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tiff" ContentType="image/tiff"/>
  <Default Extension="png&amp;ehk=DnhZxP4mPsXMg72vNhnOiA&amp;r=0&amp;pid=OfficeInsert" ContentType="image/png"/>
  <Default Extension="xlsx" ContentType="application/vnd.openxmlformats-officedocument.spreadsheetml.sheet"/>
  <Default Extension="rels" ContentType="application/vnd.openxmlformats-package.relationships+xml"/>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drawings/drawing2.xml" ContentType="application/vnd.openxmlformats-officedocument.drawingml.chartshapes+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drawings/drawing3.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notesSlides/notesSlide5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drawings/drawing4.xml" ContentType="application/vnd.openxmlformats-officedocument.drawingml.chartshapes+xml"/>
  <Override PartName="/ppt/tags/tag1.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16.xml" ContentType="application/vnd.openxmlformats-officedocument.drawingml.chart+xml"/>
  <Override PartName="/ppt/theme/themeOverride16.xml" ContentType="application/vnd.openxmlformats-officedocument.themeOverride+xml"/>
  <Override PartName="/ppt/drawings/drawing5.xml" ContentType="application/vnd.openxmlformats-officedocument.drawingml.chartshapes+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handoutMasterIdLst>
    <p:handoutMasterId r:id="rId78"/>
  </p:handoutMasterIdLst>
  <p:sldIdLst>
    <p:sldId id="256" r:id="rId2"/>
    <p:sldId id="343" r:id="rId3"/>
    <p:sldId id="322" r:id="rId4"/>
    <p:sldId id="323" r:id="rId5"/>
    <p:sldId id="324" r:id="rId6"/>
    <p:sldId id="326" r:id="rId7"/>
    <p:sldId id="332" r:id="rId8"/>
    <p:sldId id="334" r:id="rId9"/>
    <p:sldId id="331" r:id="rId10"/>
    <p:sldId id="333" r:id="rId11"/>
    <p:sldId id="335" r:id="rId12"/>
    <p:sldId id="346" r:id="rId13"/>
    <p:sldId id="347" r:id="rId14"/>
    <p:sldId id="348" r:id="rId15"/>
    <p:sldId id="351" r:id="rId16"/>
    <p:sldId id="353" r:id="rId17"/>
    <p:sldId id="354" r:id="rId18"/>
    <p:sldId id="355" r:id="rId19"/>
    <p:sldId id="356" r:id="rId20"/>
    <p:sldId id="357" r:id="rId21"/>
    <p:sldId id="359" r:id="rId22"/>
    <p:sldId id="360" r:id="rId23"/>
    <p:sldId id="384" r:id="rId24"/>
    <p:sldId id="362" r:id="rId25"/>
    <p:sldId id="363" r:id="rId26"/>
    <p:sldId id="365" r:id="rId27"/>
    <p:sldId id="366" r:id="rId28"/>
    <p:sldId id="367" r:id="rId29"/>
    <p:sldId id="371" r:id="rId30"/>
    <p:sldId id="372" r:id="rId31"/>
    <p:sldId id="374" r:id="rId32"/>
    <p:sldId id="376" r:id="rId33"/>
    <p:sldId id="383" r:id="rId34"/>
    <p:sldId id="377" r:id="rId35"/>
    <p:sldId id="342" r:id="rId36"/>
    <p:sldId id="344" r:id="rId37"/>
    <p:sldId id="259" r:id="rId38"/>
    <p:sldId id="260" r:id="rId39"/>
    <p:sldId id="261" r:id="rId40"/>
    <p:sldId id="265" r:id="rId41"/>
    <p:sldId id="266" r:id="rId42"/>
    <p:sldId id="267" r:id="rId43"/>
    <p:sldId id="269" r:id="rId44"/>
    <p:sldId id="319" r:id="rId45"/>
    <p:sldId id="273" r:id="rId46"/>
    <p:sldId id="275" r:id="rId47"/>
    <p:sldId id="278" r:id="rId48"/>
    <p:sldId id="276" r:id="rId49"/>
    <p:sldId id="318" r:id="rId50"/>
    <p:sldId id="280" r:id="rId51"/>
    <p:sldId id="284" r:id="rId52"/>
    <p:sldId id="288" r:id="rId53"/>
    <p:sldId id="289" r:id="rId54"/>
    <p:sldId id="290" r:id="rId55"/>
    <p:sldId id="291" r:id="rId56"/>
    <p:sldId id="292" r:id="rId57"/>
    <p:sldId id="293" r:id="rId58"/>
    <p:sldId id="295" r:id="rId59"/>
    <p:sldId id="298" r:id="rId60"/>
    <p:sldId id="299" r:id="rId61"/>
    <p:sldId id="301" r:id="rId62"/>
    <p:sldId id="305" r:id="rId63"/>
    <p:sldId id="306" r:id="rId64"/>
    <p:sldId id="345" r:id="rId65"/>
    <p:sldId id="337" r:id="rId66"/>
    <p:sldId id="387" r:id="rId67"/>
    <p:sldId id="311" r:id="rId68"/>
    <p:sldId id="380" r:id="rId69"/>
    <p:sldId id="381" r:id="rId70"/>
    <p:sldId id="382" r:id="rId71"/>
    <p:sldId id="338" r:id="rId72"/>
    <p:sldId id="339" r:id="rId73"/>
    <p:sldId id="340" r:id="rId74"/>
    <p:sldId id="385" r:id="rId75"/>
    <p:sldId id="386" r:id="rId7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7" autoAdjust="0"/>
    <p:restoredTop sz="79945" autoAdjust="0"/>
  </p:normalViewPr>
  <p:slideViewPr>
    <p:cSldViewPr snapToGrid="0" snapToObjects="1">
      <p:cViewPr>
        <p:scale>
          <a:sx n="120" d="100"/>
          <a:sy n="120" d="100"/>
        </p:scale>
        <p:origin x="640" y="39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128015" cy="12801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embeddings/oleObject1.bin"/><Relationship Id="rId1" Type="http://schemas.microsoft.com/office/2011/relationships/chartStyle" Target="style1.xml"/><Relationship Id="rId2" Type="http://schemas.microsoft.com/office/2011/relationships/chartColorStyle" Target="colors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4" Type="http://schemas.openxmlformats.org/officeDocument/2006/relationships/oleObject" Target="file:////C:\Users\masse\Dropbox\Private\PhD\Research\Projects\Collaborators\Fan_Luo\scheduling\mulapp_swl_paper\Results\Results_Section_WS_FI_Hmean_Update.xlsx" TargetMode="External"/><Relationship Id="rId5" Type="http://schemas.openxmlformats.org/officeDocument/2006/relationships/chartUserShapes" Target="../drawings/drawing2.xml"/><Relationship Id="rId1" Type="http://schemas.microsoft.com/office/2011/relationships/chartStyle" Target="style10.xml"/><Relationship Id="rId2" Type="http://schemas.microsoft.com/office/2011/relationships/chartColorStyle" Target="colors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4" Type="http://schemas.openxmlformats.org/officeDocument/2006/relationships/oleObject" Target="file:////C:\Users\masse\Dropbox\Private\PhD\Research\Projects\Collaborators\Fan_Luo\scheduling\mulapp_swl_paper\Results\Results_Section_WS_FI_Hmean_Update.xlsx" TargetMode="External"/><Relationship Id="rId5" Type="http://schemas.openxmlformats.org/officeDocument/2006/relationships/chartUserShapes" Target="../drawings/drawing3.xml"/><Relationship Id="rId1" Type="http://schemas.microsoft.com/office/2011/relationships/chartStyle" Target="style11.xml"/><Relationship Id="rId2" Type="http://schemas.microsoft.com/office/2011/relationships/chartColorStyle" Target="colors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4" Type="http://schemas.openxmlformats.org/officeDocument/2006/relationships/package" Target="../embeddings/Microsoft_Excel_Worksheet1.xlsx"/><Relationship Id="rId1" Type="http://schemas.microsoft.com/office/2011/relationships/chartStyle" Target="style12.xml"/><Relationship Id="rId2" Type="http://schemas.microsoft.com/office/2011/relationships/chartColorStyle" Target="colors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4" Type="http://schemas.openxmlformats.org/officeDocument/2006/relationships/package" Target="../embeddings/Microsoft_Excel_Worksheet2.xlsx"/><Relationship Id="rId1" Type="http://schemas.microsoft.com/office/2011/relationships/chartStyle" Target="style13.xml"/><Relationship Id="rId2" Type="http://schemas.microsoft.com/office/2011/relationships/chartColorStyle" Target="colors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4" Type="http://schemas.openxmlformats.org/officeDocument/2006/relationships/oleObject" Target="file:////C:\Users\masse\Dropbox\Private\PhD\Research\Projects\Collaborators\Fan_Luo\scheduling\mulapp_swl_paper\Results\Case_Studies.xlsx" TargetMode="External"/><Relationship Id="rId1" Type="http://schemas.microsoft.com/office/2011/relationships/chartStyle" Target="style14.xml"/><Relationship Id="rId2" Type="http://schemas.microsoft.com/office/2011/relationships/chartColorStyle" Target="colors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4" Type="http://schemas.openxmlformats.org/officeDocument/2006/relationships/oleObject" Target="file:////C:\Users\masse\Dropbox\Private\PhD\Research\Projects\Collaborators\Fan_Luo\scheduling\mulapp_swl_paper\Results\Case_Studies.xlsx" TargetMode="External"/><Relationship Id="rId5" Type="http://schemas.openxmlformats.org/officeDocument/2006/relationships/chartUserShapes" Target="../drawings/drawing4.xml"/><Relationship Id="rId1" Type="http://schemas.microsoft.com/office/2011/relationships/chartStyle" Target="style15.xml"/><Relationship Id="rId2" Type="http://schemas.microsoft.com/office/2011/relationships/chartColorStyle" Target="colors15.xm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oleObject" Target="file:////AION\HPCL\axj936\PhD_Research\OWL\motivation-l2p.xlsx" TargetMode="External"/><Relationship Id="rId3" Type="http://schemas.openxmlformats.org/officeDocument/2006/relationships/chartUserShapes" Target="../drawings/drawing5.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4" Type="http://schemas.openxmlformats.org/officeDocument/2006/relationships/package" Target="../embeddings/Microsoft_Excel_Worksheet3.xlsx"/><Relationship Id="rId1" Type="http://schemas.microsoft.com/office/2011/relationships/chartStyle" Target="style16.xml"/><Relationship Id="rId2" Type="http://schemas.microsoft.com/office/2011/relationships/chartColorStyle" Target="colors16.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4" Type="http://schemas.openxmlformats.org/officeDocument/2006/relationships/package" Target="../embeddings/Microsoft_Excel_Worksheet4.xlsx"/><Relationship Id="rId1" Type="http://schemas.microsoft.com/office/2011/relationships/chartStyle" Target="style17.xml"/><Relationship Id="rId2" Type="http://schemas.microsoft.com/office/2011/relationships/chartColorStyle" Target="colors17.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oleObject" Target="file:////C:\Users\masse\Dropbox\PhD\Research\Projects\Collaborators\Fan_Luo\scheduling\mulapp_swl_paper\Results\Figure1.xlsx" TargetMode="External"/><Relationship Id="rId1" Type="http://schemas.microsoft.com/office/2011/relationships/chartStyle" Target="style2.xml"/><Relationship Id="rId2" Type="http://schemas.microsoft.com/office/2011/relationships/chartColorStyle" Target="colors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4" Type="http://schemas.openxmlformats.org/officeDocument/2006/relationships/oleObject" Target="file:////C:\Users\masse\Dropbox\PhD\Research\Projects\Collaborators\Fan_Luo\scheduling\mulapp_swl_paper\Results\Figure1.xlsx" TargetMode="External"/><Relationship Id="rId1" Type="http://schemas.microsoft.com/office/2011/relationships/chartStyle" Target="style3.xml"/><Relationship Id="rId2" Type="http://schemas.microsoft.com/office/2011/relationships/chartColorStyle" Target="colors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4" Type="http://schemas.openxmlformats.org/officeDocument/2006/relationships/oleObject" Target="file:////C:\Users\Mohamed%20Assem\Dropbox\PhD\Research\Projects\Collaborators\Fan_Luo\scheduling\Results\Figure3.xlsx" TargetMode="External"/><Relationship Id="rId1" Type="http://schemas.microsoft.com/office/2011/relationships/chartStyle" Target="style4.xml"/><Relationship Id="rId2" Type="http://schemas.microsoft.com/office/2011/relationships/chartColorStyle" Target="colors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4" Type="http://schemas.openxmlformats.org/officeDocument/2006/relationships/oleObject" Target="file:////C:\Users\Mohamed%20Assem\Dropbox\PhD\Research\Projects\Collaborators\Fan_Luo\scheduling\Results\Figure3.xlsx" TargetMode="External"/><Relationship Id="rId1" Type="http://schemas.microsoft.com/office/2011/relationships/chartStyle" Target="style5.xml"/><Relationship Id="rId2" Type="http://schemas.microsoft.com/office/2011/relationships/chartColorStyle" Target="colors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4" Type="http://schemas.openxmlformats.org/officeDocument/2006/relationships/oleObject" Target="file:////C:\Users\Mohamed%20Assem\Dropbox\PhD\Research\Projects\Collaborators\Fan_Luo\scheduling\Results\Figure3.xlsx" TargetMode="External"/><Relationship Id="rId1" Type="http://schemas.microsoft.com/office/2011/relationships/chartStyle" Target="style6.xml"/><Relationship Id="rId2" Type="http://schemas.microsoft.com/office/2011/relationships/chartColorStyle" Target="colors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4" Type="http://schemas.openxmlformats.org/officeDocument/2006/relationships/oleObject" Target="file:////C:\Users\Mohamed%20Assem\Dropbox\PhD\Research\Projects\Collaborators\Fan_Luo\scheduling\Results\Figure3.xlsx" TargetMode="External"/><Relationship Id="rId1" Type="http://schemas.microsoft.com/office/2011/relationships/chartStyle" Target="style7.xml"/><Relationship Id="rId2" Type="http://schemas.microsoft.com/office/2011/relationships/chartColorStyle" Target="colors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4" Type="http://schemas.openxmlformats.org/officeDocument/2006/relationships/oleObject" Target="../embeddings/oleObject2.bin"/><Relationship Id="rId5" Type="http://schemas.openxmlformats.org/officeDocument/2006/relationships/chartUserShapes" Target="../drawings/drawing1.xml"/><Relationship Id="rId1" Type="http://schemas.microsoft.com/office/2011/relationships/chartStyle" Target="style8.xml"/><Relationship Id="rId2" Type="http://schemas.microsoft.com/office/2011/relationships/chartColorStyle" Target="colors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4" Type="http://schemas.openxmlformats.org/officeDocument/2006/relationships/oleObject" Target="file:////C:\Users\masse\Dropbox\Private\PhD\Research\Projects\Collaborators\Fan_Luo\scheduling\mulapp_swl_paper\Results\Figure_BLK_TRD.xlsx" TargetMode="External"/><Relationship Id="rId1" Type="http://schemas.microsoft.com/office/2011/relationships/chartStyle" Target="style9.xml"/><Relationship Id="rId2" Type="http://schemas.microsoft.com/office/2011/relationships/chartColorStyle" Target="colors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'BFS2'!$B$11</c:f>
              <c:strCache>
                <c:ptCount val="1"/>
                <c:pt idx="0">
                  <c:v>IPC</c:v>
                </c:pt>
              </c:strCache>
            </c:strRef>
          </c:tx>
          <c:spPr>
            <a:ln w="28575" cap="rnd">
              <a:solidFill>
                <a:schemeClr val="tx1"/>
              </a:solidFill>
              <a:round/>
            </a:ln>
            <a:effectLst/>
          </c:spPr>
          <c:marker>
            <c:symbol val="x"/>
            <c:size val="8"/>
            <c:spPr>
              <a:noFill/>
              <a:ln w="9525">
                <a:solidFill>
                  <a:sysClr val="windowText" lastClr="000000"/>
                </a:solidFill>
              </a:ln>
              <a:effectLst/>
            </c:spPr>
          </c:marker>
          <c:cat>
            <c:numRef>
              <c:f>'BFS2'!$A$12:$A$19</c:f>
              <c:numCache>
                <c:formatCode>General</c:formatCode>
                <c:ptCount val="8"/>
                <c:pt idx="0">
                  <c:v>1.0</c:v>
                </c:pt>
                <c:pt idx="1">
                  <c:v>2.0</c:v>
                </c:pt>
                <c:pt idx="2">
                  <c:v>4.0</c:v>
                </c:pt>
                <c:pt idx="3">
                  <c:v>8.0</c:v>
                </c:pt>
                <c:pt idx="4">
                  <c:v>12.0</c:v>
                </c:pt>
                <c:pt idx="5">
                  <c:v>16.0</c:v>
                </c:pt>
                <c:pt idx="6">
                  <c:v>20.0</c:v>
                </c:pt>
                <c:pt idx="7">
                  <c:v>24.0</c:v>
                </c:pt>
              </c:numCache>
            </c:numRef>
          </c:cat>
          <c:val>
            <c:numRef>
              <c:f>'BFS2'!$B$12:$B$19</c:f>
              <c:numCache>
                <c:formatCode>General</c:formatCode>
                <c:ptCount val="8"/>
                <c:pt idx="0">
                  <c:v>0.718611062954036</c:v>
                </c:pt>
                <c:pt idx="1">
                  <c:v>0.954846683406687</c:v>
                </c:pt>
                <c:pt idx="2">
                  <c:v>1.0</c:v>
                </c:pt>
                <c:pt idx="3">
                  <c:v>0.95529407817105</c:v>
                </c:pt>
                <c:pt idx="4">
                  <c:v>0.927371052440259</c:v>
                </c:pt>
                <c:pt idx="5">
                  <c:v>0.919882782571737</c:v>
                </c:pt>
                <c:pt idx="6">
                  <c:v>0.921940798487806</c:v>
                </c:pt>
                <c:pt idx="7">
                  <c:v>0.923864595974565</c:v>
                </c:pt>
              </c:numCache>
            </c:numRef>
          </c:val>
          <c:smooth val="0"/>
          <c:extLst xmlns:c16r2="http://schemas.microsoft.com/office/drawing/2015/06/chart">
            <c:ext xmlns:c16="http://schemas.microsoft.com/office/drawing/2014/chart" uri="{C3380CC4-5D6E-409C-BE32-E72D297353CC}">
              <c16:uniqueId val="{00000000-5F29-42CB-8222-4E5AD0CA3136}"/>
            </c:ext>
          </c:extLst>
        </c:ser>
        <c:dLbls>
          <c:showLegendKey val="0"/>
          <c:showVal val="0"/>
          <c:showCatName val="0"/>
          <c:showSerName val="0"/>
          <c:showPercent val="0"/>
          <c:showBubbleSize val="0"/>
        </c:dLbls>
        <c:marker val="1"/>
        <c:smooth val="0"/>
        <c:axId val="-1956502928"/>
        <c:axId val="2002430160"/>
      </c:lineChart>
      <c:catAx>
        <c:axId val="-1956502928"/>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TLP</a:t>
                </a:r>
              </a:p>
            </c:rich>
          </c:tx>
          <c:layout/>
          <c:overlay val="0"/>
          <c:spPr>
            <a:noFill/>
            <a:ln>
              <a:noFill/>
            </a:ln>
            <a:effectLst/>
          </c:spPr>
          <c:txPr>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2002430160"/>
        <c:crosses val="autoZero"/>
        <c:auto val="1"/>
        <c:lblAlgn val="ctr"/>
        <c:lblOffset val="100"/>
        <c:noMultiLvlLbl val="0"/>
      </c:catAx>
      <c:valAx>
        <c:axId val="20024301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Normalized IPC</a:t>
                </a:r>
              </a:p>
            </c:rich>
          </c:tx>
          <c:layout>
            <c:manualLayout>
              <c:xMode val="edge"/>
              <c:yMode val="edge"/>
              <c:x val="0.0217694183211425"/>
              <c:y val="0.0843482905982906"/>
            </c:manualLayout>
          </c:layout>
          <c:overlay val="0"/>
          <c:spPr>
            <a:noFill/>
            <a:ln>
              <a:noFill/>
            </a:ln>
            <a:effectLst/>
          </c:spPr>
          <c:txPr>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1956502928"/>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lang="en-US" sz="14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18998586715122"/>
          <c:y val="0.099902165945473"/>
          <c:w val="0.898552953316733"/>
          <c:h val="0.772351091248729"/>
        </c:manualLayout>
      </c:layout>
      <c:barChart>
        <c:barDir val="col"/>
        <c:grouping val="clustered"/>
        <c:varyColors val="0"/>
        <c:ser>
          <c:idx val="3"/>
          <c:order val="1"/>
          <c:tx>
            <c:strRef>
              <c:f>WS!$F$33</c:f>
              <c:strCache>
                <c:ptCount val="1"/>
                <c:pt idx="0">
                  <c:v>++DynCTA</c:v>
                </c:pt>
              </c:strCache>
            </c:strRef>
          </c:tx>
          <c:spPr>
            <a:solidFill>
              <a:srgbClr val="0070C0"/>
            </a:solidFill>
            <a:ln>
              <a:solidFill>
                <a:schemeClr val="tx1"/>
              </a:solidFill>
            </a:ln>
            <a:effectLst/>
          </c:spPr>
          <c:invertIfNegative val="0"/>
          <c:cat>
            <c:strRef>
              <c:f>WS!$A$34:$A$65</c:f>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f>WS!$F$34:$F$65</c:f>
              <c:numCache>
                <c:formatCode>General</c:formatCode>
                <c:ptCount val="11"/>
                <c:pt idx="0">
                  <c:v>0.982426688931057</c:v>
                </c:pt>
                <c:pt idx="1">
                  <c:v>1.038591154619134</c:v>
                </c:pt>
                <c:pt idx="2">
                  <c:v>1.14914834919492</c:v>
                </c:pt>
                <c:pt idx="3">
                  <c:v>1.045519935255387</c:v>
                </c:pt>
                <c:pt idx="4">
                  <c:v>1.102720066411871</c:v>
                </c:pt>
                <c:pt idx="5">
                  <c:v>1.121596322986568</c:v>
                </c:pt>
                <c:pt idx="6">
                  <c:v>1.112143861746078</c:v>
                </c:pt>
                <c:pt idx="7">
                  <c:v>1.10463265326743</c:v>
                </c:pt>
                <c:pt idx="8">
                  <c:v>0.96442285887376</c:v>
                </c:pt>
                <c:pt idx="9">
                  <c:v>1.242275230166862</c:v>
                </c:pt>
                <c:pt idx="10">
                  <c:v>1.076106494654497</c:v>
                </c:pt>
              </c:numCache>
            </c:numRef>
          </c:val>
          <c:extLst xmlns:c16r2="http://schemas.microsoft.com/office/drawing/2015/06/chart">
            <c:ext xmlns:c16="http://schemas.microsoft.com/office/drawing/2014/chart" uri="{C3380CC4-5D6E-409C-BE32-E72D297353CC}">
              <c16:uniqueId val="{00000000-5E0A-4251-B7CA-DDD734D6A1B6}"/>
            </c:ext>
          </c:extLst>
        </c:ser>
        <c:ser>
          <c:idx val="6"/>
          <c:order val="2"/>
          <c:tx>
            <c:strRef>
              <c:f>WS!$I$33</c:f>
              <c:strCache>
                <c:ptCount val="1"/>
                <c:pt idx="0">
                  <c:v>Mod+Bypass</c:v>
                </c:pt>
              </c:strCache>
            </c:strRef>
          </c:tx>
          <c:spPr>
            <a:solidFill>
              <a:srgbClr val="00B050"/>
            </a:solidFill>
            <a:ln>
              <a:solidFill>
                <a:schemeClr val="tx1"/>
              </a:solidFill>
            </a:ln>
            <a:effectLst/>
          </c:spPr>
          <c:invertIfNegative val="0"/>
          <c:cat>
            <c:strRef>
              <c:f>WS!$A$34:$A$65</c:f>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f>WS!$I$34:$I$65</c:f>
              <c:numCache>
                <c:formatCode>General</c:formatCode>
                <c:ptCount val="11"/>
                <c:pt idx="0">
                  <c:v>1.05</c:v>
                </c:pt>
                <c:pt idx="1">
                  <c:v>1.15</c:v>
                </c:pt>
                <c:pt idx="2">
                  <c:v>1.19</c:v>
                </c:pt>
                <c:pt idx="3">
                  <c:v>1.1</c:v>
                </c:pt>
                <c:pt idx="4">
                  <c:v>1.1</c:v>
                </c:pt>
                <c:pt idx="5">
                  <c:v>1.13</c:v>
                </c:pt>
                <c:pt idx="6">
                  <c:v>1.11</c:v>
                </c:pt>
                <c:pt idx="7">
                  <c:v>1.13</c:v>
                </c:pt>
                <c:pt idx="8">
                  <c:v>1.08</c:v>
                </c:pt>
                <c:pt idx="9">
                  <c:v>1.25</c:v>
                </c:pt>
                <c:pt idx="10">
                  <c:v>1.09</c:v>
                </c:pt>
              </c:numCache>
            </c:numRef>
          </c:val>
          <c:extLst xmlns:c16r2="http://schemas.microsoft.com/office/drawing/2015/06/chart">
            <c:ext xmlns:c16="http://schemas.microsoft.com/office/drawing/2014/chart" uri="{C3380CC4-5D6E-409C-BE32-E72D297353CC}">
              <c16:uniqueId val="{00000001-5E0A-4251-B7CA-DDD734D6A1B6}"/>
            </c:ext>
          </c:extLst>
        </c:ser>
        <c:ser>
          <c:idx val="4"/>
          <c:order val="3"/>
          <c:tx>
            <c:strRef>
              <c:f>WS!$G$33</c:f>
              <c:strCache>
                <c:ptCount val="1"/>
                <c:pt idx="0">
                  <c:v>PBS-WS</c:v>
                </c:pt>
              </c:strCache>
            </c:strRef>
          </c:tx>
          <c:spPr>
            <a:solidFill>
              <a:srgbClr val="FF0000"/>
            </a:solidFill>
            <a:ln>
              <a:solidFill>
                <a:schemeClr val="tx1"/>
              </a:solidFill>
            </a:ln>
            <a:effectLst/>
          </c:spPr>
          <c:invertIfNegative val="0"/>
          <c:cat>
            <c:strRef>
              <c:f>WS!$A$34:$A$65</c:f>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f>WS!$G$34:$G$65</c:f>
              <c:numCache>
                <c:formatCode>General</c:formatCode>
                <c:ptCount val="11"/>
                <c:pt idx="0">
                  <c:v>1.243840074827738</c:v>
                </c:pt>
                <c:pt idx="1">
                  <c:v>1.302693640151776</c:v>
                </c:pt>
                <c:pt idx="2">
                  <c:v>1.24900627729803</c:v>
                </c:pt>
                <c:pt idx="3">
                  <c:v>1.295601659809356</c:v>
                </c:pt>
                <c:pt idx="4">
                  <c:v>1.115124238826978</c:v>
                </c:pt>
                <c:pt idx="5">
                  <c:v>0.897224720404506</c:v>
                </c:pt>
                <c:pt idx="6">
                  <c:v>1.144674404408182</c:v>
                </c:pt>
                <c:pt idx="7">
                  <c:v>1.29293626916069</c:v>
                </c:pt>
                <c:pt idx="8">
                  <c:v>1.292501142106172</c:v>
                </c:pt>
                <c:pt idx="9">
                  <c:v>1.26133477003798</c:v>
                </c:pt>
                <c:pt idx="10">
                  <c:v>1.196795369594542</c:v>
                </c:pt>
              </c:numCache>
            </c:numRef>
          </c:val>
          <c:extLst xmlns:c16r2="http://schemas.microsoft.com/office/drawing/2015/06/chart">
            <c:ext xmlns:c16="http://schemas.microsoft.com/office/drawing/2014/chart" uri="{C3380CC4-5D6E-409C-BE32-E72D297353CC}">
              <c16:uniqueId val="{00000002-5E0A-4251-B7CA-DDD734D6A1B6}"/>
            </c:ext>
          </c:extLst>
        </c:ser>
        <c:ser>
          <c:idx val="5"/>
          <c:order val="6"/>
          <c:tx>
            <c:strRef>
              <c:f>WS!$H$33</c:f>
              <c:strCache>
                <c:ptCount val="1"/>
                <c:pt idx="0">
                  <c:v>optWS</c:v>
                </c:pt>
              </c:strCache>
            </c:strRef>
          </c:tx>
          <c:spPr>
            <a:solidFill>
              <a:schemeClr val="tx1"/>
            </a:solidFill>
            <a:ln>
              <a:solidFill>
                <a:schemeClr val="tx1"/>
              </a:solidFill>
            </a:ln>
            <a:effectLst/>
          </c:spPr>
          <c:invertIfNegative val="0"/>
          <c:cat>
            <c:strRef>
              <c:f>WS!$A$34:$A$65</c:f>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f>WS!$H$34:$H$65</c:f>
              <c:numCache>
                <c:formatCode>General</c:formatCode>
                <c:ptCount val="11"/>
                <c:pt idx="0">
                  <c:v>1.257884664344624</c:v>
                </c:pt>
                <c:pt idx="1">
                  <c:v>1.295745479047456</c:v>
                </c:pt>
                <c:pt idx="2">
                  <c:v>1.213960673483157</c:v>
                </c:pt>
                <c:pt idx="3">
                  <c:v>1.291038763382904</c:v>
                </c:pt>
                <c:pt idx="4">
                  <c:v>1.206339167859104</c:v>
                </c:pt>
                <c:pt idx="5">
                  <c:v>1.162425033072134</c:v>
                </c:pt>
                <c:pt idx="6">
                  <c:v>1.161269550772411</c:v>
                </c:pt>
                <c:pt idx="7">
                  <c:v>1.190257777236096</c:v>
                </c:pt>
                <c:pt idx="8">
                  <c:v>1.201589893719489</c:v>
                </c:pt>
                <c:pt idx="9">
                  <c:v>1.288676146625207</c:v>
                </c:pt>
                <c:pt idx="10">
                  <c:v>1.22640541863204</c:v>
                </c:pt>
              </c:numCache>
            </c:numRef>
          </c:val>
          <c:extLst xmlns:c16r2="http://schemas.microsoft.com/office/drawing/2015/06/chart">
            <c:ext xmlns:c16="http://schemas.microsoft.com/office/drawing/2014/chart" uri="{C3380CC4-5D6E-409C-BE32-E72D297353CC}">
              <c16:uniqueId val="{00000003-5E0A-4251-B7CA-DDD734D6A1B6}"/>
            </c:ext>
          </c:extLst>
        </c:ser>
        <c:dLbls>
          <c:showLegendKey val="0"/>
          <c:showVal val="0"/>
          <c:showCatName val="0"/>
          <c:showSerName val="0"/>
          <c:showPercent val="0"/>
          <c:showBubbleSize val="0"/>
        </c:dLbls>
        <c:gapWidth val="100"/>
        <c:axId val="-2016589824"/>
        <c:axId val="-2016743344"/>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WS!$B$33</c15:sqref>
                        </c15:formulaRef>
                      </c:ext>
                    </c:extLst>
                    <c:strCache>
                      <c:ptCount val="1"/>
                      <c:pt idx="0">
                        <c:v>++bestTLP</c:v>
                      </c:pt>
                    </c:strCache>
                  </c:strRef>
                </c:tx>
                <c:spPr>
                  <a:solidFill>
                    <a:schemeClr val="tx1"/>
                  </a:solidFill>
                  <a:ln>
                    <a:solidFill>
                      <a:schemeClr val="tx1"/>
                    </a:solidFill>
                  </a:ln>
                  <a:effectLst/>
                </c:spPr>
                <c:invertIfNegative val="0"/>
                <c:cat>
                  <c:strRef>
                    <c:extLst xmlns:c16r2="http://schemas.microsoft.com/office/drawing/2015/06/chart">
                      <c:ext uri="{02D57815-91ED-43cb-92C2-25804820EDAC}">
                        <c15:formulaRef>
                          <c15:sqref>WS!$A$34:$A$65</c15:sqref>
                        </c15:formulaRef>
                      </c:ext>
                    </c:extLst>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extLst xmlns:c16r2="http://schemas.microsoft.com/office/drawing/2015/06/chart">
                      <c:ext uri="{02D57815-91ED-43cb-92C2-25804820EDAC}">
                        <c15:formulaRef>
                          <c15:sqref>WS!$B$34:$B$65</c15:sqref>
                        </c15:formulaRef>
                      </c:ext>
                    </c:extLst>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val>
                <c:extLst xmlns:c16r2="http://schemas.microsoft.com/office/drawing/2015/06/chart">
                  <c:ext xmlns:c16="http://schemas.microsoft.com/office/drawing/2014/chart" uri="{C3380CC4-5D6E-409C-BE32-E72D297353CC}">
                    <c16:uniqueId val="{00000004-5E0A-4251-B7CA-DDD734D6A1B6}"/>
                  </c:ext>
                </c:extLst>
              </c15:ser>
            </c15:filteredBarSeries>
            <c15:filteredBarSeries>
              <c15:ser>
                <c:idx val="2"/>
                <c:order val="4"/>
                <c:tx>
                  <c:strRef>
                    <c:extLst xmlns:c16r2="http://schemas.microsoft.com/office/drawing/2015/06/chart" xmlns:c15="http://schemas.microsoft.com/office/drawing/2012/chart">
                      <c:ext xmlns:c15="http://schemas.microsoft.com/office/drawing/2012/chart" uri="{02D57815-91ED-43cb-92C2-25804820EDAC}">
                        <c15:formulaRef>
                          <c15:sqref>WS!$D$33</c15:sqref>
                        </c15:formulaRef>
                      </c:ext>
                    </c:extLst>
                    <c:strCache>
                      <c:ptCount val="1"/>
                      <c:pt idx="0">
                        <c:v>PBS-WS (Offline)</c:v>
                      </c:pt>
                    </c:strCache>
                  </c:strRef>
                </c:tx>
                <c:spPr>
                  <a:pattFill prst="wdDnDiag">
                    <a:fgClr>
                      <a:schemeClr val="tx1"/>
                    </a:fgClr>
                    <a:bgClr>
                      <a:schemeClr val="bg1"/>
                    </a:bgClr>
                  </a:pattFill>
                  <a:ln>
                    <a:solidFill>
                      <a:schemeClr val="tx1"/>
                    </a:solid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WS!$A$34:$A$65</c15:sqref>
                        </c15:formulaRef>
                      </c:ext>
                    </c:extLst>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WS!$D$34:$D$65</c15:sqref>
                        </c15:formulaRef>
                      </c:ext>
                    </c:extLst>
                    <c:numCache>
                      <c:formatCode>General</c:formatCode>
                      <c:ptCount val="11"/>
                      <c:pt idx="0">
                        <c:v>1.150421648692624</c:v>
                      </c:pt>
                      <c:pt idx="1">
                        <c:v>1.295745479047456</c:v>
                      </c:pt>
                      <c:pt idx="2">
                        <c:v>1.213960673483157</c:v>
                      </c:pt>
                      <c:pt idx="3">
                        <c:v>1.291038763382904</c:v>
                      </c:pt>
                      <c:pt idx="4">
                        <c:v>1.158480856097174</c:v>
                      </c:pt>
                      <c:pt idx="5">
                        <c:v>1.162075144804691</c:v>
                      </c:pt>
                      <c:pt idx="6">
                        <c:v>1.12715046537588</c:v>
                      </c:pt>
                      <c:pt idx="7">
                        <c:v>1.190257777236096</c:v>
                      </c:pt>
                      <c:pt idx="8">
                        <c:v>1.201589893719489</c:v>
                      </c:pt>
                      <c:pt idx="9">
                        <c:v>1.288676146625207</c:v>
                      </c:pt>
                      <c:pt idx="10">
                        <c:v>1.197622680861482</c:v>
                      </c:pt>
                    </c:numCache>
                  </c:numRef>
                </c:val>
                <c:extLst xmlns:c16r2="http://schemas.microsoft.com/office/drawing/2015/06/chart" xmlns:c15="http://schemas.microsoft.com/office/drawing/2012/chart">
                  <c:ext xmlns:c16="http://schemas.microsoft.com/office/drawing/2014/chart" uri="{C3380CC4-5D6E-409C-BE32-E72D297353CC}">
                    <c16:uniqueId val="{00000005-5E0A-4251-B7CA-DDD734D6A1B6}"/>
                  </c:ext>
                </c:extLst>
              </c15:ser>
            </c15:filteredBarSeries>
            <c15:filteredBarSeries>
              <c15:ser>
                <c:idx val="1"/>
                <c:order val="5"/>
                <c:tx>
                  <c:strRef>
                    <c:extLst xmlns:c16r2="http://schemas.microsoft.com/office/drawing/2015/06/chart" xmlns:c15="http://schemas.microsoft.com/office/drawing/2012/chart">
                      <c:ext xmlns:c15="http://schemas.microsoft.com/office/drawing/2012/chart" uri="{02D57815-91ED-43cb-92C2-25804820EDAC}">
                        <c15:formulaRef>
                          <c15:sqref>WS!$C$33</c15:sqref>
                        </c15:formulaRef>
                      </c:ext>
                    </c:extLst>
                    <c:strCache>
                      <c:ptCount val="1"/>
                      <c:pt idx="0">
                        <c:v>BF-WS</c:v>
                      </c:pt>
                    </c:strCache>
                  </c:strRef>
                </c:tx>
                <c:spPr>
                  <a:pattFill prst="dkHorz">
                    <a:fgClr>
                      <a:srgbClr val="FFC000"/>
                    </a:fgClr>
                    <a:bgClr>
                      <a:schemeClr val="bg1"/>
                    </a:bgClr>
                  </a:pattFill>
                  <a:ln>
                    <a:solidFill>
                      <a:schemeClr val="tx1"/>
                    </a:solid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WS!$A$34:$A$65</c15:sqref>
                        </c15:formulaRef>
                      </c:ext>
                    </c:extLst>
                    <c:strCache>
                      <c:ptCount val="11"/>
                      <c:pt idx="0">
                        <c:v>3DS_TRD </c:v>
                      </c:pt>
                      <c:pt idx="1">
                        <c:v>BFS2_FFT </c:v>
                      </c:pt>
                      <c:pt idx="2">
                        <c:v>BLK_BFS2 </c:v>
                      </c:pt>
                      <c:pt idx="3">
                        <c:v>BLK_TRD </c:v>
                      </c:pt>
                      <c:pt idx="4">
                        <c:v>FFT_TRD </c:v>
                      </c:pt>
                      <c:pt idx="5">
                        <c:v>FWT_TRD </c:v>
                      </c:pt>
                      <c:pt idx="6">
                        <c:v>JPEG_CFD </c:v>
                      </c:pt>
                      <c:pt idx="7">
                        <c:v>JPEG_LIB </c:v>
                      </c:pt>
                      <c:pt idx="8">
                        <c:v>JPEG_LUH </c:v>
                      </c:pt>
                      <c:pt idx="9">
                        <c:v>SCP_TRD </c:v>
                      </c:pt>
                      <c:pt idx="10">
                        <c:v>Gmean</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WS!$C$34:$C$65</c15:sqref>
                        </c15:formulaRef>
                      </c:ext>
                    </c:extLst>
                    <c:numCache>
                      <c:formatCode>General</c:formatCode>
                      <c:ptCount val="11"/>
                      <c:pt idx="0">
                        <c:v>1.150421648692624</c:v>
                      </c:pt>
                      <c:pt idx="1">
                        <c:v>1.295745479047456</c:v>
                      </c:pt>
                      <c:pt idx="2">
                        <c:v>1.213960673483157</c:v>
                      </c:pt>
                      <c:pt idx="3">
                        <c:v>1.291038763382904</c:v>
                      </c:pt>
                      <c:pt idx="4">
                        <c:v>1.158480856097174</c:v>
                      </c:pt>
                      <c:pt idx="5">
                        <c:v>1.162075144804691</c:v>
                      </c:pt>
                      <c:pt idx="6">
                        <c:v>1.12715046537588</c:v>
                      </c:pt>
                      <c:pt idx="7">
                        <c:v>1.190257777236096</c:v>
                      </c:pt>
                      <c:pt idx="8">
                        <c:v>1.201589893719489</c:v>
                      </c:pt>
                      <c:pt idx="9">
                        <c:v>1.288676146625207</c:v>
                      </c:pt>
                      <c:pt idx="10">
                        <c:v>1.20317169959491</c:v>
                      </c:pt>
                    </c:numCache>
                  </c:numRef>
                </c:val>
                <c:extLst xmlns:c16r2="http://schemas.microsoft.com/office/drawing/2015/06/chart" xmlns:c15="http://schemas.microsoft.com/office/drawing/2012/chart">
                  <c:ext xmlns:c16="http://schemas.microsoft.com/office/drawing/2014/chart" uri="{C3380CC4-5D6E-409C-BE32-E72D297353CC}">
                    <c16:uniqueId val="{00000006-5E0A-4251-B7CA-DDD734D6A1B6}"/>
                  </c:ext>
                </c:extLst>
              </c15:ser>
            </c15:filteredBarSeries>
          </c:ext>
        </c:extLst>
      </c:barChart>
      <c:catAx>
        <c:axId val="-20165898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16743344"/>
        <c:crosses val="autoZero"/>
        <c:auto val="1"/>
        <c:lblAlgn val="ctr"/>
        <c:lblOffset val="100"/>
        <c:noMultiLvlLbl val="0"/>
      </c:catAx>
      <c:valAx>
        <c:axId val="-2016743344"/>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300" b="1" i="0" baseline="0" dirty="0">
                    <a:solidFill>
                      <a:schemeClr val="tx1"/>
                    </a:solidFill>
                    <a:effectLst/>
                    <a:latin typeface="Arial" panose="020B0604020202020204" pitchFamily="34" charset="0"/>
                    <a:cs typeface="Arial" panose="020B0604020202020204" pitchFamily="34" charset="0"/>
                  </a:rPr>
                  <a:t>Normalized</a:t>
                </a:r>
                <a:r>
                  <a:rPr lang="en-US" sz="1300" b="1" i="0" baseline="0" dirty="0">
                    <a:effectLst/>
                    <a:latin typeface="Arial" panose="020B0604020202020204" pitchFamily="34" charset="0"/>
                    <a:cs typeface="Arial" panose="020B0604020202020204" pitchFamily="34" charset="0"/>
                  </a:rPr>
                  <a:t> </a:t>
                </a:r>
                <a:r>
                  <a:rPr lang="en-US" sz="1300" b="1" i="0" baseline="0" dirty="0">
                    <a:solidFill>
                      <a:schemeClr val="tx1"/>
                    </a:solidFill>
                    <a:effectLst/>
                    <a:latin typeface="Arial" panose="020B0604020202020204" pitchFamily="34" charset="0"/>
                    <a:cs typeface="Arial" panose="020B0604020202020204" pitchFamily="34" charset="0"/>
                  </a:rPr>
                  <a:t>WS (to ++</a:t>
                </a:r>
                <a:r>
                  <a:rPr lang="en-US" sz="1300" b="1" i="0" baseline="0" dirty="0" err="1">
                    <a:solidFill>
                      <a:schemeClr val="tx1"/>
                    </a:solidFill>
                    <a:effectLst/>
                    <a:latin typeface="Arial" panose="020B0604020202020204" pitchFamily="34" charset="0"/>
                    <a:cs typeface="Arial" panose="020B0604020202020204" pitchFamily="34" charset="0"/>
                  </a:rPr>
                  <a:t>bestTLP</a:t>
                </a:r>
                <a:r>
                  <a:rPr lang="en-US" sz="1300" b="1" i="0" baseline="0" dirty="0">
                    <a:solidFill>
                      <a:schemeClr val="tx1"/>
                    </a:solidFill>
                    <a:effectLst/>
                    <a:latin typeface="Arial" panose="020B0604020202020204" pitchFamily="34" charset="0"/>
                    <a:cs typeface="Arial" panose="020B0604020202020204" pitchFamily="34" charset="0"/>
                  </a:rPr>
                  <a:t>)</a:t>
                </a:r>
                <a:endParaRPr lang="en-US" sz="1300" dirty="0">
                  <a:solidFill>
                    <a:schemeClr val="tx1"/>
                  </a:solidFill>
                  <a:effectLst/>
                  <a:latin typeface="Arial" panose="020B0604020202020204" pitchFamily="34" charset="0"/>
                  <a:cs typeface="Arial" panose="020B0604020202020204" pitchFamily="34" charset="0"/>
                </a:endParaRPr>
              </a:p>
            </c:rich>
          </c:tx>
          <c:layout>
            <c:manualLayout>
              <c:xMode val="edge"/>
              <c:yMode val="edge"/>
              <c:x val="0.00173741503465913"/>
              <c:y val="0.11416666666666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16589824"/>
        <c:crosses val="autoZero"/>
        <c:crossBetween val="between"/>
      </c:valAx>
      <c:spPr>
        <a:noFill/>
        <a:ln>
          <a:solidFill>
            <a:schemeClr val="tx1"/>
          </a:solidFill>
        </a:ln>
        <a:effectLst/>
      </c:spPr>
    </c:plotArea>
    <c:legend>
      <c:legendPos val="t"/>
      <c:layout>
        <c:manualLayout>
          <c:xMode val="edge"/>
          <c:yMode val="edge"/>
          <c:x val="0.140350420618537"/>
          <c:y val="0.00729670661738929"/>
          <c:w val="0.751559882534063"/>
          <c:h val="0.097255621763495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76633690019517"/>
          <c:y val="0.107409673452981"/>
          <c:w val="0.912787984835229"/>
          <c:h val="0.616695413073366"/>
        </c:manualLayout>
      </c:layout>
      <c:barChart>
        <c:barDir val="col"/>
        <c:grouping val="clustered"/>
        <c:varyColors val="0"/>
        <c:ser>
          <c:idx val="3"/>
          <c:order val="1"/>
          <c:tx>
            <c:strRef>
              <c:f>FI!$H$33</c:f>
              <c:strCache>
                <c:ptCount val="1"/>
                <c:pt idx="0">
                  <c:v>++DynCTA</c:v>
                </c:pt>
              </c:strCache>
            </c:strRef>
          </c:tx>
          <c:spPr>
            <a:solidFill>
              <a:srgbClr val="0070C0"/>
            </a:solidFill>
            <a:ln>
              <a:solidFill>
                <a:schemeClr val="tx1"/>
              </a:solidFill>
            </a:ln>
            <a:effectLst/>
          </c:spPr>
          <c:invertIfNegative val="0"/>
          <c:cat>
            <c:strRef>
              <c:f>FI!$A$34:$A$65</c:f>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f>FI!$H$34:$H$65</c:f>
              <c:numCache>
                <c:formatCode>General</c:formatCode>
                <c:ptCount val="11"/>
                <c:pt idx="0">
                  <c:v>1.513938064212806</c:v>
                </c:pt>
                <c:pt idx="1">
                  <c:v>1.389987682521204</c:v>
                </c:pt>
                <c:pt idx="2">
                  <c:v>1.601977525336758</c:v>
                </c:pt>
                <c:pt idx="3">
                  <c:v>1.107663065031951</c:v>
                </c:pt>
                <c:pt idx="4">
                  <c:v>1.221521052667915</c:v>
                </c:pt>
                <c:pt idx="5">
                  <c:v>1.16927964101152</c:v>
                </c:pt>
                <c:pt idx="6">
                  <c:v>0.810218275618102</c:v>
                </c:pt>
                <c:pt idx="7">
                  <c:v>0.881832524006761</c:v>
                </c:pt>
                <c:pt idx="8">
                  <c:v>0.848694916324041</c:v>
                </c:pt>
                <c:pt idx="9">
                  <c:v>1.540859868198494</c:v>
                </c:pt>
                <c:pt idx="10">
                  <c:v>1.124671916849848</c:v>
                </c:pt>
              </c:numCache>
            </c:numRef>
          </c:val>
          <c:extLst xmlns:c16r2="http://schemas.microsoft.com/office/drawing/2015/06/chart">
            <c:ext xmlns:c16="http://schemas.microsoft.com/office/drawing/2014/chart" uri="{C3380CC4-5D6E-409C-BE32-E72D297353CC}">
              <c16:uniqueId val="{00000000-6885-4CCD-8D0C-D9DD26ADFE9A}"/>
            </c:ext>
          </c:extLst>
        </c:ser>
        <c:ser>
          <c:idx val="6"/>
          <c:order val="2"/>
          <c:tx>
            <c:strRef>
              <c:f>FI!$K$33</c:f>
              <c:strCache>
                <c:ptCount val="1"/>
                <c:pt idx="0">
                  <c:v>Mod+Bypass</c:v>
                </c:pt>
              </c:strCache>
            </c:strRef>
          </c:tx>
          <c:spPr>
            <a:solidFill>
              <a:srgbClr val="00B050"/>
            </a:solidFill>
            <a:ln>
              <a:solidFill>
                <a:schemeClr val="tx1"/>
              </a:solidFill>
            </a:ln>
            <a:effectLst/>
          </c:spPr>
          <c:invertIfNegative val="0"/>
          <c:cat>
            <c:strRef>
              <c:f>FI!$A$34:$A$65</c:f>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f>FI!$K$34:$K$65</c:f>
              <c:numCache>
                <c:formatCode>General</c:formatCode>
                <c:ptCount val="11"/>
                <c:pt idx="0">
                  <c:v>1.78</c:v>
                </c:pt>
                <c:pt idx="1">
                  <c:v>1.51</c:v>
                </c:pt>
                <c:pt idx="2">
                  <c:v>1.74</c:v>
                </c:pt>
                <c:pt idx="3">
                  <c:v>1.33</c:v>
                </c:pt>
                <c:pt idx="4">
                  <c:v>1.48</c:v>
                </c:pt>
                <c:pt idx="5">
                  <c:v>1.34</c:v>
                </c:pt>
                <c:pt idx="6">
                  <c:v>1.03</c:v>
                </c:pt>
                <c:pt idx="7">
                  <c:v>1.24</c:v>
                </c:pt>
                <c:pt idx="8">
                  <c:v>1.13</c:v>
                </c:pt>
                <c:pt idx="9">
                  <c:v>1.96</c:v>
                </c:pt>
                <c:pt idx="10">
                  <c:v>1.426513144322382</c:v>
                </c:pt>
              </c:numCache>
            </c:numRef>
          </c:val>
          <c:extLst xmlns:c16r2="http://schemas.microsoft.com/office/drawing/2015/06/chart">
            <c:ext xmlns:c16="http://schemas.microsoft.com/office/drawing/2014/chart" uri="{C3380CC4-5D6E-409C-BE32-E72D297353CC}">
              <c16:uniqueId val="{00000001-6885-4CCD-8D0C-D9DD26ADFE9A}"/>
            </c:ext>
          </c:extLst>
        </c:ser>
        <c:ser>
          <c:idx val="4"/>
          <c:order val="3"/>
          <c:tx>
            <c:strRef>
              <c:f>FI!$I$33</c:f>
              <c:strCache>
                <c:ptCount val="1"/>
                <c:pt idx="0">
                  <c:v>PBS-FI</c:v>
                </c:pt>
              </c:strCache>
            </c:strRef>
          </c:tx>
          <c:spPr>
            <a:solidFill>
              <a:srgbClr val="FF0000"/>
            </a:solidFill>
            <a:ln>
              <a:solidFill>
                <a:schemeClr val="tx1"/>
              </a:solidFill>
            </a:ln>
            <a:effectLst/>
          </c:spPr>
          <c:invertIfNegative val="0"/>
          <c:cat>
            <c:strRef>
              <c:f>FI!$A$34:$A$65</c:f>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f>FI!$I$34:$I$65</c:f>
              <c:numCache>
                <c:formatCode>General</c:formatCode>
                <c:ptCount val="11"/>
                <c:pt idx="0">
                  <c:v>2.135182171765153</c:v>
                </c:pt>
                <c:pt idx="1">
                  <c:v>2.127797997804551</c:v>
                </c:pt>
                <c:pt idx="2">
                  <c:v>2.64003148215186</c:v>
                </c:pt>
                <c:pt idx="3">
                  <c:v>3.323449349757204</c:v>
                </c:pt>
                <c:pt idx="4">
                  <c:v>3.138790238447752</c:v>
                </c:pt>
                <c:pt idx="5">
                  <c:v>2.040664022168481</c:v>
                </c:pt>
                <c:pt idx="6">
                  <c:v>1.437083431568708</c:v>
                </c:pt>
                <c:pt idx="7">
                  <c:v>2.339511638074695</c:v>
                </c:pt>
                <c:pt idx="8">
                  <c:v>2.224015737882304</c:v>
                </c:pt>
                <c:pt idx="9">
                  <c:v>2.24005146552697</c:v>
                </c:pt>
                <c:pt idx="10">
                  <c:v>2.05961552926626</c:v>
                </c:pt>
              </c:numCache>
            </c:numRef>
          </c:val>
          <c:extLst xmlns:c16r2="http://schemas.microsoft.com/office/drawing/2015/06/chart">
            <c:ext xmlns:c16="http://schemas.microsoft.com/office/drawing/2014/chart" uri="{C3380CC4-5D6E-409C-BE32-E72D297353CC}">
              <c16:uniqueId val="{00000002-6885-4CCD-8D0C-D9DD26ADFE9A}"/>
            </c:ext>
          </c:extLst>
        </c:ser>
        <c:ser>
          <c:idx val="5"/>
          <c:order val="6"/>
          <c:tx>
            <c:strRef>
              <c:f>FI!$J$33</c:f>
              <c:strCache>
                <c:ptCount val="1"/>
                <c:pt idx="0">
                  <c:v>optFI</c:v>
                </c:pt>
              </c:strCache>
            </c:strRef>
          </c:tx>
          <c:spPr>
            <a:solidFill>
              <a:schemeClr val="tx1"/>
            </a:solidFill>
            <a:ln>
              <a:solidFill>
                <a:schemeClr val="tx1"/>
              </a:solidFill>
            </a:ln>
            <a:effectLst/>
          </c:spPr>
          <c:invertIfNegative val="0"/>
          <c:cat>
            <c:strRef>
              <c:f>FI!$A$34:$A$65</c:f>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f>FI!$J$34:$J$65</c:f>
              <c:numCache>
                <c:formatCode>General</c:formatCode>
                <c:ptCount val="11"/>
                <c:pt idx="0">
                  <c:v>2.007502813300182</c:v>
                </c:pt>
                <c:pt idx="1">
                  <c:v>2.035166297014747</c:v>
                </c:pt>
                <c:pt idx="2">
                  <c:v>2.575642058116795</c:v>
                </c:pt>
                <c:pt idx="3">
                  <c:v>2.980897583941705</c:v>
                </c:pt>
                <c:pt idx="4">
                  <c:v>2.90711411807675</c:v>
                </c:pt>
                <c:pt idx="5">
                  <c:v>2.375036542044494</c:v>
                </c:pt>
                <c:pt idx="6">
                  <c:v>2.26363955443767</c:v>
                </c:pt>
                <c:pt idx="7">
                  <c:v>2.287882578805535</c:v>
                </c:pt>
                <c:pt idx="8">
                  <c:v>2.115755696686965</c:v>
                </c:pt>
                <c:pt idx="9">
                  <c:v>2.196669807150923</c:v>
                </c:pt>
                <c:pt idx="10">
                  <c:v>2.175072676131526</c:v>
                </c:pt>
              </c:numCache>
            </c:numRef>
          </c:val>
          <c:extLst xmlns:c16r2="http://schemas.microsoft.com/office/drawing/2015/06/chart">
            <c:ext xmlns:c16="http://schemas.microsoft.com/office/drawing/2014/chart" uri="{C3380CC4-5D6E-409C-BE32-E72D297353CC}">
              <c16:uniqueId val="{00000003-6885-4CCD-8D0C-D9DD26ADFE9A}"/>
            </c:ext>
          </c:extLst>
        </c:ser>
        <c:dLbls>
          <c:showLegendKey val="0"/>
          <c:showVal val="0"/>
          <c:showCatName val="0"/>
          <c:showSerName val="0"/>
          <c:showPercent val="0"/>
          <c:showBubbleSize val="0"/>
        </c:dLbls>
        <c:gapWidth val="100"/>
        <c:axId val="-1986079632"/>
        <c:axId val="-1892221376"/>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FI!$B$33</c15:sqref>
                        </c15:formulaRef>
                      </c:ext>
                    </c:extLst>
                    <c:strCache>
                      <c:ptCount val="1"/>
                      <c:pt idx="0">
                        <c:v>++bestTLP</c:v>
                      </c:pt>
                    </c:strCache>
                  </c:strRef>
                </c:tx>
                <c:spPr>
                  <a:solidFill>
                    <a:schemeClr val="tx1"/>
                  </a:solidFill>
                  <a:ln>
                    <a:solidFill>
                      <a:schemeClr val="tx1"/>
                    </a:solidFill>
                  </a:ln>
                  <a:effectLst/>
                </c:spPr>
                <c:invertIfNegative val="0"/>
                <c:cat>
                  <c:strRef>
                    <c:extLst xmlns:c16r2="http://schemas.microsoft.com/office/drawing/2015/06/chart">
                      <c:ext uri="{02D57815-91ED-43cb-92C2-25804820EDAC}">
                        <c15:formulaRef>
                          <c15:sqref>FI!$A$34:$A$65</c15:sqref>
                        </c15:formulaRef>
                      </c:ext>
                    </c:extLst>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extLst xmlns:c16r2="http://schemas.microsoft.com/office/drawing/2015/06/chart">
                      <c:ext uri="{02D57815-91ED-43cb-92C2-25804820EDAC}">
                        <c15:formulaRef>
                          <c15:sqref>FI!$B$34:$B$65</c15:sqref>
                        </c15:formulaRef>
                      </c:ext>
                    </c:extLst>
                    <c:numCache>
                      <c:formatCode>General</c:formatCode>
                      <c:ptCount val="11"/>
                      <c:pt idx="0">
                        <c:v>1.0</c:v>
                      </c:pt>
                      <c:pt idx="1">
                        <c:v>1.0</c:v>
                      </c:pt>
                      <c:pt idx="2">
                        <c:v>1.0</c:v>
                      </c:pt>
                      <c:pt idx="3">
                        <c:v>1.0</c:v>
                      </c:pt>
                      <c:pt idx="4">
                        <c:v>1.0</c:v>
                      </c:pt>
                      <c:pt idx="5">
                        <c:v>1.0</c:v>
                      </c:pt>
                      <c:pt idx="6">
                        <c:v>1.0</c:v>
                      </c:pt>
                      <c:pt idx="7">
                        <c:v>1.0</c:v>
                      </c:pt>
                      <c:pt idx="8">
                        <c:v>1.0</c:v>
                      </c:pt>
                      <c:pt idx="9">
                        <c:v>1.0</c:v>
                      </c:pt>
                      <c:pt idx="10">
                        <c:v>1.0</c:v>
                      </c:pt>
                    </c:numCache>
                  </c:numRef>
                </c:val>
                <c:extLst xmlns:c16r2="http://schemas.microsoft.com/office/drawing/2015/06/chart">
                  <c:ext xmlns:c16="http://schemas.microsoft.com/office/drawing/2014/chart" uri="{C3380CC4-5D6E-409C-BE32-E72D297353CC}">
                    <c16:uniqueId val="{00000004-6885-4CCD-8D0C-D9DD26ADFE9A}"/>
                  </c:ext>
                </c:extLst>
              </c15:ser>
            </c15:filteredBarSeries>
            <c15:filteredBarSeries>
              <c15:ser>
                <c:idx val="2"/>
                <c:order val="4"/>
                <c:tx>
                  <c:strRef>
                    <c:extLst xmlns:c16r2="http://schemas.microsoft.com/office/drawing/2015/06/chart" xmlns:c15="http://schemas.microsoft.com/office/drawing/2012/chart">
                      <c:ext xmlns:c15="http://schemas.microsoft.com/office/drawing/2012/chart" uri="{02D57815-91ED-43cb-92C2-25804820EDAC}">
                        <c15:formulaRef>
                          <c15:sqref>FI!$F$33</c15:sqref>
                        </c15:formulaRef>
                      </c:ext>
                    </c:extLst>
                    <c:strCache>
                      <c:ptCount val="1"/>
                      <c:pt idx="0">
                        <c:v>PBS-FI(Offline)</c:v>
                      </c:pt>
                    </c:strCache>
                  </c:strRef>
                </c:tx>
                <c:spPr>
                  <a:pattFill prst="wdDnDiag">
                    <a:fgClr>
                      <a:schemeClr val="tx1"/>
                    </a:fgClr>
                    <a:bgClr>
                      <a:schemeClr val="bg1"/>
                    </a:bgClr>
                  </a:pattFill>
                  <a:ln>
                    <a:solidFill>
                      <a:schemeClr val="tx1"/>
                    </a:solid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FI!$A$34:$A$65</c15:sqref>
                        </c15:formulaRef>
                      </c:ext>
                    </c:extLst>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FI!$F$34:$F$65</c15:sqref>
                        </c15:formulaRef>
                      </c:ext>
                    </c:extLst>
                    <c:numCache>
                      <c:formatCode>General</c:formatCode>
                      <c:ptCount val="11"/>
                      <c:pt idx="0">
                        <c:v>2.007502813300182</c:v>
                      </c:pt>
                      <c:pt idx="1">
                        <c:v>2.035166297014747</c:v>
                      </c:pt>
                      <c:pt idx="2">
                        <c:v>1.942872371646954</c:v>
                      </c:pt>
                      <c:pt idx="3">
                        <c:v>2.875707037377778</c:v>
                      </c:pt>
                      <c:pt idx="4">
                        <c:v>2.90711411807675</c:v>
                      </c:pt>
                      <c:pt idx="5">
                        <c:v>2.375036542044494</c:v>
                      </c:pt>
                      <c:pt idx="6">
                        <c:v>0.705405563104793</c:v>
                      </c:pt>
                      <c:pt idx="7">
                        <c:v>1.208458189635996</c:v>
                      </c:pt>
                      <c:pt idx="8">
                        <c:v>0.916060036053321</c:v>
                      </c:pt>
                      <c:pt idx="9">
                        <c:v>2.196669807150923</c:v>
                      </c:pt>
                      <c:pt idx="10">
                        <c:v>1.636643864216167</c:v>
                      </c:pt>
                    </c:numCache>
                  </c:numRef>
                </c:val>
                <c:extLst xmlns:c16r2="http://schemas.microsoft.com/office/drawing/2015/06/chart" xmlns:c15="http://schemas.microsoft.com/office/drawing/2012/chart">
                  <c:ext xmlns:c16="http://schemas.microsoft.com/office/drawing/2014/chart" uri="{C3380CC4-5D6E-409C-BE32-E72D297353CC}">
                    <c16:uniqueId val="{00000005-6885-4CCD-8D0C-D9DD26ADFE9A}"/>
                  </c:ext>
                </c:extLst>
              </c15:ser>
            </c15:filteredBarSeries>
            <c15:filteredBarSeries>
              <c15:ser>
                <c:idx val="1"/>
                <c:order val="5"/>
                <c:tx>
                  <c:strRef>
                    <c:extLst xmlns:c16r2="http://schemas.microsoft.com/office/drawing/2015/06/chart" xmlns:c15="http://schemas.microsoft.com/office/drawing/2012/chart">
                      <c:ext xmlns:c15="http://schemas.microsoft.com/office/drawing/2012/chart" uri="{02D57815-91ED-43cb-92C2-25804820EDAC}">
                        <c15:formulaRef>
                          <c15:sqref>FI!$D$33</c15:sqref>
                        </c15:formulaRef>
                      </c:ext>
                    </c:extLst>
                    <c:strCache>
                      <c:ptCount val="1"/>
                      <c:pt idx="0">
                        <c:v>BF-FI</c:v>
                      </c:pt>
                    </c:strCache>
                  </c:strRef>
                </c:tx>
                <c:spPr>
                  <a:pattFill prst="dkHorz">
                    <a:fgClr>
                      <a:srgbClr val="FFC000"/>
                    </a:fgClr>
                    <a:bgClr>
                      <a:schemeClr val="bg1"/>
                    </a:bgClr>
                  </a:pattFill>
                  <a:ln>
                    <a:solidFill>
                      <a:schemeClr val="tx1"/>
                    </a:solidFill>
                  </a:ln>
                  <a:effectLst/>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FI!$A$34:$A$65</c15:sqref>
                        </c15:formulaRef>
                      </c:ext>
                    </c:extLst>
                    <c:strCache>
                      <c:ptCount val="11"/>
                      <c:pt idx="0">
                        <c:v>3DS_TRD</c:v>
                      </c:pt>
                      <c:pt idx="1">
                        <c:v>BFS2_FFT</c:v>
                      </c:pt>
                      <c:pt idx="2">
                        <c:v>BLK_BFS2</c:v>
                      </c:pt>
                      <c:pt idx="3">
                        <c:v>BLK_TRD</c:v>
                      </c:pt>
                      <c:pt idx="4">
                        <c:v>FFT_TRD</c:v>
                      </c:pt>
                      <c:pt idx="5">
                        <c:v>FWT_TRD</c:v>
                      </c:pt>
                      <c:pt idx="6">
                        <c:v>JPEG_CFD</c:v>
                      </c:pt>
                      <c:pt idx="7">
                        <c:v>JPEG_LIB</c:v>
                      </c:pt>
                      <c:pt idx="8">
                        <c:v>JPEG_LUH</c:v>
                      </c:pt>
                      <c:pt idx="9">
                        <c:v>SCP_TRD</c:v>
                      </c:pt>
                      <c:pt idx="10">
                        <c:v>Gmean</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FI!$D$34:$D$65</c15:sqref>
                        </c15:formulaRef>
                      </c:ext>
                    </c:extLst>
                    <c:numCache>
                      <c:formatCode>General</c:formatCode>
                      <c:ptCount val="11"/>
                      <c:pt idx="0">
                        <c:v>2.007502813300182</c:v>
                      </c:pt>
                      <c:pt idx="1">
                        <c:v>2.035166297014747</c:v>
                      </c:pt>
                      <c:pt idx="2">
                        <c:v>2.575642058116795</c:v>
                      </c:pt>
                      <c:pt idx="3">
                        <c:v>2.875707037377778</c:v>
                      </c:pt>
                      <c:pt idx="4">
                        <c:v>2.442168560566158</c:v>
                      </c:pt>
                      <c:pt idx="5">
                        <c:v>2.375036542044494</c:v>
                      </c:pt>
                      <c:pt idx="6">
                        <c:v>0.705405563104793</c:v>
                      </c:pt>
                      <c:pt idx="7">
                        <c:v>1.609100583215627</c:v>
                      </c:pt>
                      <c:pt idx="8">
                        <c:v>0.916060036053321</c:v>
                      </c:pt>
                      <c:pt idx="9">
                        <c:v>2.196669807150923</c:v>
                      </c:pt>
                      <c:pt idx="10">
                        <c:v>1.652826781030587</c:v>
                      </c:pt>
                    </c:numCache>
                  </c:numRef>
                </c:val>
                <c:extLst xmlns:c16r2="http://schemas.microsoft.com/office/drawing/2015/06/chart" xmlns:c15="http://schemas.microsoft.com/office/drawing/2012/chart">
                  <c:ext xmlns:c16="http://schemas.microsoft.com/office/drawing/2014/chart" uri="{C3380CC4-5D6E-409C-BE32-E72D297353CC}">
                    <c16:uniqueId val="{00000006-6885-4CCD-8D0C-D9DD26ADFE9A}"/>
                  </c:ext>
                </c:extLst>
              </c15:ser>
            </c15:filteredBarSeries>
          </c:ext>
        </c:extLst>
      </c:barChart>
      <c:catAx>
        <c:axId val="-1986079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2221376"/>
        <c:crosses val="autoZero"/>
        <c:auto val="1"/>
        <c:lblAlgn val="ctr"/>
        <c:lblOffset val="100"/>
        <c:noMultiLvlLbl val="0"/>
      </c:catAx>
      <c:valAx>
        <c:axId val="-1892221376"/>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65000"/>
                        <a:lumOff val="35000"/>
                      </a:sysClr>
                    </a:solidFill>
                    <a:latin typeface="Arial" panose="020B0604020202020204" pitchFamily="34" charset="0"/>
                    <a:ea typeface="+mn-ea"/>
                    <a:cs typeface="Arial" panose="020B0604020202020204" pitchFamily="34" charset="0"/>
                  </a:defRPr>
                </a:pPr>
                <a:r>
                  <a:rPr lang="en-US" sz="1300" b="1" i="0" baseline="0" dirty="0">
                    <a:solidFill>
                      <a:schemeClr val="tx1"/>
                    </a:solidFill>
                    <a:effectLst/>
                    <a:latin typeface="Arial" panose="020B0604020202020204" pitchFamily="34" charset="0"/>
                    <a:cs typeface="Arial" panose="020B0604020202020204" pitchFamily="34" charset="0"/>
                  </a:rPr>
                  <a:t>Normalized FI (to ++</a:t>
                </a:r>
                <a:r>
                  <a:rPr lang="en-US" sz="1300" b="1" i="0" baseline="0" dirty="0" err="1">
                    <a:solidFill>
                      <a:schemeClr val="tx1"/>
                    </a:solidFill>
                    <a:effectLst/>
                    <a:latin typeface="Arial" panose="020B0604020202020204" pitchFamily="34" charset="0"/>
                    <a:cs typeface="Arial" panose="020B0604020202020204" pitchFamily="34" charset="0"/>
                  </a:rPr>
                  <a:t>bestTLP</a:t>
                </a:r>
                <a:r>
                  <a:rPr lang="en-US" sz="1300" b="1" i="0" baseline="0" dirty="0">
                    <a:solidFill>
                      <a:schemeClr val="tx1"/>
                    </a:solidFill>
                    <a:effectLst/>
                    <a:latin typeface="Arial" panose="020B0604020202020204" pitchFamily="34" charset="0"/>
                    <a:cs typeface="Arial" panose="020B0604020202020204" pitchFamily="34" charset="0"/>
                  </a:rPr>
                  <a:t>)</a:t>
                </a:r>
                <a:endParaRPr lang="en-US" sz="1300" b="1" dirty="0">
                  <a:solidFill>
                    <a:schemeClr val="tx1"/>
                  </a:solidFill>
                  <a:effectLst/>
                  <a:latin typeface="Arial" panose="020B0604020202020204" pitchFamily="34" charset="0"/>
                  <a:cs typeface="Arial" panose="020B0604020202020204" pitchFamily="34" charset="0"/>
                </a:endParaRPr>
              </a:p>
            </c:rich>
          </c:tx>
          <c:layout>
            <c:manualLayout>
              <c:xMode val="edge"/>
              <c:yMode val="edge"/>
              <c:x val="0.0"/>
              <c:y val="0.109775028121485"/>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baseline="0">
                  <a:solidFill>
                    <a:sysClr val="windowText" lastClr="000000">
                      <a:lumMod val="65000"/>
                      <a:lumOff val="35000"/>
                    </a:sys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86079632"/>
        <c:crosses val="autoZero"/>
        <c:crossBetween val="between"/>
      </c:valAx>
      <c:spPr>
        <a:noFill/>
        <a:ln>
          <a:solidFill>
            <a:schemeClr val="tx1"/>
          </a:solidFill>
        </a:ln>
        <a:effectLst/>
      </c:spPr>
    </c:plotArea>
    <c:legend>
      <c:legendPos val="t"/>
      <c:layout>
        <c:manualLayout>
          <c:xMode val="edge"/>
          <c:yMode val="edge"/>
          <c:x val="0.168554519313569"/>
          <c:y val="0.00357064135295001"/>
          <c:w val="0.699511016729412"/>
          <c:h val="0.097255621763495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120335780059"/>
          <c:y val="0.088944926544079"/>
          <c:w val="0.852496201641919"/>
          <c:h val="0.47249326143462"/>
        </c:manualLayout>
      </c:layout>
      <c:barChart>
        <c:barDir val="col"/>
        <c:grouping val="clustered"/>
        <c:varyColors val="0"/>
        <c:ser>
          <c:idx val="0"/>
          <c:order val="0"/>
          <c:tx>
            <c:strRef>
              <c:f>sumUC_Latency_corresp_Paper!$B$3</c:f>
              <c:strCache>
                <c:ptCount val="1"/>
                <c:pt idx="0">
                  <c:v>FSS</c:v>
                </c:pt>
              </c:strCache>
            </c:strRef>
          </c:tx>
          <c:spPr>
            <a:solidFill>
              <a:schemeClr val="accent1"/>
            </a:solidFill>
            <a:ln w="19050">
              <a:solidFill>
                <a:sysClr val="windowText" lastClr="000000"/>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sumUC_Latency_corresp_Paper!$B$4:$B$9</c:f>
              <c:numCache>
                <c:formatCode>General</c:formatCode>
                <c:ptCount val="6"/>
                <c:pt idx="0">
                  <c:v>0.998463203689491</c:v>
                </c:pt>
                <c:pt idx="1">
                  <c:v>0.999407650600618</c:v>
                </c:pt>
                <c:pt idx="2">
                  <c:v>0.999345774736724</c:v>
                </c:pt>
                <c:pt idx="3">
                  <c:v>0.997714457024524</c:v>
                </c:pt>
                <c:pt idx="4">
                  <c:v>0.941536883970307</c:v>
                </c:pt>
                <c:pt idx="5">
                  <c:v>0.0</c:v>
                </c:pt>
              </c:numCache>
            </c:numRef>
          </c:val>
          <c:extLst xmlns:c16r2="http://schemas.microsoft.com/office/drawing/2015/06/chart">
            <c:ext xmlns:c16="http://schemas.microsoft.com/office/drawing/2014/chart" uri="{C3380CC4-5D6E-409C-BE32-E72D297353CC}">
              <c16:uniqueId val="{00000000-97C3-41EF-A7CF-EB6B4E82D4B0}"/>
            </c:ext>
          </c:extLst>
        </c:ser>
        <c:ser>
          <c:idx val="1"/>
          <c:order val="1"/>
          <c:tx>
            <c:strRef>
              <c:f>sumUC_Latency_corresp_Paper!$C$3</c:f>
              <c:strCache>
                <c:ptCount val="1"/>
                <c:pt idx="0">
                  <c:v>FSS+RTP</c:v>
                </c:pt>
              </c:strCache>
            </c:strRef>
          </c:tx>
          <c:spPr>
            <a:solidFill>
              <a:schemeClr val="accent2"/>
            </a:solidFill>
            <a:ln w="19050">
              <a:solidFill>
                <a:sysClr val="windowText" lastClr="000000"/>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sumUC_Latency_corresp_Paper!$C$4:$C$9</c:f>
              <c:numCache>
                <c:formatCode>General</c:formatCode>
                <c:ptCount val="6"/>
                <c:pt idx="0">
                  <c:v>0.998463203689491</c:v>
                </c:pt>
                <c:pt idx="1">
                  <c:v>0.42425889563865</c:v>
                </c:pt>
                <c:pt idx="2">
                  <c:v>0.256900104327175</c:v>
                </c:pt>
                <c:pt idx="3">
                  <c:v>0.0807767461056195</c:v>
                </c:pt>
                <c:pt idx="4">
                  <c:v>0.0436603758881896</c:v>
                </c:pt>
                <c:pt idx="5">
                  <c:v>0.0</c:v>
                </c:pt>
              </c:numCache>
            </c:numRef>
          </c:val>
          <c:extLst xmlns:c16r2="http://schemas.microsoft.com/office/drawing/2015/06/chart">
            <c:ext xmlns:c16="http://schemas.microsoft.com/office/drawing/2014/chart" uri="{C3380CC4-5D6E-409C-BE32-E72D297353CC}">
              <c16:uniqueId val="{00000001-97C3-41EF-A7CF-EB6B4E82D4B0}"/>
            </c:ext>
          </c:extLst>
        </c:ser>
        <c:ser>
          <c:idx val="2"/>
          <c:order val="2"/>
          <c:tx>
            <c:strRef>
              <c:f>sumUC_Latency_corresp_Paper!$D$3</c:f>
              <c:strCache>
                <c:ptCount val="1"/>
                <c:pt idx="0">
                  <c:v>RSS</c:v>
                </c:pt>
              </c:strCache>
            </c:strRef>
          </c:tx>
          <c:spPr>
            <a:solidFill>
              <a:schemeClr val="accent3"/>
            </a:solidFill>
            <a:ln w="19050">
              <a:solidFill>
                <a:sysClr val="windowText" lastClr="000000"/>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sumUC_Latency_corresp_Paper!$D$4:$D$9</c:f>
              <c:numCache>
                <c:formatCode>General</c:formatCode>
                <c:ptCount val="6"/>
                <c:pt idx="0">
                  <c:v>0.998463203689491</c:v>
                </c:pt>
                <c:pt idx="1">
                  <c:v>0.246698323478034</c:v>
                </c:pt>
                <c:pt idx="2">
                  <c:v>0.154894725766157</c:v>
                </c:pt>
                <c:pt idx="3">
                  <c:v>0.135130800805566</c:v>
                </c:pt>
                <c:pt idx="4">
                  <c:v>0.148226583719191</c:v>
                </c:pt>
                <c:pt idx="5">
                  <c:v>0.0</c:v>
                </c:pt>
              </c:numCache>
            </c:numRef>
          </c:val>
          <c:extLst xmlns:c16r2="http://schemas.microsoft.com/office/drawing/2015/06/chart">
            <c:ext xmlns:c16="http://schemas.microsoft.com/office/drawing/2014/chart" uri="{C3380CC4-5D6E-409C-BE32-E72D297353CC}">
              <c16:uniqueId val="{00000002-97C3-41EF-A7CF-EB6B4E82D4B0}"/>
            </c:ext>
          </c:extLst>
        </c:ser>
        <c:ser>
          <c:idx val="3"/>
          <c:order val="3"/>
          <c:tx>
            <c:strRef>
              <c:f>sumUC_Latency_corresp_Paper!$E$3</c:f>
              <c:strCache>
                <c:ptCount val="1"/>
                <c:pt idx="0">
                  <c:v>RSS+RTP</c:v>
                </c:pt>
              </c:strCache>
            </c:strRef>
          </c:tx>
          <c:spPr>
            <a:solidFill>
              <a:schemeClr val="accent4"/>
            </a:solidFill>
            <a:ln w="19050">
              <a:solidFill>
                <a:sysClr val="windowText" lastClr="000000"/>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sumUC_Latency_corresp_Paper!$E$4:$E$9</c:f>
              <c:numCache>
                <c:formatCode>General</c:formatCode>
                <c:ptCount val="6"/>
                <c:pt idx="0">
                  <c:v>0.998463203689491</c:v>
                </c:pt>
                <c:pt idx="1">
                  <c:v>0.152156595008065</c:v>
                </c:pt>
                <c:pt idx="2">
                  <c:v>0.0955781441132094</c:v>
                </c:pt>
                <c:pt idx="3">
                  <c:v>0.106964085908835</c:v>
                </c:pt>
                <c:pt idx="4">
                  <c:v>0.0652682684300541</c:v>
                </c:pt>
                <c:pt idx="5">
                  <c:v>0.0</c:v>
                </c:pt>
              </c:numCache>
            </c:numRef>
          </c:val>
          <c:extLst xmlns:c16r2="http://schemas.microsoft.com/office/drawing/2015/06/chart">
            <c:ext xmlns:c16="http://schemas.microsoft.com/office/drawing/2014/chart" uri="{C3380CC4-5D6E-409C-BE32-E72D297353CC}">
              <c16:uniqueId val="{00000003-97C3-41EF-A7CF-EB6B4E82D4B0}"/>
            </c:ext>
          </c:extLst>
        </c:ser>
        <c:dLbls>
          <c:showLegendKey val="0"/>
          <c:showVal val="0"/>
          <c:showCatName val="0"/>
          <c:showSerName val="0"/>
          <c:showPercent val="0"/>
          <c:showBubbleSize val="0"/>
        </c:dLbls>
        <c:gapWidth val="219"/>
        <c:overlap val="-27"/>
        <c:axId val="-1868355952"/>
        <c:axId val="-2040640112"/>
      </c:barChart>
      <c:catAx>
        <c:axId val="-18683559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solidFill>
                      <a:schemeClr val="tx1"/>
                    </a:solidFill>
                  </a:rPr>
                  <a:t>Number of </a:t>
                </a:r>
                <a:r>
                  <a:rPr lang="en-US" sz="1800" dirty="0" err="1">
                    <a:solidFill>
                      <a:schemeClr val="tx1"/>
                    </a:solidFill>
                  </a:rPr>
                  <a:t>Subwarp</a:t>
                </a:r>
                <a:endParaRPr lang="en-US" sz="1800" dirty="0">
                  <a:solidFill>
                    <a:schemeClr val="tx1"/>
                  </a:solidFill>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40640112"/>
        <c:crosses val="autoZero"/>
        <c:auto val="1"/>
        <c:lblAlgn val="ctr"/>
        <c:lblOffset val="100"/>
        <c:noMultiLvlLbl val="0"/>
      </c:catAx>
      <c:valAx>
        <c:axId val="-20406401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0" i="0" baseline="0" dirty="0">
                    <a:solidFill>
                      <a:schemeClr val="tx1"/>
                    </a:solidFill>
                    <a:effectLst/>
                  </a:rPr>
                  <a:t>Correlation</a:t>
                </a:r>
                <a:endParaRPr lang="en-US" sz="1100" dirty="0">
                  <a:solidFill>
                    <a:schemeClr val="tx1"/>
                  </a:solidFill>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68355952"/>
        <c:crosses val="autoZero"/>
        <c:crossBetween val="between"/>
      </c:valAx>
      <c:spPr>
        <a:noFill/>
        <a:ln w="12700">
          <a:solidFill>
            <a:sysClr val="windowText" lastClr="000000"/>
          </a:solidFill>
        </a:ln>
        <a:effectLst/>
      </c:spPr>
    </c:plotArea>
    <c:legend>
      <c:legendPos val="b"/>
      <c:layout>
        <c:manualLayout>
          <c:xMode val="edge"/>
          <c:yMode val="edge"/>
          <c:x val="0.312795002649086"/>
          <c:y val="0.847597331583552"/>
          <c:w val="0.374409994701829"/>
          <c:h val="0.10610637212015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a:solidFill>
        <a:sysClr val="windowText" lastClr="000000"/>
      </a:solid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526190915312"/>
          <c:y val="0.0664832930875092"/>
          <c:w val="0.850095017079878"/>
          <c:h val="0.468273175874767"/>
        </c:manualLayout>
      </c:layout>
      <c:barChart>
        <c:barDir val="col"/>
        <c:grouping val="clustered"/>
        <c:varyColors val="0"/>
        <c:ser>
          <c:idx val="0"/>
          <c:order val="0"/>
          <c:tx>
            <c:strRef>
              <c:f>Performance_Paper!$B$36</c:f>
              <c:strCache>
                <c:ptCount val="1"/>
                <c:pt idx="0">
                  <c:v>FSS</c:v>
                </c:pt>
              </c:strCache>
            </c:strRef>
          </c:tx>
          <c:spPr>
            <a:solidFill>
              <a:schemeClr val="accent1"/>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Performance_Paper!$B$37:$B$42</c:f>
              <c:numCache>
                <c:formatCode>General</c:formatCode>
                <c:ptCount val="6"/>
                <c:pt idx="0">
                  <c:v>1.0</c:v>
                </c:pt>
                <c:pt idx="1">
                  <c:v>1.082159383305541</c:v>
                </c:pt>
                <c:pt idx="2">
                  <c:v>1.152507193758251</c:v>
                </c:pt>
                <c:pt idx="3">
                  <c:v>1.218888489168825</c:v>
                </c:pt>
                <c:pt idx="4">
                  <c:v>1.278772827682284</c:v>
                </c:pt>
                <c:pt idx="5">
                  <c:v>1.380111594072032</c:v>
                </c:pt>
              </c:numCache>
            </c:numRef>
          </c:val>
          <c:extLst xmlns:c16r2="http://schemas.microsoft.com/office/drawing/2015/06/chart">
            <c:ext xmlns:c16="http://schemas.microsoft.com/office/drawing/2014/chart" uri="{C3380CC4-5D6E-409C-BE32-E72D297353CC}">
              <c16:uniqueId val="{00000000-0D58-4B21-B646-73121B93BE62}"/>
            </c:ext>
          </c:extLst>
        </c:ser>
        <c:ser>
          <c:idx val="1"/>
          <c:order val="1"/>
          <c:tx>
            <c:strRef>
              <c:f>Performance_Paper!$C$36</c:f>
              <c:strCache>
                <c:ptCount val="1"/>
                <c:pt idx="0">
                  <c:v>FSS+RTS</c:v>
                </c:pt>
              </c:strCache>
            </c:strRef>
          </c:tx>
          <c:spPr>
            <a:solidFill>
              <a:schemeClr val="accent2"/>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Performance_Paper!$C$37:$C$42</c:f>
              <c:numCache>
                <c:formatCode>General</c:formatCode>
                <c:ptCount val="6"/>
                <c:pt idx="0">
                  <c:v>1.0</c:v>
                </c:pt>
                <c:pt idx="1">
                  <c:v>1.081961128925652</c:v>
                </c:pt>
                <c:pt idx="2">
                  <c:v>1.152748255430423</c:v>
                </c:pt>
                <c:pt idx="3">
                  <c:v>1.219824988905229</c:v>
                </c:pt>
                <c:pt idx="4">
                  <c:v>1.278659754842044</c:v>
                </c:pt>
                <c:pt idx="5">
                  <c:v>1.380105338978742</c:v>
                </c:pt>
              </c:numCache>
            </c:numRef>
          </c:val>
          <c:extLst xmlns:c16r2="http://schemas.microsoft.com/office/drawing/2015/06/chart">
            <c:ext xmlns:c16="http://schemas.microsoft.com/office/drawing/2014/chart" uri="{C3380CC4-5D6E-409C-BE32-E72D297353CC}">
              <c16:uniqueId val="{00000001-0D58-4B21-B646-73121B93BE62}"/>
            </c:ext>
          </c:extLst>
        </c:ser>
        <c:ser>
          <c:idx val="2"/>
          <c:order val="2"/>
          <c:tx>
            <c:strRef>
              <c:f>Performance_Paper!$D$36</c:f>
              <c:strCache>
                <c:ptCount val="1"/>
                <c:pt idx="0">
                  <c:v>RSS</c:v>
                </c:pt>
              </c:strCache>
            </c:strRef>
          </c:tx>
          <c:spPr>
            <a:solidFill>
              <a:schemeClr val="accent3"/>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Performance_Paper!$D$37:$D$42</c:f>
              <c:numCache>
                <c:formatCode>General</c:formatCode>
                <c:ptCount val="6"/>
                <c:pt idx="0">
                  <c:v>1.0</c:v>
                </c:pt>
                <c:pt idx="1">
                  <c:v>1.053775197400319</c:v>
                </c:pt>
                <c:pt idx="2">
                  <c:v>1.104023805281191</c:v>
                </c:pt>
                <c:pt idx="3">
                  <c:v>1.15338274643183</c:v>
                </c:pt>
                <c:pt idx="4">
                  <c:v>1.2454657390096</c:v>
                </c:pt>
                <c:pt idx="5">
                  <c:v>1.380111594072032</c:v>
                </c:pt>
              </c:numCache>
            </c:numRef>
          </c:val>
          <c:extLst xmlns:c16r2="http://schemas.microsoft.com/office/drawing/2015/06/chart">
            <c:ext xmlns:c16="http://schemas.microsoft.com/office/drawing/2014/chart" uri="{C3380CC4-5D6E-409C-BE32-E72D297353CC}">
              <c16:uniqueId val="{00000002-0D58-4B21-B646-73121B93BE62}"/>
            </c:ext>
          </c:extLst>
        </c:ser>
        <c:ser>
          <c:idx val="3"/>
          <c:order val="3"/>
          <c:tx>
            <c:strRef>
              <c:f>Performance_Paper!$E$36</c:f>
              <c:strCache>
                <c:ptCount val="1"/>
                <c:pt idx="0">
                  <c:v>RSS+RTS</c:v>
                </c:pt>
              </c:strCache>
            </c:strRef>
          </c:tx>
          <c:spPr>
            <a:solidFill>
              <a:schemeClr val="accent4"/>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Performance_Paper!$E$37:$E$42</c:f>
              <c:numCache>
                <c:formatCode>General</c:formatCode>
                <c:ptCount val="6"/>
                <c:pt idx="0">
                  <c:v>1.0</c:v>
                </c:pt>
                <c:pt idx="1">
                  <c:v>1.054352269853065</c:v>
                </c:pt>
                <c:pt idx="2">
                  <c:v>1.101318397239804</c:v>
                </c:pt>
                <c:pt idx="3">
                  <c:v>1.154733525808435</c:v>
                </c:pt>
                <c:pt idx="4">
                  <c:v>1.245494608670938</c:v>
                </c:pt>
                <c:pt idx="5">
                  <c:v>1.38001921115575</c:v>
                </c:pt>
              </c:numCache>
            </c:numRef>
          </c:val>
          <c:extLst xmlns:c16r2="http://schemas.microsoft.com/office/drawing/2015/06/chart">
            <c:ext xmlns:c16="http://schemas.microsoft.com/office/drawing/2014/chart" uri="{C3380CC4-5D6E-409C-BE32-E72D297353CC}">
              <c16:uniqueId val="{00000003-0D58-4B21-B646-73121B93BE62}"/>
            </c:ext>
          </c:extLst>
        </c:ser>
        <c:dLbls>
          <c:showLegendKey val="0"/>
          <c:showVal val="0"/>
          <c:showCatName val="0"/>
          <c:showSerName val="0"/>
          <c:showPercent val="0"/>
          <c:showBubbleSize val="0"/>
        </c:dLbls>
        <c:gapWidth val="219"/>
        <c:overlap val="-27"/>
        <c:axId val="-2043989648"/>
        <c:axId val="-2019421456"/>
      </c:barChart>
      <c:catAx>
        <c:axId val="-20439896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solidFill>
                      <a:schemeClr val="tx1"/>
                    </a:solidFill>
                  </a:rPr>
                  <a:t>Number of </a:t>
                </a:r>
                <a:r>
                  <a:rPr lang="en-US" sz="1800" dirty="0" err="1">
                    <a:solidFill>
                      <a:schemeClr val="tx1"/>
                    </a:solidFill>
                  </a:rPr>
                  <a:t>Subwarps</a:t>
                </a:r>
                <a:endParaRPr lang="en-US" sz="1800" dirty="0">
                  <a:solidFill>
                    <a:schemeClr val="tx1"/>
                  </a:solidFill>
                </a:endParaRPr>
              </a:p>
            </c:rich>
          </c:tx>
          <c:layout>
            <c:manualLayout>
              <c:xMode val="edge"/>
              <c:yMode val="edge"/>
              <c:x val="0.396058651976506"/>
              <c:y val="0.70888780845255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19421456"/>
        <c:crosses val="autoZero"/>
        <c:auto val="1"/>
        <c:lblAlgn val="ctr"/>
        <c:lblOffset val="100"/>
        <c:noMultiLvlLbl val="0"/>
      </c:catAx>
      <c:valAx>
        <c:axId val="-2019421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0" i="0" baseline="0" dirty="0">
                    <a:solidFill>
                      <a:schemeClr val="tx1"/>
                    </a:solidFill>
                    <a:effectLst/>
                  </a:rPr>
                  <a:t>Execution Time</a:t>
                </a:r>
                <a:endParaRPr lang="en-US" sz="2400" baseline="0" dirty="0">
                  <a:solidFill>
                    <a:schemeClr val="tx1"/>
                  </a:solidFill>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43989648"/>
        <c:crosses val="autoZero"/>
        <c:crossBetween val="between"/>
      </c:valAx>
      <c:spPr>
        <a:noFill/>
        <a:ln w="19050">
          <a:solidFill>
            <a:sysClr val="windowText" lastClr="000000"/>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a:solidFill>
        <a:sysClr val="windowText" lastClr="000000"/>
      </a:solid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tx1"/>
            </a:solidFill>
            <a:ln>
              <a:solidFill>
                <a:schemeClr val="tx1"/>
              </a:solidFill>
            </a:ln>
            <a:effectLst/>
          </c:spPr>
          <c:invertIfNegative val="0"/>
          <c:cat>
            <c:multiLvlStrRef>
              <c:f>Core_Part!$K$1:$L$6</c:f>
              <c:multiLvlStrCache>
                <c:ptCount val="4"/>
                <c:lvl>
                  <c:pt idx="0">
                    <c:v>Equal</c:v>
                  </c:pt>
                  <c:pt idx="1">
                    <c:v>Unequal</c:v>
                  </c:pt>
                  <c:pt idx="2">
                    <c:v>Equal</c:v>
                  </c:pt>
                  <c:pt idx="3">
                    <c:v>Unequal</c:v>
                  </c:pt>
                </c:lvl>
                <c:lvl>
                  <c:pt idx="0">
                    <c:v>WS</c:v>
                  </c:pt>
                  <c:pt idx="2">
                    <c:v>FI</c:v>
                  </c:pt>
                </c:lvl>
              </c:multiLvlStrCache>
            </c:multiLvlStrRef>
          </c:cat>
          <c:val>
            <c:numRef>
              <c:f>Core_Part!$M$1:$M$6</c:f>
              <c:numCache>
                <c:formatCode>General</c:formatCode>
                <c:ptCount val="4"/>
                <c:pt idx="0">
                  <c:v>1.196795369594542</c:v>
                </c:pt>
                <c:pt idx="1">
                  <c:v>1.075306780448978</c:v>
                </c:pt>
                <c:pt idx="2">
                  <c:v>2.05961552926626</c:v>
                </c:pt>
                <c:pt idx="3">
                  <c:v>1.502047313969944</c:v>
                </c:pt>
              </c:numCache>
            </c:numRef>
          </c:val>
          <c:extLst xmlns:c16r2="http://schemas.microsoft.com/office/drawing/2015/06/chart">
            <c:ext xmlns:c16="http://schemas.microsoft.com/office/drawing/2014/chart" uri="{C3380CC4-5D6E-409C-BE32-E72D297353CC}">
              <c16:uniqueId val="{00000000-031E-4E32-A5DA-1924F1FEC0B1}"/>
            </c:ext>
          </c:extLst>
        </c:ser>
        <c:dLbls>
          <c:showLegendKey val="0"/>
          <c:showVal val="0"/>
          <c:showCatName val="0"/>
          <c:showSerName val="0"/>
          <c:showPercent val="0"/>
          <c:showBubbleSize val="0"/>
        </c:dLbls>
        <c:gapWidth val="219"/>
        <c:overlap val="-27"/>
        <c:axId val="2108883088"/>
        <c:axId val="2108884448"/>
      </c:barChart>
      <c:catAx>
        <c:axId val="21088830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08884448"/>
        <c:crosses val="autoZero"/>
        <c:auto val="1"/>
        <c:lblAlgn val="ctr"/>
        <c:lblOffset val="100"/>
        <c:noMultiLvlLbl val="0"/>
      </c:catAx>
      <c:valAx>
        <c:axId val="210888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08883088"/>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tx1"/>
            </a:solidFill>
            <a:ln>
              <a:solidFill>
                <a:schemeClr val="tx1"/>
              </a:solidFill>
            </a:ln>
            <a:effectLst/>
          </c:spPr>
          <c:invertIfNegative val="0"/>
          <c:cat>
            <c:multiLvlStrRef>
              <c:f>Cache_Part!$G$1:$H$6</c:f>
              <c:multiLvlStrCache>
                <c:ptCount val="4"/>
                <c:lvl>
                  <c:pt idx="0">
                    <c:v>Shared</c:v>
                  </c:pt>
                  <c:pt idx="1">
                    <c:v>Equal</c:v>
                  </c:pt>
                  <c:pt idx="2">
                    <c:v>Shared</c:v>
                  </c:pt>
                  <c:pt idx="3">
                    <c:v>Equal</c:v>
                  </c:pt>
                </c:lvl>
                <c:lvl>
                  <c:pt idx="0">
                    <c:v>WS</c:v>
                  </c:pt>
                  <c:pt idx="2">
                    <c:v>FI</c:v>
                  </c:pt>
                </c:lvl>
              </c:multiLvlStrCache>
            </c:multiLvlStrRef>
          </c:cat>
          <c:val>
            <c:numRef>
              <c:f>Cache_Part!$I$1:$I$6</c:f>
              <c:numCache>
                <c:formatCode>General</c:formatCode>
                <c:ptCount val="4"/>
                <c:pt idx="0">
                  <c:v>1.196795369594542</c:v>
                </c:pt>
                <c:pt idx="1">
                  <c:v>1.135511930176643</c:v>
                </c:pt>
                <c:pt idx="2">
                  <c:v>2.05961552926626</c:v>
                </c:pt>
                <c:pt idx="3">
                  <c:v>2.249535565409431</c:v>
                </c:pt>
              </c:numCache>
            </c:numRef>
          </c:val>
          <c:extLst xmlns:c16r2="http://schemas.microsoft.com/office/drawing/2015/06/chart">
            <c:ext xmlns:c16="http://schemas.microsoft.com/office/drawing/2014/chart" uri="{C3380CC4-5D6E-409C-BE32-E72D297353CC}">
              <c16:uniqueId val="{00000000-DC39-4901-A8B7-08FA66750318}"/>
            </c:ext>
          </c:extLst>
        </c:ser>
        <c:dLbls>
          <c:showLegendKey val="0"/>
          <c:showVal val="0"/>
          <c:showCatName val="0"/>
          <c:showSerName val="0"/>
          <c:showPercent val="0"/>
          <c:showBubbleSize val="0"/>
        </c:dLbls>
        <c:gapWidth val="219"/>
        <c:overlap val="-27"/>
        <c:axId val="2002748528"/>
        <c:axId val="2002700752"/>
      </c:barChart>
      <c:catAx>
        <c:axId val="20027485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2700752"/>
        <c:crosses val="autoZero"/>
        <c:auto val="1"/>
        <c:lblAlgn val="ctr"/>
        <c:lblOffset val="100"/>
        <c:noMultiLvlLbl val="0"/>
      </c:catAx>
      <c:valAx>
        <c:axId val="2002700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2748528"/>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2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0787279550582494"/>
          <c:y val="0.13532014090344"/>
          <c:w val="0.894956255468067"/>
          <c:h val="0.541411797209559"/>
        </c:manualLayout>
      </c:layout>
      <c:barChart>
        <c:barDir val="col"/>
        <c:grouping val="clustered"/>
        <c:varyColors val="0"/>
        <c:ser>
          <c:idx val="0"/>
          <c:order val="0"/>
          <c:tx>
            <c:strRef>
              <c:f>Sheet1!$I$1</c:f>
              <c:strCache>
                <c:ptCount val="1"/>
              </c:strCache>
            </c:strRef>
          </c:tx>
          <c:spPr>
            <a:solidFill>
              <a:srgbClr val="FF0000"/>
            </a:solidFill>
            <a:ln w="25400">
              <a:solidFill>
                <a:srgbClr val="000000"/>
              </a:solidFill>
            </a:ln>
          </c:spPr>
          <c:invertIfNegative val="0"/>
          <c:cat>
            <c:strRef>
              <c:f>Sheet1!$H$2:$H$42</c:f>
              <c:strCache>
                <c:ptCount val="41"/>
                <c:pt idx="0">
                  <c:v>SAD</c:v>
                </c:pt>
                <c:pt idx="1">
                  <c:v>PVC</c:v>
                </c:pt>
                <c:pt idx="2">
                  <c:v>SSC</c:v>
                </c:pt>
                <c:pt idx="3">
                  <c:v>BFS</c:v>
                </c:pt>
                <c:pt idx="4">
                  <c:v>MUM</c:v>
                </c:pt>
                <c:pt idx="5">
                  <c:v>CFD</c:v>
                </c:pt>
                <c:pt idx="6">
                  <c:v>KMN</c:v>
                </c:pt>
                <c:pt idx="7">
                  <c:v>SCP</c:v>
                </c:pt>
                <c:pt idx="8">
                  <c:v>FWT</c:v>
                </c:pt>
                <c:pt idx="9">
                  <c:v>IIX</c:v>
                </c:pt>
                <c:pt idx="10">
                  <c:v>SPMV</c:v>
                </c:pt>
                <c:pt idx="11">
                  <c:v>JPEG</c:v>
                </c:pt>
                <c:pt idx="12">
                  <c:v>BFSR</c:v>
                </c:pt>
                <c:pt idx="13">
                  <c:v>SC</c:v>
                </c:pt>
                <c:pt idx="14">
                  <c:v>FFT</c:v>
                </c:pt>
                <c:pt idx="15">
                  <c:v>SD2</c:v>
                </c:pt>
                <c:pt idx="16">
                  <c:v>WP</c:v>
                </c:pt>
                <c:pt idx="17">
                  <c:v>PVR</c:v>
                </c:pt>
                <c:pt idx="18">
                  <c:v>BP</c:v>
                </c:pt>
                <c:pt idx="19">
                  <c:v>CON</c:v>
                </c:pt>
                <c:pt idx="20">
                  <c:v>AES</c:v>
                </c:pt>
                <c:pt idx="21">
                  <c:v>SD1</c:v>
                </c:pt>
                <c:pt idx="22">
                  <c:v>BLK</c:v>
                </c:pt>
                <c:pt idx="23">
                  <c:v>HS</c:v>
                </c:pt>
                <c:pt idx="24">
                  <c:v>SLA</c:v>
                </c:pt>
                <c:pt idx="25">
                  <c:v>DN</c:v>
                </c:pt>
                <c:pt idx="26">
                  <c:v>LPS</c:v>
                </c:pt>
                <c:pt idx="27">
                  <c:v>NN</c:v>
                </c:pt>
                <c:pt idx="28">
                  <c:v>PFN</c:v>
                </c:pt>
                <c:pt idx="29">
                  <c:v>LYTE</c:v>
                </c:pt>
                <c:pt idx="30">
                  <c:v>LUD</c:v>
                </c:pt>
                <c:pt idx="31">
                  <c:v>MM</c:v>
                </c:pt>
                <c:pt idx="32">
                  <c:v>STO</c:v>
                </c:pt>
                <c:pt idx="33">
                  <c:v>CP</c:v>
                </c:pt>
                <c:pt idx="34">
                  <c:v>NQU</c:v>
                </c:pt>
                <c:pt idx="35">
                  <c:v>CUTP</c:v>
                </c:pt>
                <c:pt idx="36">
                  <c:v>HW</c:v>
                </c:pt>
                <c:pt idx="37">
                  <c:v>TPAF</c:v>
                </c:pt>
                <c:pt idx="39">
                  <c:v>AVG</c:v>
                </c:pt>
                <c:pt idx="40">
                  <c:v>AVG-T1</c:v>
                </c:pt>
              </c:strCache>
            </c:strRef>
          </c:cat>
          <c:val>
            <c:numRef>
              <c:f>Sheet1!$I$2:$I$42</c:f>
              <c:numCache>
                <c:formatCode>0%</c:formatCode>
                <c:ptCount val="41"/>
                <c:pt idx="0">
                  <c:v>0.902685936421344</c:v>
                </c:pt>
                <c:pt idx="1">
                  <c:v>0.864448573420595</c:v>
                </c:pt>
                <c:pt idx="2">
                  <c:v>0.822406087142185</c:v>
                </c:pt>
                <c:pt idx="3">
                  <c:v>0.648402735318078</c:v>
                </c:pt>
                <c:pt idx="4">
                  <c:v>0.713819977424687</c:v>
                </c:pt>
                <c:pt idx="5">
                  <c:v>0.60662792393931</c:v>
                </c:pt>
                <c:pt idx="6">
                  <c:v>0.605843370715166</c:v>
                </c:pt>
                <c:pt idx="7">
                  <c:v>0.439428928077736</c:v>
                </c:pt>
                <c:pt idx="8">
                  <c:v>0.473849682033096</c:v>
                </c:pt>
                <c:pt idx="9">
                  <c:v>0.647075822924934</c:v>
                </c:pt>
                <c:pt idx="10">
                  <c:v>0.64635304390424</c:v>
                </c:pt>
                <c:pt idx="11">
                  <c:v>0.516870266640272</c:v>
                </c:pt>
                <c:pt idx="12">
                  <c:v>0.463363890154116</c:v>
                </c:pt>
                <c:pt idx="13">
                  <c:v>0.44929541452453</c:v>
                </c:pt>
                <c:pt idx="14">
                  <c:v>0.294111886686623</c:v>
                </c:pt>
                <c:pt idx="15">
                  <c:v>0.289713511266303</c:v>
                </c:pt>
                <c:pt idx="16">
                  <c:v>0.477735913215388</c:v>
                </c:pt>
                <c:pt idx="17">
                  <c:v>0.262931041153015</c:v>
                </c:pt>
                <c:pt idx="18">
                  <c:v>0.244630983976768</c:v>
                </c:pt>
                <c:pt idx="19">
                  <c:v>0.165136487741651</c:v>
                </c:pt>
                <c:pt idx="20">
                  <c:v>0.18734582301944</c:v>
                </c:pt>
                <c:pt idx="21">
                  <c:v>0.139147681864669</c:v>
                </c:pt>
                <c:pt idx="22">
                  <c:v>0.153215249529447</c:v>
                </c:pt>
                <c:pt idx="23">
                  <c:v>0.0948414713397606</c:v>
                </c:pt>
                <c:pt idx="24">
                  <c:v>0.115316783410358</c:v>
                </c:pt>
                <c:pt idx="25">
                  <c:v>0.198798352341666</c:v>
                </c:pt>
                <c:pt idx="26">
                  <c:v>0.103237161738681</c:v>
                </c:pt>
                <c:pt idx="27">
                  <c:v>0.10688734130145</c:v>
                </c:pt>
                <c:pt idx="28">
                  <c:v>0.0484522827615625</c:v>
                </c:pt>
                <c:pt idx="29">
                  <c:v>0.13027998584671</c:v>
                </c:pt>
                <c:pt idx="30">
                  <c:v>0.0889762876575015</c:v>
                </c:pt>
                <c:pt idx="31">
                  <c:v>0.0418907481972534</c:v>
                </c:pt>
                <c:pt idx="32">
                  <c:v>0.0122710621330381</c:v>
                </c:pt>
                <c:pt idx="33">
                  <c:v>0.0111489710113314</c:v>
                </c:pt>
                <c:pt idx="34">
                  <c:v>0.000139767873515665</c:v>
                </c:pt>
                <c:pt idx="35">
                  <c:v>0.00538831029849573</c:v>
                </c:pt>
                <c:pt idx="36">
                  <c:v>0.00505353849423949</c:v>
                </c:pt>
                <c:pt idx="37">
                  <c:v>0.00213024487919562</c:v>
                </c:pt>
                <c:pt idx="39">
                  <c:v>0.315243487904694</c:v>
                </c:pt>
                <c:pt idx="40">
                  <c:v>0.545768157312546</c:v>
                </c:pt>
              </c:numCache>
            </c:numRef>
          </c:val>
        </c:ser>
        <c:dLbls>
          <c:showLegendKey val="0"/>
          <c:showVal val="0"/>
          <c:showCatName val="0"/>
          <c:showSerName val="0"/>
          <c:showPercent val="0"/>
          <c:showBubbleSize val="0"/>
        </c:dLbls>
        <c:gapWidth val="99"/>
        <c:overlap val="-16"/>
        <c:axId val="2000026544"/>
        <c:axId val="2107859808"/>
      </c:barChart>
      <c:catAx>
        <c:axId val="2000026544"/>
        <c:scaling>
          <c:orientation val="minMax"/>
        </c:scaling>
        <c:delete val="0"/>
        <c:axPos val="b"/>
        <c:numFmt formatCode="General" sourceLinked="0"/>
        <c:majorTickMark val="out"/>
        <c:minorTickMark val="none"/>
        <c:tickLblPos val="nextTo"/>
        <c:spPr>
          <a:ln>
            <a:solidFill>
              <a:sysClr val="windowText" lastClr="000000"/>
            </a:solidFill>
          </a:ln>
        </c:spPr>
        <c:txPr>
          <a:bodyPr/>
          <a:lstStyle/>
          <a:p>
            <a:pPr>
              <a:defRPr sz="1200" b="1" i="0">
                <a:latin typeface="Arial" pitchFamily="34" charset="0"/>
                <a:cs typeface="Arial" pitchFamily="34" charset="0"/>
              </a:defRPr>
            </a:pPr>
            <a:endParaRPr lang="en-US"/>
          </a:p>
        </c:txPr>
        <c:crossAx val="2107859808"/>
        <c:crosses val="autoZero"/>
        <c:auto val="1"/>
        <c:lblAlgn val="ctr"/>
        <c:lblOffset val="0"/>
        <c:noMultiLvlLbl val="0"/>
      </c:catAx>
      <c:valAx>
        <c:axId val="2107859808"/>
        <c:scaling>
          <c:orientation val="minMax"/>
        </c:scaling>
        <c:delete val="0"/>
        <c:axPos val="l"/>
        <c:majorGridlines>
          <c:spPr>
            <a:ln>
              <a:solidFill>
                <a:sysClr val="window" lastClr="FFFFFF">
                  <a:lumMod val="85000"/>
                </a:sysClr>
              </a:solidFill>
            </a:ln>
          </c:spPr>
        </c:majorGridlines>
        <c:numFmt formatCode="0%" sourceLinked="1"/>
        <c:majorTickMark val="out"/>
        <c:minorTickMark val="none"/>
        <c:tickLblPos val="nextTo"/>
        <c:spPr>
          <a:ln>
            <a:solidFill>
              <a:sysClr val="windowText" lastClr="000000"/>
            </a:solidFill>
          </a:ln>
        </c:spPr>
        <c:txPr>
          <a:bodyPr/>
          <a:lstStyle/>
          <a:p>
            <a:pPr>
              <a:defRPr sz="1400" b="1"/>
            </a:pPr>
            <a:endParaRPr lang="en-US"/>
          </a:p>
        </c:txPr>
        <c:crossAx val="2000026544"/>
        <c:crosses val="autoZero"/>
        <c:crossBetween val="between"/>
        <c:minorUnit val="0.2"/>
      </c:valAx>
      <c:spPr>
        <a:ln>
          <a:solidFill>
            <a:sysClr val="windowText" lastClr="000000"/>
          </a:solidFill>
        </a:ln>
      </c:spPr>
    </c:plotArea>
    <c:plotVisOnly val="1"/>
    <c:dispBlanksAs val="gap"/>
    <c:showDLblsOverMax val="0"/>
  </c:chart>
  <c:spPr>
    <a:noFill/>
    <a:ln>
      <a:noFill/>
    </a:ln>
  </c:spPr>
  <c:txPr>
    <a:bodyPr/>
    <a:lstStyle/>
    <a:p>
      <a:pPr>
        <a:defRPr sz="1050" b="1">
          <a:latin typeface="Arial" pitchFamily="34" charset="0"/>
          <a:cs typeface="Arial" pitchFamily="34" charset="0"/>
        </a:defRPr>
      </a:pPr>
      <a:endParaRPr lang="en-US"/>
    </a:p>
  </c:txPr>
  <c:externalData r:id="rId2">
    <c:autoUpdate val="0"/>
  </c:externalData>
  <c:userShapes r:id="rId3"/>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sumUC_Latency_corresp_Paper!$B$3</c:f>
              <c:strCache>
                <c:ptCount val="1"/>
                <c:pt idx="0">
                  <c:v>FSS</c:v>
                </c:pt>
              </c:strCache>
            </c:strRef>
          </c:tx>
          <c:spPr>
            <a:solidFill>
              <a:schemeClr val="accent1"/>
            </a:solidFill>
            <a:ln w="19050">
              <a:solidFill>
                <a:schemeClr val="tx1"/>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sumUC_Latency_corresp_Paper!$B$4:$B$9</c:f>
              <c:numCache>
                <c:formatCode>General</c:formatCode>
                <c:ptCount val="6"/>
                <c:pt idx="0">
                  <c:v>0.998463203689491</c:v>
                </c:pt>
                <c:pt idx="1">
                  <c:v>0.999407650600618</c:v>
                </c:pt>
                <c:pt idx="2">
                  <c:v>0.999345774736724</c:v>
                </c:pt>
                <c:pt idx="3">
                  <c:v>0.997714457024524</c:v>
                </c:pt>
                <c:pt idx="4">
                  <c:v>0.941536883970307</c:v>
                </c:pt>
                <c:pt idx="5">
                  <c:v>0.0</c:v>
                </c:pt>
              </c:numCache>
            </c:numRef>
          </c:val>
          <c:extLst xmlns:c16r2="http://schemas.microsoft.com/office/drawing/2015/06/chart">
            <c:ext xmlns:c16="http://schemas.microsoft.com/office/drawing/2014/chart" uri="{C3380CC4-5D6E-409C-BE32-E72D297353CC}">
              <c16:uniqueId val="{00000000-EA08-470B-9895-B473E3B3C9A2}"/>
            </c:ext>
          </c:extLst>
        </c:ser>
        <c:ser>
          <c:idx val="1"/>
          <c:order val="1"/>
          <c:tx>
            <c:strRef>
              <c:f>sumUC_Latency_corresp_Paper!$C$3</c:f>
              <c:strCache>
                <c:ptCount val="1"/>
                <c:pt idx="0">
                  <c:v>FSS+RTS</c:v>
                </c:pt>
              </c:strCache>
            </c:strRef>
          </c:tx>
          <c:spPr>
            <a:solidFill>
              <a:schemeClr val="accent2"/>
            </a:solidFill>
            <a:ln w="19050">
              <a:solidFill>
                <a:schemeClr val="tx1"/>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sumUC_Latency_corresp_Paper!$C$4:$C$9</c:f>
              <c:numCache>
                <c:formatCode>General</c:formatCode>
                <c:ptCount val="6"/>
                <c:pt idx="0">
                  <c:v>0.998463203689491</c:v>
                </c:pt>
                <c:pt idx="1">
                  <c:v>0.42425889563865</c:v>
                </c:pt>
                <c:pt idx="2">
                  <c:v>0.256900104327175</c:v>
                </c:pt>
                <c:pt idx="3">
                  <c:v>0.0807767461056195</c:v>
                </c:pt>
                <c:pt idx="4">
                  <c:v>0.0436603758881896</c:v>
                </c:pt>
                <c:pt idx="5">
                  <c:v>0.0</c:v>
                </c:pt>
              </c:numCache>
            </c:numRef>
          </c:val>
          <c:extLst xmlns:c16r2="http://schemas.microsoft.com/office/drawing/2015/06/chart">
            <c:ext xmlns:c16="http://schemas.microsoft.com/office/drawing/2014/chart" uri="{C3380CC4-5D6E-409C-BE32-E72D297353CC}">
              <c16:uniqueId val="{00000001-EA08-470B-9895-B473E3B3C9A2}"/>
            </c:ext>
          </c:extLst>
        </c:ser>
        <c:ser>
          <c:idx val="2"/>
          <c:order val="2"/>
          <c:tx>
            <c:strRef>
              <c:f>sumUC_Latency_corresp_Paper!$D$3</c:f>
              <c:strCache>
                <c:ptCount val="1"/>
                <c:pt idx="0">
                  <c:v>RSS</c:v>
                </c:pt>
              </c:strCache>
            </c:strRef>
          </c:tx>
          <c:spPr>
            <a:solidFill>
              <a:schemeClr val="accent3"/>
            </a:solidFill>
            <a:ln w="19050">
              <a:solidFill>
                <a:schemeClr val="tx1"/>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sumUC_Latency_corresp_Paper!$D$4:$D$9</c:f>
              <c:numCache>
                <c:formatCode>General</c:formatCode>
                <c:ptCount val="6"/>
                <c:pt idx="0">
                  <c:v>0.998463203689491</c:v>
                </c:pt>
                <c:pt idx="1">
                  <c:v>0.246698323478034</c:v>
                </c:pt>
                <c:pt idx="2">
                  <c:v>0.154894725766157</c:v>
                </c:pt>
                <c:pt idx="3">
                  <c:v>0.135130800805566</c:v>
                </c:pt>
                <c:pt idx="4">
                  <c:v>0.148226583719191</c:v>
                </c:pt>
                <c:pt idx="5">
                  <c:v>0.0</c:v>
                </c:pt>
              </c:numCache>
            </c:numRef>
          </c:val>
          <c:extLst xmlns:c16r2="http://schemas.microsoft.com/office/drawing/2015/06/chart">
            <c:ext xmlns:c16="http://schemas.microsoft.com/office/drawing/2014/chart" uri="{C3380CC4-5D6E-409C-BE32-E72D297353CC}">
              <c16:uniqueId val="{00000002-EA08-470B-9895-B473E3B3C9A2}"/>
            </c:ext>
          </c:extLst>
        </c:ser>
        <c:ser>
          <c:idx val="3"/>
          <c:order val="3"/>
          <c:tx>
            <c:strRef>
              <c:f>sumUC_Latency_corresp_Paper!$E$3</c:f>
              <c:strCache>
                <c:ptCount val="1"/>
                <c:pt idx="0">
                  <c:v>RSS+RTS</c:v>
                </c:pt>
              </c:strCache>
            </c:strRef>
          </c:tx>
          <c:spPr>
            <a:solidFill>
              <a:schemeClr val="accent4"/>
            </a:solidFill>
            <a:ln w="19050">
              <a:solidFill>
                <a:schemeClr val="tx1"/>
              </a:solidFill>
            </a:ln>
            <a:effectLst/>
          </c:spPr>
          <c:invertIfNegative val="0"/>
          <c:cat>
            <c:numRef>
              <c:f>sumUC_Latency_corresp_Paper!$A$4:$A$9</c:f>
              <c:numCache>
                <c:formatCode>General</c:formatCode>
                <c:ptCount val="6"/>
                <c:pt idx="0">
                  <c:v>1.0</c:v>
                </c:pt>
                <c:pt idx="1">
                  <c:v>2.0</c:v>
                </c:pt>
                <c:pt idx="2">
                  <c:v>4.0</c:v>
                </c:pt>
                <c:pt idx="3">
                  <c:v>8.0</c:v>
                </c:pt>
                <c:pt idx="4">
                  <c:v>16.0</c:v>
                </c:pt>
                <c:pt idx="5">
                  <c:v>32.0</c:v>
                </c:pt>
              </c:numCache>
            </c:numRef>
          </c:cat>
          <c:val>
            <c:numRef>
              <c:f>sumUC_Latency_corresp_Paper!$E$4:$E$9</c:f>
              <c:numCache>
                <c:formatCode>General</c:formatCode>
                <c:ptCount val="6"/>
                <c:pt idx="0">
                  <c:v>0.998463203689491</c:v>
                </c:pt>
                <c:pt idx="1">
                  <c:v>0.152156595008065</c:v>
                </c:pt>
                <c:pt idx="2">
                  <c:v>0.0955781441132094</c:v>
                </c:pt>
                <c:pt idx="3">
                  <c:v>0.106964085908835</c:v>
                </c:pt>
                <c:pt idx="4">
                  <c:v>0.0652682684300541</c:v>
                </c:pt>
                <c:pt idx="5">
                  <c:v>0.0</c:v>
                </c:pt>
              </c:numCache>
            </c:numRef>
          </c:val>
          <c:extLst xmlns:c16r2="http://schemas.microsoft.com/office/drawing/2015/06/chart">
            <c:ext xmlns:c16="http://schemas.microsoft.com/office/drawing/2014/chart" uri="{C3380CC4-5D6E-409C-BE32-E72D297353CC}">
              <c16:uniqueId val="{00000003-EA08-470B-9895-B473E3B3C9A2}"/>
            </c:ext>
          </c:extLst>
        </c:ser>
        <c:dLbls>
          <c:showLegendKey val="0"/>
          <c:showVal val="0"/>
          <c:showCatName val="0"/>
          <c:showSerName val="0"/>
          <c:showPercent val="0"/>
          <c:showBubbleSize val="0"/>
        </c:dLbls>
        <c:gapWidth val="219"/>
        <c:overlap val="-27"/>
        <c:axId val="-2126829056"/>
        <c:axId val="-2126826000"/>
      </c:barChart>
      <c:catAx>
        <c:axId val="-2126829056"/>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aseline="0">
                    <a:solidFill>
                      <a:schemeClr val="tx1"/>
                    </a:solidFill>
                  </a:rPr>
                  <a:t>Number of Subwarps</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26826000"/>
        <c:crosses val="autoZero"/>
        <c:auto val="1"/>
        <c:lblAlgn val="ctr"/>
        <c:lblOffset val="100"/>
        <c:noMultiLvlLbl val="0"/>
      </c:catAx>
      <c:valAx>
        <c:axId val="-2126826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a:solidFill>
                      <a:schemeClr val="tx1"/>
                    </a:solidFill>
                  </a:rPr>
                  <a:t>Correlation</a:t>
                </a:r>
                <a:endParaRPr lang="en-US" dirty="0">
                  <a:solidFill>
                    <a:schemeClr val="tx1"/>
                  </a:solidFill>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26829056"/>
        <c:crosses val="autoZero"/>
        <c:crossBetween val="between"/>
      </c:valAx>
      <c:spPr>
        <a:noFill/>
        <a:ln w="19050">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19050" cap="flat" cmpd="sng" algn="ctr">
      <a:solidFill>
        <a:schemeClr val="tx1"/>
      </a:solidFill>
      <a:round/>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Performance_Paper!$B$36</c:f>
              <c:strCache>
                <c:ptCount val="1"/>
                <c:pt idx="0">
                  <c:v>FSS</c:v>
                </c:pt>
              </c:strCache>
            </c:strRef>
          </c:tx>
          <c:spPr>
            <a:solidFill>
              <a:schemeClr val="accent1"/>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Performance_Paper!$B$37:$B$42</c:f>
              <c:numCache>
                <c:formatCode>General</c:formatCode>
                <c:ptCount val="6"/>
                <c:pt idx="0">
                  <c:v>1.0</c:v>
                </c:pt>
                <c:pt idx="1">
                  <c:v>1.082159383305541</c:v>
                </c:pt>
                <c:pt idx="2">
                  <c:v>1.152507193758251</c:v>
                </c:pt>
                <c:pt idx="3">
                  <c:v>1.218888489168825</c:v>
                </c:pt>
                <c:pt idx="4">
                  <c:v>1.278772827682284</c:v>
                </c:pt>
                <c:pt idx="5">
                  <c:v>1.380111594072032</c:v>
                </c:pt>
              </c:numCache>
            </c:numRef>
          </c:val>
          <c:extLst xmlns:c16r2="http://schemas.microsoft.com/office/drawing/2015/06/chart">
            <c:ext xmlns:c16="http://schemas.microsoft.com/office/drawing/2014/chart" uri="{C3380CC4-5D6E-409C-BE32-E72D297353CC}">
              <c16:uniqueId val="{00000000-4641-4C80-86DD-E0E29DC873C3}"/>
            </c:ext>
          </c:extLst>
        </c:ser>
        <c:ser>
          <c:idx val="1"/>
          <c:order val="1"/>
          <c:tx>
            <c:strRef>
              <c:f>Performance_Paper!$C$36</c:f>
              <c:strCache>
                <c:ptCount val="1"/>
                <c:pt idx="0">
                  <c:v>FSS+RTS</c:v>
                </c:pt>
              </c:strCache>
            </c:strRef>
          </c:tx>
          <c:spPr>
            <a:solidFill>
              <a:schemeClr val="accent2"/>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Performance_Paper!$C$37:$C$42</c:f>
              <c:numCache>
                <c:formatCode>General</c:formatCode>
                <c:ptCount val="6"/>
                <c:pt idx="0">
                  <c:v>1.0</c:v>
                </c:pt>
                <c:pt idx="1">
                  <c:v>1.081961128925652</c:v>
                </c:pt>
                <c:pt idx="2">
                  <c:v>1.152748255430423</c:v>
                </c:pt>
                <c:pt idx="3">
                  <c:v>1.219824988905229</c:v>
                </c:pt>
                <c:pt idx="4">
                  <c:v>1.278659754842044</c:v>
                </c:pt>
                <c:pt idx="5">
                  <c:v>1.380105338978742</c:v>
                </c:pt>
              </c:numCache>
            </c:numRef>
          </c:val>
          <c:extLst xmlns:c16r2="http://schemas.microsoft.com/office/drawing/2015/06/chart">
            <c:ext xmlns:c16="http://schemas.microsoft.com/office/drawing/2014/chart" uri="{C3380CC4-5D6E-409C-BE32-E72D297353CC}">
              <c16:uniqueId val="{00000001-4641-4C80-86DD-E0E29DC873C3}"/>
            </c:ext>
          </c:extLst>
        </c:ser>
        <c:ser>
          <c:idx val="2"/>
          <c:order val="2"/>
          <c:tx>
            <c:strRef>
              <c:f>Performance_Paper!$D$36</c:f>
              <c:strCache>
                <c:ptCount val="1"/>
                <c:pt idx="0">
                  <c:v>RSS</c:v>
                </c:pt>
              </c:strCache>
            </c:strRef>
          </c:tx>
          <c:spPr>
            <a:solidFill>
              <a:schemeClr val="accent3"/>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Performance_Paper!$D$37:$D$42</c:f>
              <c:numCache>
                <c:formatCode>General</c:formatCode>
                <c:ptCount val="6"/>
                <c:pt idx="0">
                  <c:v>1.0</c:v>
                </c:pt>
                <c:pt idx="1">
                  <c:v>1.053775197400319</c:v>
                </c:pt>
                <c:pt idx="2">
                  <c:v>1.104023805281191</c:v>
                </c:pt>
                <c:pt idx="3">
                  <c:v>1.15338274643183</c:v>
                </c:pt>
                <c:pt idx="4">
                  <c:v>1.2454657390096</c:v>
                </c:pt>
                <c:pt idx="5">
                  <c:v>1.380111594072032</c:v>
                </c:pt>
              </c:numCache>
            </c:numRef>
          </c:val>
          <c:extLst xmlns:c16r2="http://schemas.microsoft.com/office/drawing/2015/06/chart">
            <c:ext xmlns:c16="http://schemas.microsoft.com/office/drawing/2014/chart" uri="{C3380CC4-5D6E-409C-BE32-E72D297353CC}">
              <c16:uniqueId val="{00000002-4641-4C80-86DD-E0E29DC873C3}"/>
            </c:ext>
          </c:extLst>
        </c:ser>
        <c:ser>
          <c:idx val="3"/>
          <c:order val="3"/>
          <c:tx>
            <c:strRef>
              <c:f>Performance_Paper!$E$36</c:f>
              <c:strCache>
                <c:ptCount val="1"/>
                <c:pt idx="0">
                  <c:v>RSS+RTS</c:v>
                </c:pt>
              </c:strCache>
            </c:strRef>
          </c:tx>
          <c:spPr>
            <a:solidFill>
              <a:schemeClr val="accent4"/>
            </a:solidFill>
            <a:ln w="19050">
              <a:solidFill>
                <a:sysClr val="windowText" lastClr="000000"/>
              </a:solidFill>
            </a:ln>
            <a:effectLst/>
          </c:spPr>
          <c:invertIfNegative val="0"/>
          <c:cat>
            <c:numRef>
              <c:f>Performance_Paper!$A$37:$A$42</c:f>
              <c:numCache>
                <c:formatCode>General</c:formatCode>
                <c:ptCount val="6"/>
                <c:pt idx="0">
                  <c:v>1.0</c:v>
                </c:pt>
                <c:pt idx="1">
                  <c:v>2.0</c:v>
                </c:pt>
                <c:pt idx="2">
                  <c:v>4.0</c:v>
                </c:pt>
                <c:pt idx="3">
                  <c:v>8.0</c:v>
                </c:pt>
                <c:pt idx="4">
                  <c:v>16.0</c:v>
                </c:pt>
                <c:pt idx="5">
                  <c:v>32.0</c:v>
                </c:pt>
              </c:numCache>
            </c:numRef>
          </c:cat>
          <c:val>
            <c:numRef>
              <c:f>Performance_Paper!$E$37:$E$42</c:f>
              <c:numCache>
                <c:formatCode>General</c:formatCode>
                <c:ptCount val="6"/>
                <c:pt idx="0">
                  <c:v>1.0</c:v>
                </c:pt>
                <c:pt idx="1">
                  <c:v>1.054352269853065</c:v>
                </c:pt>
                <c:pt idx="2">
                  <c:v>1.101318397239804</c:v>
                </c:pt>
                <c:pt idx="3">
                  <c:v>1.154733525808435</c:v>
                </c:pt>
                <c:pt idx="4">
                  <c:v>1.245494608670938</c:v>
                </c:pt>
                <c:pt idx="5">
                  <c:v>1.38001921115575</c:v>
                </c:pt>
              </c:numCache>
            </c:numRef>
          </c:val>
          <c:extLst xmlns:c16r2="http://schemas.microsoft.com/office/drawing/2015/06/chart">
            <c:ext xmlns:c16="http://schemas.microsoft.com/office/drawing/2014/chart" uri="{C3380CC4-5D6E-409C-BE32-E72D297353CC}">
              <c16:uniqueId val="{00000003-4641-4C80-86DD-E0E29DC873C3}"/>
            </c:ext>
          </c:extLst>
        </c:ser>
        <c:dLbls>
          <c:showLegendKey val="0"/>
          <c:showVal val="0"/>
          <c:showCatName val="0"/>
          <c:showSerName val="0"/>
          <c:showPercent val="0"/>
          <c:showBubbleSize val="0"/>
        </c:dLbls>
        <c:gapWidth val="219"/>
        <c:overlap val="-27"/>
        <c:axId val="1688209712"/>
        <c:axId val="-2127278768"/>
      </c:barChart>
      <c:catAx>
        <c:axId val="16882097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solidFill>
                      <a:schemeClr val="tx1"/>
                    </a:solidFill>
                  </a:rPr>
                  <a:t>Number of </a:t>
                </a:r>
                <a:r>
                  <a:rPr lang="en-US" sz="1800" dirty="0" err="1">
                    <a:solidFill>
                      <a:schemeClr val="tx1"/>
                    </a:solidFill>
                  </a:rPr>
                  <a:t>Subwarps</a:t>
                </a:r>
                <a:endParaRPr lang="en-US" sz="1800" dirty="0">
                  <a:solidFill>
                    <a:schemeClr val="tx1"/>
                  </a:solidFill>
                </a:endParaRP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27278768"/>
        <c:crosses val="autoZero"/>
        <c:auto val="1"/>
        <c:lblAlgn val="ctr"/>
        <c:lblOffset val="100"/>
        <c:noMultiLvlLbl val="0"/>
      </c:catAx>
      <c:valAx>
        <c:axId val="-2127278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0" i="0" baseline="0" dirty="0">
                    <a:solidFill>
                      <a:schemeClr val="tx1"/>
                    </a:solidFill>
                    <a:effectLst/>
                  </a:rPr>
                  <a:t>Execution Time</a:t>
                </a:r>
                <a:endParaRPr lang="en-US" sz="2400" baseline="0" dirty="0">
                  <a:solidFill>
                    <a:schemeClr val="tx1"/>
                  </a:solidFill>
                  <a:effectLst/>
                </a:endParaRP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8209712"/>
        <c:crosses val="autoZero"/>
        <c:crossBetween val="between"/>
      </c:valAx>
      <c:spPr>
        <a:noFill/>
        <a:ln w="19050">
          <a:solidFill>
            <a:sysClr val="windowText" lastClr="000000"/>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19050">
      <a:solidFill>
        <a:sysClr val="windowText" lastClr="000000"/>
      </a:solid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tx1"/>
            </a:solidFill>
            <a:ln>
              <a:solidFill>
                <a:schemeClr val="tx1"/>
              </a:solidFill>
            </a:ln>
            <a:effectLst/>
          </c:spPr>
          <c:invertIfNegative val="0"/>
          <c:cat>
            <c:strRef>
              <c:f>BFS2_FFT!$A$38:$B$45</c:f>
              <c:strCache>
                <c:ptCount val="2"/>
                <c:pt idx="0">
                  <c:v>++maxTLP</c:v>
                </c:pt>
                <c:pt idx="1">
                  <c:v>optWS</c:v>
                </c:pt>
              </c:strCache>
              <c:extLst xmlns:c16r2="http://schemas.microsoft.com/office/drawing/2015/06/chart"/>
            </c:strRef>
          </c:cat>
          <c:val>
            <c:numRef>
              <c:f>BFS2_FFT!$C$38:$C$45</c:f>
              <c:numCache>
                <c:formatCode>General</c:formatCode>
                <c:ptCount val="2"/>
                <c:pt idx="0">
                  <c:v>0.92008606184119</c:v>
                </c:pt>
                <c:pt idx="1">
                  <c:v>1.295745478919857</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A922-4D52-AD7A-C083B6CB8CEA}"/>
            </c:ext>
          </c:extLst>
        </c:ser>
        <c:dLbls>
          <c:showLegendKey val="0"/>
          <c:showVal val="0"/>
          <c:showCatName val="0"/>
          <c:showSerName val="0"/>
          <c:showPercent val="0"/>
          <c:showBubbleSize val="0"/>
        </c:dLbls>
        <c:gapWidth val="150"/>
        <c:overlap val="-27"/>
        <c:axId val="2002414240"/>
        <c:axId val="2002416560"/>
      </c:barChart>
      <c:catAx>
        <c:axId val="20024142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2416560"/>
        <c:crosses val="autoZero"/>
        <c:auto val="1"/>
        <c:lblAlgn val="ctr"/>
        <c:lblOffset val="100"/>
        <c:noMultiLvlLbl val="0"/>
      </c:catAx>
      <c:valAx>
        <c:axId val="2002416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00"/>
                  <a:t>Normalized WS</a:t>
                </a:r>
              </a:p>
            </c:rich>
          </c:tx>
          <c:layout>
            <c:manualLayout>
              <c:xMode val="edge"/>
              <c:yMode val="edge"/>
              <c:x val="0.042424321959755"/>
              <c:y val="0.176863239527083"/>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2414240"/>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7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029457509541"/>
          <c:y val="0.0564672366745203"/>
          <c:w val="0.742978797416489"/>
          <c:h val="0.821811308887911"/>
        </c:manualLayout>
      </c:layout>
      <c:barChart>
        <c:barDir val="col"/>
        <c:grouping val="clustered"/>
        <c:varyColors val="0"/>
        <c:ser>
          <c:idx val="0"/>
          <c:order val="0"/>
          <c:spPr>
            <a:solidFill>
              <a:schemeClr val="tx1"/>
            </a:solidFill>
            <a:ln>
              <a:solidFill>
                <a:schemeClr val="tx1"/>
              </a:solidFill>
            </a:ln>
            <a:effectLst/>
          </c:spPr>
          <c:invertIfNegative val="0"/>
          <c:cat>
            <c:strRef>
              <c:f>BFS2_FFT!$A$38:$B$45</c:f>
              <c:strCache>
                <c:ptCount val="2"/>
                <c:pt idx="0">
                  <c:v>++maxTLP</c:v>
                </c:pt>
                <c:pt idx="1">
                  <c:v>optFI</c:v>
                </c:pt>
              </c:strCache>
              <c:extLst xmlns:c16r2="http://schemas.microsoft.com/office/drawing/2015/06/chart"/>
            </c:strRef>
          </c:cat>
          <c:val>
            <c:numRef>
              <c:f>BFS2_FFT!$C$38:$C$45</c:f>
              <c:numCache>
                <c:formatCode>General</c:formatCode>
                <c:ptCount val="2"/>
                <c:pt idx="0">
                  <c:v>0.950397212287689</c:v>
                </c:pt>
                <c:pt idx="1">
                  <c:v>2.035166297014745</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8016-4761-ABA0-82C2FC3FE916}"/>
            </c:ext>
          </c:extLst>
        </c:ser>
        <c:dLbls>
          <c:showLegendKey val="0"/>
          <c:showVal val="0"/>
          <c:showCatName val="0"/>
          <c:showSerName val="0"/>
          <c:showPercent val="0"/>
          <c:showBubbleSize val="0"/>
        </c:dLbls>
        <c:gapWidth val="150"/>
        <c:overlap val="-27"/>
        <c:axId val="-1955984864"/>
        <c:axId val="-1955982544"/>
      </c:barChart>
      <c:catAx>
        <c:axId val="-195598486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55982544"/>
        <c:crosses val="autoZero"/>
        <c:auto val="1"/>
        <c:lblAlgn val="ctr"/>
        <c:lblOffset val="100"/>
        <c:noMultiLvlLbl val="0"/>
      </c:catAx>
      <c:valAx>
        <c:axId val="-1955982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000"/>
                  <a:t>Normalized FI</a:t>
                </a:r>
              </a:p>
            </c:rich>
          </c:tx>
          <c:layout>
            <c:manualLayout>
              <c:xMode val="edge"/>
              <c:yMode val="edge"/>
              <c:x val="0.0535354330708661"/>
              <c:y val="0.210431551041014"/>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55984864"/>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7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'BFS2'!$F$11</c:f>
              <c:strCache>
                <c:ptCount val="1"/>
                <c:pt idx="0">
                  <c:v>Goodness</c:v>
                </c:pt>
              </c:strCache>
            </c:strRef>
          </c:tx>
          <c:spPr>
            <a:ln w="28575" cap="rnd">
              <a:solidFill>
                <a:srgbClr val="FF0000"/>
              </a:solidFill>
              <a:round/>
            </a:ln>
            <a:effectLst/>
          </c:spPr>
          <c:marker>
            <c:symbol val="none"/>
          </c:marker>
          <c:dPt>
            <c:idx val="2"/>
            <c:marker>
              <c:symbol val="x"/>
              <c:size val="8"/>
              <c:spPr>
                <a:noFill/>
                <a:ln w="9525">
                  <a:solidFill>
                    <a:srgbClr val="FF0000"/>
                  </a:solidFill>
                </a:ln>
                <a:effectLst/>
              </c:spPr>
            </c:marker>
            <c:bubble3D val="0"/>
            <c:extLst xmlns:c16r2="http://schemas.microsoft.com/office/drawing/2015/06/chart">
              <c:ext xmlns:c16="http://schemas.microsoft.com/office/drawing/2014/chart" uri="{C3380CC4-5D6E-409C-BE32-E72D297353CC}">
                <c16:uniqueId val="{00000000-20CC-4C56-9EEA-CB5266B335C9}"/>
              </c:ext>
            </c:extLst>
          </c:dPt>
          <c:cat>
            <c:numRef>
              <c:f>'BFS2'!$A$12:$A$19</c:f>
              <c:numCache>
                <c:formatCode>General</c:formatCode>
                <c:ptCount val="8"/>
                <c:pt idx="0">
                  <c:v>1.0</c:v>
                </c:pt>
                <c:pt idx="1">
                  <c:v>2.0</c:v>
                </c:pt>
                <c:pt idx="2">
                  <c:v>4.0</c:v>
                </c:pt>
                <c:pt idx="3">
                  <c:v>8.0</c:v>
                </c:pt>
                <c:pt idx="4">
                  <c:v>12.0</c:v>
                </c:pt>
                <c:pt idx="5">
                  <c:v>16.0</c:v>
                </c:pt>
                <c:pt idx="6">
                  <c:v>20.0</c:v>
                </c:pt>
                <c:pt idx="7">
                  <c:v>24.0</c:v>
                </c:pt>
              </c:numCache>
            </c:numRef>
          </c:cat>
          <c:val>
            <c:numRef>
              <c:f>'BFS2'!$F$12:$F$19</c:f>
              <c:numCache>
                <c:formatCode>General</c:formatCode>
                <c:ptCount val="8"/>
                <c:pt idx="0">
                  <c:v>0.721032984274733</c:v>
                </c:pt>
                <c:pt idx="1">
                  <c:v>0.950866624712441</c:v>
                </c:pt>
                <c:pt idx="2">
                  <c:v>1.0</c:v>
                </c:pt>
                <c:pt idx="3">
                  <c:v>0.952752353887875</c:v>
                </c:pt>
                <c:pt idx="4">
                  <c:v>0.935978570557299</c:v>
                </c:pt>
                <c:pt idx="5">
                  <c:v>0.92714133478042</c:v>
                </c:pt>
                <c:pt idx="6">
                  <c:v>0.927806290435691</c:v>
                </c:pt>
                <c:pt idx="7">
                  <c:v>0.925699171112325</c:v>
                </c:pt>
              </c:numCache>
            </c:numRef>
          </c:val>
          <c:smooth val="0"/>
          <c:extLst xmlns:c16r2="http://schemas.microsoft.com/office/drawing/2015/06/chart">
            <c:ext xmlns:c16="http://schemas.microsoft.com/office/drawing/2014/chart" uri="{C3380CC4-5D6E-409C-BE32-E72D297353CC}">
              <c16:uniqueId val="{00000000-E230-4D7C-BC21-ACE3243864F3}"/>
            </c:ext>
          </c:extLst>
        </c:ser>
        <c:dLbls>
          <c:showLegendKey val="0"/>
          <c:showVal val="0"/>
          <c:showCatName val="0"/>
          <c:showSerName val="0"/>
          <c:showPercent val="0"/>
          <c:showBubbleSize val="0"/>
        </c:dLbls>
        <c:smooth val="0"/>
        <c:axId val="2037288064"/>
        <c:axId val="2037290608"/>
      </c:lineChart>
      <c:catAx>
        <c:axId val="2037288064"/>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sz="1400" dirty="0"/>
                  <a:t>TLP</a:t>
                </a:r>
              </a:p>
            </c:rich>
          </c:tx>
          <c:layout/>
          <c:overlay val="0"/>
          <c:spPr>
            <a:noFill/>
            <a:ln>
              <a:noFill/>
            </a:ln>
            <a:effectLst/>
          </c:spPr>
          <c:txPr>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2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2037290608"/>
        <c:crosses val="autoZero"/>
        <c:auto val="1"/>
        <c:lblAlgn val="ctr"/>
        <c:lblOffset val="100"/>
        <c:noMultiLvlLbl val="0"/>
      </c:catAx>
      <c:valAx>
        <c:axId val="2037290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sz="1400" dirty="0"/>
                  <a:t>Normalized EB</a:t>
                </a:r>
              </a:p>
            </c:rich>
          </c:tx>
          <c:layout>
            <c:manualLayout>
              <c:xMode val="edge"/>
              <c:yMode val="edge"/>
              <c:x val="0.0391849529780564"/>
              <c:y val="0.103383050676358"/>
            </c:manualLayout>
          </c:layout>
          <c:overlay val="0"/>
          <c:spPr>
            <a:noFill/>
            <a:ln>
              <a:noFill/>
            </a:ln>
            <a:effectLst/>
          </c:spPr>
          <c:txPr>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2037288064"/>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lang="en-US" sz="12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'BFS2'!$G$11</c:f>
              <c:strCache>
                <c:ptCount val="1"/>
                <c:pt idx="0">
                  <c:v>L2MRxL1MR</c:v>
                </c:pt>
              </c:strCache>
            </c:strRef>
          </c:tx>
          <c:spPr>
            <a:ln w="28575" cap="rnd">
              <a:solidFill>
                <a:schemeClr val="tx1"/>
              </a:solidFill>
              <a:round/>
            </a:ln>
            <a:effectLst/>
          </c:spPr>
          <c:marker>
            <c:symbol val="none"/>
          </c:marker>
          <c:cat>
            <c:numRef>
              <c:f>'BFS2'!$A$12:$A$19</c:f>
              <c:numCache>
                <c:formatCode>General</c:formatCode>
                <c:ptCount val="8"/>
                <c:pt idx="0">
                  <c:v>1.0</c:v>
                </c:pt>
                <c:pt idx="1">
                  <c:v>2.0</c:v>
                </c:pt>
                <c:pt idx="2">
                  <c:v>4.0</c:v>
                </c:pt>
                <c:pt idx="3">
                  <c:v>8.0</c:v>
                </c:pt>
                <c:pt idx="4">
                  <c:v>12.0</c:v>
                </c:pt>
                <c:pt idx="5">
                  <c:v>16.0</c:v>
                </c:pt>
                <c:pt idx="6">
                  <c:v>20.0</c:v>
                </c:pt>
                <c:pt idx="7">
                  <c:v>24.0</c:v>
                </c:pt>
              </c:numCache>
            </c:numRef>
          </c:cat>
          <c:val>
            <c:numRef>
              <c:f>'BFS2'!$G$12:$G$19</c:f>
              <c:numCache>
                <c:formatCode>General</c:formatCode>
                <c:ptCount val="8"/>
                <c:pt idx="0">
                  <c:v>0.98238686548553</c:v>
                </c:pt>
                <c:pt idx="1">
                  <c:v>1.00054925071811</c:v>
                </c:pt>
                <c:pt idx="2">
                  <c:v>1.0</c:v>
                </c:pt>
                <c:pt idx="3">
                  <c:v>1.36665454356523</c:v>
                </c:pt>
                <c:pt idx="4">
                  <c:v>2.5522901528253</c:v>
                </c:pt>
                <c:pt idx="5">
                  <c:v>2.831283539549747</c:v>
                </c:pt>
                <c:pt idx="6">
                  <c:v>2.8629359677575</c:v>
                </c:pt>
                <c:pt idx="7">
                  <c:v>2.921965575340129</c:v>
                </c:pt>
              </c:numCache>
            </c:numRef>
          </c:val>
          <c:smooth val="0"/>
          <c:extLst xmlns:c16r2="http://schemas.microsoft.com/office/drawing/2015/06/chart">
            <c:ext xmlns:c16="http://schemas.microsoft.com/office/drawing/2014/chart" uri="{C3380CC4-5D6E-409C-BE32-E72D297353CC}">
              <c16:uniqueId val="{00000000-AEDA-43AD-AD6E-740D9F8C85DA}"/>
            </c:ext>
          </c:extLst>
        </c:ser>
        <c:dLbls>
          <c:showLegendKey val="0"/>
          <c:showVal val="0"/>
          <c:showCatName val="0"/>
          <c:showSerName val="0"/>
          <c:showPercent val="0"/>
          <c:showBubbleSize val="0"/>
        </c:dLbls>
        <c:smooth val="0"/>
        <c:axId val="-1961806560"/>
        <c:axId val="-1961804368"/>
      </c:lineChart>
      <c:catAx>
        <c:axId val="-1961806560"/>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TLP</a:t>
                </a:r>
              </a:p>
            </c:rich>
          </c:tx>
          <c:layout/>
          <c:overlay val="0"/>
          <c:spPr>
            <a:noFill/>
            <a:ln>
              <a:noFill/>
            </a:ln>
            <a:effectLst/>
          </c:spPr>
          <c:txPr>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1961804368"/>
        <c:crosses val="autoZero"/>
        <c:auto val="1"/>
        <c:lblAlgn val="ctr"/>
        <c:lblOffset val="100"/>
        <c:noMultiLvlLbl val="0"/>
      </c:catAx>
      <c:valAx>
        <c:axId val="-1961804368"/>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2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sz="1200" dirty="0"/>
                  <a:t>Normalized</a:t>
                </a:r>
                <a:r>
                  <a:rPr lang="en-US" sz="1200" baseline="0" dirty="0"/>
                  <a:t> CMR</a:t>
                </a:r>
                <a:endParaRPr lang="en-US" sz="1200" dirty="0"/>
              </a:p>
            </c:rich>
          </c:tx>
          <c:layout>
            <c:manualLayout>
              <c:xMode val="edge"/>
              <c:yMode val="edge"/>
              <c:x val="0.0304771856495994"/>
              <c:y val="0.107229625143011"/>
            </c:manualLayout>
          </c:layout>
          <c:overlay val="0"/>
          <c:spPr>
            <a:noFill/>
            <a:ln>
              <a:noFill/>
            </a:ln>
            <a:effectLst/>
          </c:spPr>
          <c:txPr>
            <a:bodyPr rot="-5400000" spcFirstLastPara="1" vertOverflow="ellipsis" vert="horz" wrap="square" anchor="ctr" anchorCtr="1"/>
            <a:lstStyle/>
            <a:p>
              <a:pPr>
                <a:defRPr lang="en-US" sz="12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1961806560"/>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lang="en-US" sz="14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'BFS2'!$C$11</c:f>
              <c:strCache>
                <c:ptCount val="1"/>
                <c:pt idx="0">
                  <c:v>BW </c:v>
                </c:pt>
              </c:strCache>
            </c:strRef>
          </c:tx>
          <c:spPr>
            <a:ln w="28575" cap="rnd">
              <a:solidFill>
                <a:schemeClr val="tx1"/>
              </a:solidFill>
              <a:round/>
            </a:ln>
            <a:effectLst/>
          </c:spPr>
          <c:marker>
            <c:symbol val="none"/>
          </c:marker>
          <c:cat>
            <c:numRef>
              <c:f>'BFS2'!$A$12:$A$19</c:f>
              <c:numCache>
                <c:formatCode>General</c:formatCode>
                <c:ptCount val="8"/>
                <c:pt idx="0">
                  <c:v>1.0</c:v>
                </c:pt>
                <c:pt idx="1">
                  <c:v>2.0</c:v>
                </c:pt>
                <c:pt idx="2">
                  <c:v>4.0</c:v>
                </c:pt>
                <c:pt idx="3">
                  <c:v>8.0</c:v>
                </c:pt>
                <c:pt idx="4">
                  <c:v>12.0</c:v>
                </c:pt>
                <c:pt idx="5">
                  <c:v>16.0</c:v>
                </c:pt>
                <c:pt idx="6">
                  <c:v>20.0</c:v>
                </c:pt>
                <c:pt idx="7">
                  <c:v>24.0</c:v>
                </c:pt>
              </c:numCache>
            </c:numRef>
          </c:cat>
          <c:val>
            <c:numRef>
              <c:f>'BFS2'!$C$12:$C$19</c:f>
              <c:numCache>
                <c:formatCode>General</c:formatCode>
                <c:ptCount val="8"/>
                <c:pt idx="0">
                  <c:v>0.708333333333333</c:v>
                </c:pt>
                <c:pt idx="1">
                  <c:v>0.95138888888889</c:v>
                </c:pt>
                <c:pt idx="2">
                  <c:v>1.0</c:v>
                </c:pt>
                <c:pt idx="3">
                  <c:v>1.30208333333333</c:v>
                </c:pt>
                <c:pt idx="4">
                  <c:v>2.38888888888889</c:v>
                </c:pt>
                <c:pt idx="5">
                  <c:v>2.625</c:v>
                </c:pt>
                <c:pt idx="6">
                  <c:v>2.656249999999987</c:v>
                </c:pt>
                <c:pt idx="7">
                  <c:v>2.7048611111111</c:v>
                </c:pt>
              </c:numCache>
            </c:numRef>
          </c:val>
          <c:smooth val="0"/>
          <c:extLst xmlns:c16r2="http://schemas.microsoft.com/office/drawing/2015/06/chart">
            <c:ext xmlns:c16="http://schemas.microsoft.com/office/drawing/2014/chart" uri="{C3380CC4-5D6E-409C-BE32-E72D297353CC}">
              <c16:uniqueId val="{00000000-9F15-46D3-A301-A409BAB6707D}"/>
            </c:ext>
          </c:extLst>
        </c:ser>
        <c:dLbls>
          <c:showLegendKey val="0"/>
          <c:showVal val="0"/>
          <c:showCatName val="0"/>
          <c:showSerName val="0"/>
          <c:showPercent val="0"/>
          <c:showBubbleSize val="0"/>
        </c:dLbls>
        <c:smooth val="0"/>
        <c:axId val="-1961751280"/>
        <c:axId val="-1961763824"/>
      </c:lineChart>
      <c:catAx>
        <c:axId val="-1961751280"/>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TLP</a:t>
                </a:r>
              </a:p>
            </c:rich>
          </c:tx>
          <c:layout/>
          <c:overlay val="0"/>
          <c:spPr>
            <a:noFill/>
            <a:ln>
              <a:noFill/>
            </a:ln>
            <a:effectLst/>
          </c:spPr>
          <c:txPr>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1961763824"/>
        <c:crosses val="autoZero"/>
        <c:auto val="1"/>
        <c:lblAlgn val="ctr"/>
        <c:lblOffset val="100"/>
        <c:noMultiLvlLbl val="0"/>
      </c:catAx>
      <c:valAx>
        <c:axId val="-196176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Normalized</a:t>
                </a:r>
                <a:r>
                  <a:rPr lang="en-US" baseline="0" dirty="0"/>
                  <a:t> BW</a:t>
                </a:r>
                <a:endParaRPr lang="en-US" dirty="0"/>
              </a:p>
            </c:rich>
          </c:tx>
          <c:layout>
            <c:manualLayout>
              <c:xMode val="edge"/>
              <c:yMode val="edge"/>
              <c:x val="0.0566004876349704"/>
              <c:y val="0.0928149606299213"/>
            </c:manualLayout>
          </c:layout>
          <c:overlay val="0"/>
          <c:spPr>
            <a:noFill/>
            <a:ln>
              <a:noFill/>
            </a:ln>
            <a:effectLst/>
          </c:spPr>
          <c:txPr>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1961751280"/>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lang="en-US" sz="14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'BFS2'!$B$11</c:f>
              <c:strCache>
                <c:ptCount val="1"/>
                <c:pt idx="0">
                  <c:v>IPC</c:v>
                </c:pt>
              </c:strCache>
            </c:strRef>
          </c:tx>
          <c:spPr>
            <a:ln w="28575" cap="rnd">
              <a:solidFill>
                <a:srgbClr val="FF0000"/>
              </a:solidFill>
              <a:round/>
            </a:ln>
            <a:effectLst/>
          </c:spPr>
          <c:marker>
            <c:symbol val="none"/>
          </c:marker>
          <c:dPt>
            <c:idx val="2"/>
            <c:marker>
              <c:symbol val="x"/>
              <c:size val="8"/>
              <c:spPr>
                <a:noFill/>
                <a:ln w="9525">
                  <a:solidFill>
                    <a:srgbClr val="FF0000"/>
                  </a:solidFill>
                </a:ln>
                <a:effectLst/>
              </c:spPr>
            </c:marker>
            <c:bubble3D val="0"/>
            <c:extLst xmlns:c16r2="http://schemas.microsoft.com/office/drawing/2015/06/chart">
              <c:ext xmlns:c16="http://schemas.microsoft.com/office/drawing/2014/chart" uri="{C3380CC4-5D6E-409C-BE32-E72D297353CC}">
                <c16:uniqueId val="{00000000-86A6-404A-9D4A-5CD5036FD539}"/>
              </c:ext>
            </c:extLst>
          </c:dPt>
          <c:cat>
            <c:numRef>
              <c:f>'BFS2'!$A$12:$A$19</c:f>
              <c:numCache>
                <c:formatCode>General</c:formatCode>
                <c:ptCount val="8"/>
                <c:pt idx="0">
                  <c:v>1.0</c:v>
                </c:pt>
                <c:pt idx="1">
                  <c:v>2.0</c:v>
                </c:pt>
                <c:pt idx="2">
                  <c:v>4.0</c:v>
                </c:pt>
                <c:pt idx="3">
                  <c:v>8.0</c:v>
                </c:pt>
                <c:pt idx="4">
                  <c:v>12.0</c:v>
                </c:pt>
                <c:pt idx="5">
                  <c:v>16.0</c:v>
                </c:pt>
                <c:pt idx="6">
                  <c:v>20.0</c:v>
                </c:pt>
                <c:pt idx="7">
                  <c:v>24.0</c:v>
                </c:pt>
              </c:numCache>
            </c:numRef>
          </c:cat>
          <c:val>
            <c:numRef>
              <c:f>'BFS2'!$B$12:$B$19</c:f>
              <c:numCache>
                <c:formatCode>General</c:formatCode>
                <c:ptCount val="8"/>
                <c:pt idx="0">
                  <c:v>0.718611062954036</c:v>
                </c:pt>
                <c:pt idx="1">
                  <c:v>0.954846683406687</c:v>
                </c:pt>
                <c:pt idx="2">
                  <c:v>1.0</c:v>
                </c:pt>
                <c:pt idx="3">
                  <c:v>0.95529407817105</c:v>
                </c:pt>
                <c:pt idx="4">
                  <c:v>0.927371052440259</c:v>
                </c:pt>
                <c:pt idx="5">
                  <c:v>0.919882782571737</c:v>
                </c:pt>
                <c:pt idx="6">
                  <c:v>0.921940798487806</c:v>
                </c:pt>
                <c:pt idx="7">
                  <c:v>0.923864595974565</c:v>
                </c:pt>
              </c:numCache>
            </c:numRef>
          </c:val>
          <c:smooth val="0"/>
          <c:extLst xmlns:c16r2="http://schemas.microsoft.com/office/drawing/2015/06/chart">
            <c:ext xmlns:c16="http://schemas.microsoft.com/office/drawing/2014/chart" uri="{C3380CC4-5D6E-409C-BE32-E72D297353CC}">
              <c16:uniqueId val="{00000000-B83D-4737-9459-7C60F44AD857}"/>
            </c:ext>
          </c:extLst>
        </c:ser>
        <c:dLbls>
          <c:showLegendKey val="0"/>
          <c:showVal val="0"/>
          <c:showCatName val="0"/>
          <c:showSerName val="0"/>
          <c:showPercent val="0"/>
          <c:showBubbleSize val="0"/>
        </c:dLbls>
        <c:smooth val="0"/>
        <c:axId val="2036933584"/>
        <c:axId val="2036922272"/>
      </c:lineChart>
      <c:catAx>
        <c:axId val="2036933584"/>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TLP</a:t>
                </a:r>
              </a:p>
            </c:rich>
          </c:tx>
          <c:layout/>
          <c:overlay val="0"/>
          <c:spPr>
            <a:noFill/>
            <a:ln>
              <a:noFill/>
            </a:ln>
            <a:effectLst/>
          </c:spPr>
          <c:txPr>
            <a:bodyPr rot="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2036922272"/>
        <c:crosses val="autoZero"/>
        <c:auto val="1"/>
        <c:lblAlgn val="ctr"/>
        <c:lblOffset val="100"/>
        <c:noMultiLvlLbl val="0"/>
      </c:catAx>
      <c:valAx>
        <c:axId val="20369222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r>
                  <a:rPr lang="en-US" dirty="0"/>
                  <a:t>Normalized IPC</a:t>
                </a:r>
              </a:p>
            </c:rich>
          </c:tx>
          <c:layout>
            <c:manualLayout>
              <c:xMode val="edge"/>
              <c:yMode val="edge"/>
              <c:x val="0.0217694183211425"/>
              <c:y val="0.0843482905982906"/>
            </c:manualLayout>
          </c:layout>
          <c:overlay val="0"/>
          <c:spPr>
            <a:noFill/>
            <a:ln>
              <a:noFill/>
            </a:ln>
            <a:effectLst/>
          </c:spPr>
          <c:txPr>
            <a:bodyPr rot="-54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400" b="1" i="0" u="none" strike="noStrike" kern="1200" baseline="0">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crossAx val="2036933584"/>
        <c:crosses val="autoZero"/>
        <c:crossBetween val="between"/>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lang="en-US" sz="1400" b="1">
          <a:solidFill>
            <a:sysClr val="windowText" lastClr="000000"/>
          </a:solidFill>
          <a:latin typeface="Arial" panose="020B0604020202020204" pitchFamily="34" charset="0"/>
          <a:ea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v>IPC_AR</c:v>
          </c:tx>
          <c:spPr>
            <a:ln w="28575" cap="rnd">
              <a:solidFill>
                <a:schemeClr val="tx1"/>
              </a:solidFill>
              <a:round/>
            </a:ln>
            <a:effectLst/>
          </c:spPr>
          <c:marker>
            <c:symbol val="none"/>
          </c:marker>
          <c:val>
            <c:numRef>
              <c:f>'Workloads-Update'!$N$1:$N$325</c:f>
              <c:numCache>
                <c:formatCode>General</c:formatCode>
                <c:ptCount val="325"/>
                <c:pt idx="0">
                  <c:v>1.0</c:v>
                </c:pt>
                <c:pt idx="1">
                  <c:v>1.003460207612455</c:v>
                </c:pt>
                <c:pt idx="2">
                  <c:v>1.00609756097561</c:v>
                </c:pt>
                <c:pt idx="3">
                  <c:v>1.030634573304157</c:v>
                </c:pt>
                <c:pt idx="4">
                  <c:v>1.030634573304157</c:v>
                </c:pt>
                <c:pt idx="5">
                  <c:v>1.032745591939547</c:v>
                </c:pt>
                <c:pt idx="6">
                  <c:v>1.039301310043668</c:v>
                </c:pt>
                <c:pt idx="7">
                  <c:v>1.040462427745665</c:v>
                </c:pt>
                <c:pt idx="8">
                  <c:v>1.068403908794788</c:v>
                </c:pt>
                <c:pt idx="9">
                  <c:v>1.074918566775245</c:v>
                </c:pt>
                <c:pt idx="10">
                  <c:v>1.082051282051282</c:v>
                </c:pt>
                <c:pt idx="11">
                  <c:v>1.083333333333333</c:v>
                </c:pt>
                <c:pt idx="12">
                  <c:v>1.085308056872038</c:v>
                </c:pt>
                <c:pt idx="13">
                  <c:v>1.091954022988506</c:v>
                </c:pt>
                <c:pt idx="14">
                  <c:v>1.096638655462185</c:v>
                </c:pt>
                <c:pt idx="15">
                  <c:v>1.114634146341464</c:v>
                </c:pt>
                <c:pt idx="16">
                  <c:v>1.114634146341464</c:v>
                </c:pt>
                <c:pt idx="17">
                  <c:v>1.122413793103448</c:v>
                </c:pt>
                <c:pt idx="18">
                  <c:v>1.126297577854671</c:v>
                </c:pt>
                <c:pt idx="19">
                  <c:v>1.127167630057804</c:v>
                </c:pt>
                <c:pt idx="20">
                  <c:v>1.127962085308057</c:v>
                </c:pt>
                <c:pt idx="21">
                  <c:v>1.139737991266376</c:v>
                </c:pt>
                <c:pt idx="22">
                  <c:v>1.145695364238411</c:v>
                </c:pt>
                <c:pt idx="23">
                  <c:v>1.148780487804878</c:v>
                </c:pt>
                <c:pt idx="24">
                  <c:v>1.151133501259446</c:v>
                </c:pt>
                <c:pt idx="25">
                  <c:v>1.151133501259446</c:v>
                </c:pt>
                <c:pt idx="26">
                  <c:v>1.172222222222222</c:v>
                </c:pt>
                <c:pt idx="27">
                  <c:v>1.174358974358975</c:v>
                </c:pt>
                <c:pt idx="28">
                  <c:v>1.17624521072797</c:v>
                </c:pt>
                <c:pt idx="29">
                  <c:v>1.18639798488665</c:v>
                </c:pt>
                <c:pt idx="30">
                  <c:v>1.192052980132451</c:v>
                </c:pt>
                <c:pt idx="31">
                  <c:v>1.192307692307692</c:v>
                </c:pt>
                <c:pt idx="32">
                  <c:v>1.203030303030303</c:v>
                </c:pt>
                <c:pt idx="33">
                  <c:v>1.210365853658537</c:v>
                </c:pt>
                <c:pt idx="34">
                  <c:v>1.219653179190752</c:v>
                </c:pt>
                <c:pt idx="35">
                  <c:v>1.220512820512821</c:v>
                </c:pt>
                <c:pt idx="36">
                  <c:v>1.227176220806794</c:v>
                </c:pt>
                <c:pt idx="37">
                  <c:v>1.231422505307856</c:v>
                </c:pt>
                <c:pt idx="38">
                  <c:v>1.23696682464455</c:v>
                </c:pt>
                <c:pt idx="39">
                  <c:v>1.242424242424242</c:v>
                </c:pt>
                <c:pt idx="40">
                  <c:v>1.25</c:v>
                </c:pt>
                <c:pt idx="41">
                  <c:v>1.256704980842912</c:v>
                </c:pt>
                <c:pt idx="42">
                  <c:v>1.264367816091954</c:v>
                </c:pt>
                <c:pt idx="43">
                  <c:v>1.26477024070022</c:v>
                </c:pt>
                <c:pt idx="44">
                  <c:v>1.26477024070022</c:v>
                </c:pt>
                <c:pt idx="45">
                  <c:v>1.269146608315098</c:v>
                </c:pt>
                <c:pt idx="46">
                  <c:v>1.269146608315098</c:v>
                </c:pt>
                <c:pt idx="47">
                  <c:v>1.272222222222222</c:v>
                </c:pt>
                <c:pt idx="48">
                  <c:v>1.289915966386555</c:v>
                </c:pt>
                <c:pt idx="49">
                  <c:v>1.290322580645161</c:v>
                </c:pt>
                <c:pt idx="50">
                  <c:v>1.291390728476821</c:v>
                </c:pt>
                <c:pt idx="51">
                  <c:v>1.293159609120521</c:v>
                </c:pt>
                <c:pt idx="52">
                  <c:v>1.322222222222222</c:v>
                </c:pt>
                <c:pt idx="53">
                  <c:v>1.323699421965318</c:v>
                </c:pt>
                <c:pt idx="54">
                  <c:v>1.335504885993485</c:v>
                </c:pt>
                <c:pt idx="55">
                  <c:v>1.33846153846154</c:v>
                </c:pt>
                <c:pt idx="56">
                  <c:v>1.34061135371179</c:v>
                </c:pt>
                <c:pt idx="57">
                  <c:v>1.375722543352601</c:v>
                </c:pt>
                <c:pt idx="58">
                  <c:v>1.378151260504202</c:v>
                </c:pt>
                <c:pt idx="59">
                  <c:v>1.382165605095541</c:v>
                </c:pt>
                <c:pt idx="60">
                  <c:v>1.384848484848485</c:v>
                </c:pt>
                <c:pt idx="61">
                  <c:v>1.384848484848485</c:v>
                </c:pt>
                <c:pt idx="62">
                  <c:v>1.38655462184874</c:v>
                </c:pt>
                <c:pt idx="63">
                  <c:v>1.393292682926829</c:v>
                </c:pt>
                <c:pt idx="64">
                  <c:v>1.393292682926829</c:v>
                </c:pt>
                <c:pt idx="65">
                  <c:v>1.397350993377483</c:v>
                </c:pt>
                <c:pt idx="66">
                  <c:v>1.409756097560975</c:v>
                </c:pt>
                <c:pt idx="67">
                  <c:v>1.414634146341463</c:v>
                </c:pt>
                <c:pt idx="68">
                  <c:v>1.424507658643326</c:v>
                </c:pt>
                <c:pt idx="69">
                  <c:v>1.424507658643326</c:v>
                </c:pt>
                <c:pt idx="70">
                  <c:v>1.427272727272727</c:v>
                </c:pt>
                <c:pt idx="71">
                  <c:v>1.432314410480349</c:v>
                </c:pt>
                <c:pt idx="72">
                  <c:v>1.435975609756098</c:v>
                </c:pt>
                <c:pt idx="73">
                  <c:v>1.441048034934498</c:v>
                </c:pt>
                <c:pt idx="74">
                  <c:v>1.444444444444444</c:v>
                </c:pt>
                <c:pt idx="75">
                  <c:v>1.45</c:v>
                </c:pt>
                <c:pt idx="76">
                  <c:v>1.454976303317536</c:v>
                </c:pt>
                <c:pt idx="77">
                  <c:v>1.455919395465995</c:v>
                </c:pt>
                <c:pt idx="78">
                  <c:v>1.46095717884131</c:v>
                </c:pt>
                <c:pt idx="79">
                  <c:v>1.488599348534202</c:v>
                </c:pt>
                <c:pt idx="80">
                  <c:v>1.488599348534202</c:v>
                </c:pt>
                <c:pt idx="81">
                  <c:v>1.508670520231214</c:v>
                </c:pt>
                <c:pt idx="82">
                  <c:v>1.516556291390728</c:v>
                </c:pt>
                <c:pt idx="83">
                  <c:v>1.521072796934866</c:v>
                </c:pt>
                <c:pt idx="84">
                  <c:v>1.534201954397394</c:v>
                </c:pt>
                <c:pt idx="85">
                  <c:v>1.53846153846154</c:v>
                </c:pt>
                <c:pt idx="86">
                  <c:v>1.554502369668247</c:v>
                </c:pt>
                <c:pt idx="87">
                  <c:v>1.563981042654028</c:v>
                </c:pt>
                <c:pt idx="88">
                  <c:v>1.57088122605364</c:v>
                </c:pt>
                <c:pt idx="89">
                  <c:v>1.574358974358975</c:v>
                </c:pt>
                <c:pt idx="90">
                  <c:v>1.576158940397351</c:v>
                </c:pt>
                <c:pt idx="91">
                  <c:v>1.587804878048781</c:v>
                </c:pt>
                <c:pt idx="92">
                  <c:v>1.589473684210526</c:v>
                </c:pt>
                <c:pt idx="93">
                  <c:v>1.639798488664987</c:v>
                </c:pt>
                <c:pt idx="94">
                  <c:v>1.668067226890757</c:v>
                </c:pt>
                <c:pt idx="95">
                  <c:v>1.682051282051282</c:v>
                </c:pt>
                <c:pt idx="96">
                  <c:v>1.692307692307692</c:v>
                </c:pt>
                <c:pt idx="97">
                  <c:v>1.705555555555556</c:v>
                </c:pt>
                <c:pt idx="98">
                  <c:v>1.722222222222222</c:v>
                </c:pt>
                <c:pt idx="99">
                  <c:v>1.722689075630252</c:v>
                </c:pt>
                <c:pt idx="100">
                  <c:v>1.728476821192053</c:v>
                </c:pt>
                <c:pt idx="101">
                  <c:v>1.733624454148471</c:v>
                </c:pt>
                <c:pt idx="102">
                  <c:v>1.735632183908046</c:v>
                </c:pt>
                <c:pt idx="103">
                  <c:v>1.750957854406131</c:v>
                </c:pt>
                <c:pt idx="104">
                  <c:v>1.750957854406131</c:v>
                </c:pt>
                <c:pt idx="105">
                  <c:v>1.751515151515152</c:v>
                </c:pt>
                <c:pt idx="106">
                  <c:v>1.757575757575758</c:v>
                </c:pt>
                <c:pt idx="107">
                  <c:v>1.76219512195122</c:v>
                </c:pt>
                <c:pt idx="108">
                  <c:v>1.76829268292683</c:v>
                </c:pt>
                <c:pt idx="109">
                  <c:v>1.77456647398844</c:v>
                </c:pt>
                <c:pt idx="110">
                  <c:v>1.790393013100437</c:v>
                </c:pt>
                <c:pt idx="111">
                  <c:v>1.804597701149425</c:v>
                </c:pt>
                <c:pt idx="112">
                  <c:v>1.821052631578948</c:v>
                </c:pt>
                <c:pt idx="113">
                  <c:v>1.822222222222222</c:v>
                </c:pt>
                <c:pt idx="114">
                  <c:v>1.833333333333333</c:v>
                </c:pt>
                <c:pt idx="115">
                  <c:v>1.881516587677725</c:v>
                </c:pt>
                <c:pt idx="116">
                  <c:v>1.882736156351792</c:v>
                </c:pt>
                <c:pt idx="117">
                  <c:v>1.889250814332248</c:v>
                </c:pt>
                <c:pt idx="118">
                  <c:v>1.894736842105263</c:v>
                </c:pt>
                <c:pt idx="119">
                  <c:v>1.895953757225433</c:v>
                </c:pt>
                <c:pt idx="120">
                  <c:v>1.907514450867052</c:v>
                </c:pt>
                <c:pt idx="121">
                  <c:v>1.920168067226891</c:v>
                </c:pt>
                <c:pt idx="122">
                  <c:v>1.920168067226891</c:v>
                </c:pt>
                <c:pt idx="123">
                  <c:v>1.943127962085308</c:v>
                </c:pt>
                <c:pt idx="124">
                  <c:v>1.972727272727272</c:v>
                </c:pt>
                <c:pt idx="125">
                  <c:v>1.978991596638655</c:v>
                </c:pt>
                <c:pt idx="126">
                  <c:v>1.984756097560975</c:v>
                </c:pt>
                <c:pt idx="127">
                  <c:v>1.988505747126436</c:v>
                </c:pt>
                <c:pt idx="128">
                  <c:v>1.995633187772926</c:v>
                </c:pt>
                <c:pt idx="129">
                  <c:v>1.995633187772926</c:v>
                </c:pt>
                <c:pt idx="130">
                  <c:v>2.0</c:v>
                </c:pt>
                <c:pt idx="131">
                  <c:v>2.033112582781457</c:v>
                </c:pt>
                <c:pt idx="132">
                  <c:v>2.035897435897436</c:v>
                </c:pt>
                <c:pt idx="133">
                  <c:v>2.05263157894737</c:v>
                </c:pt>
                <c:pt idx="134">
                  <c:v>2.056768558951965</c:v>
                </c:pt>
                <c:pt idx="135">
                  <c:v>2.06896551724138</c:v>
                </c:pt>
                <c:pt idx="136">
                  <c:v>2.102564102564103</c:v>
                </c:pt>
                <c:pt idx="137">
                  <c:v>2.120521172638437</c:v>
                </c:pt>
                <c:pt idx="138">
                  <c:v>2.165876777251185</c:v>
                </c:pt>
                <c:pt idx="139">
                  <c:v>2.165876777251185</c:v>
                </c:pt>
                <c:pt idx="140">
                  <c:v>2.172185430463576</c:v>
                </c:pt>
                <c:pt idx="141">
                  <c:v>2.175</c:v>
                </c:pt>
                <c:pt idx="142">
                  <c:v>2.185430463576159</c:v>
                </c:pt>
                <c:pt idx="143">
                  <c:v>2.205555555555556</c:v>
                </c:pt>
                <c:pt idx="144">
                  <c:v>2.21455938697318</c:v>
                </c:pt>
                <c:pt idx="145">
                  <c:v>2.221052631578947</c:v>
                </c:pt>
                <c:pt idx="146">
                  <c:v>2.222222222222223</c:v>
                </c:pt>
                <c:pt idx="147">
                  <c:v>2.222222222222223</c:v>
                </c:pt>
                <c:pt idx="148">
                  <c:v>2.23222748815166</c:v>
                </c:pt>
                <c:pt idx="149">
                  <c:v>2.241379310344827</c:v>
                </c:pt>
                <c:pt idx="150">
                  <c:v>2.277777777777778</c:v>
                </c:pt>
                <c:pt idx="151">
                  <c:v>2.294797687861272</c:v>
                </c:pt>
                <c:pt idx="152">
                  <c:v>2.343589743589744</c:v>
                </c:pt>
                <c:pt idx="153">
                  <c:v>2.343589743589744</c:v>
                </c:pt>
                <c:pt idx="154">
                  <c:v>2.369942196531787</c:v>
                </c:pt>
                <c:pt idx="155">
                  <c:v>2.375</c:v>
                </c:pt>
                <c:pt idx="156">
                  <c:v>2.410526315789474</c:v>
                </c:pt>
                <c:pt idx="157">
                  <c:v>2.415384615384615</c:v>
                </c:pt>
                <c:pt idx="158">
                  <c:v>2.42528735632184</c:v>
                </c:pt>
                <c:pt idx="159">
                  <c:v>2.42857142857143</c:v>
                </c:pt>
                <c:pt idx="160">
                  <c:v>2.436974789915966</c:v>
                </c:pt>
                <c:pt idx="161">
                  <c:v>2.494252873563214</c:v>
                </c:pt>
                <c:pt idx="162">
                  <c:v>2.505263157894737</c:v>
                </c:pt>
                <c:pt idx="163">
                  <c:v>2.524017467248908</c:v>
                </c:pt>
                <c:pt idx="164">
                  <c:v>2.532751091703057</c:v>
                </c:pt>
                <c:pt idx="165">
                  <c:v>2.538888888888887</c:v>
                </c:pt>
                <c:pt idx="166">
                  <c:v>2.538888888888887</c:v>
                </c:pt>
                <c:pt idx="167">
                  <c:v>2.616666666666667</c:v>
                </c:pt>
                <c:pt idx="168">
                  <c:v>2.629139072847682</c:v>
                </c:pt>
                <c:pt idx="169">
                  <c:v>2.632183908045977</c:v>
                </c:pt>
                <c:pt idx="170">
                  <c:v>2.641618497109822</c:v>
                </c:pt>
                <c:pt idx="171">
                  <c:v>2.641618497109822</c:v>
                </c:pt>
                <c:pt idx="172">
                  <c:v>2.715231788079471</c:v>
                </c:pt>
                <c:pt idx="173">
                  <c:v>2.722543352601156</c:v>
                </c:pt>
                <c:pt idx="174">
                  <c:v>2.73529411764706</c:v>
                </c:pt>
                <c:pt idx="175">
                  <c:v>2.735632183908041</c:v>
                </c:pt>
                <c:pt idx="176">
                  <c:v>2.739336492890996</c:v>
                </c:pt>
                <c:pt idx="177">
                  <c:v>2.747368421052632</c:v>
                </c:pt>
                <c:pt idx="178">
                  <c:v>2.748815165876777</c:v>
                </c:pt>
                <c:pt idx="179">
                  <c:v>2.806451612903221</c:v>
                </c:pt>
                <c:pt idx="180">
                  <c:v>2.842794759825328</c:v>
                </c:pt>
                <c:pt idx="181">
                  <c:v>2.888888888888887</c:v>
                </c:pt>
                <c:pt idx="182">
                  <c:v>2.964102564102564</c:v>
                </c:pt>
                <c:pt idx="183">
                  <c:v>2.974358974358974</c:v>
                </c:pt>
                <c:pt idx="184">
                  <c:v>3.0</c:v>
                </c:pt>
                <c:pt idx="185">
                  <c:v>3.026490066225166</c:v>
                </c:pt>
                <c:pt idx="186">
                  <c:v>3.026490066225166</c:v>
                </c:pt>
                <c:pt idx="187">
                  <c:v>3.064516129032258</c:v>
                </c:pt>
                <c:pt idx="188">
                  <c:v>3.085308056872038</c:v>
                </c:pt>
                <c:pt idx="189">
                  <c:v>3.119205298013243</c:v>
                </c:pt>
                <c:pt idx="190">
                  <c:v>3.211111111111111</c:v>
                </c:pt>
                <c:pt idx="191">
                  <c:v>3.222222222222223</c:v>
                </c:pt>
                <c:pt idx="192">
                  <c:v>3.231578947368421</c:v>
                </c:pt>
                <c:pt idx="193">
                  <c:v>3.338461538461539</c:v>
                </c:pt>
                <c:pt idx="194">
                  <c:v>3.341040462427744</c:v>
                </c:pt>
                <c:pt idx="195">
                  <c:v>3.346153846153846</c:v>
                </c:pt>
                <c:pt idx="196">
                  <c:v>3.352601156069364</c:v>
                </c:pt>
                <c:pt idx="197">
                  <c:v>3.444444444444444</c:v>
                </c:pt>
                <c:pt idx="198">
                  <c:v>3.45263157894737</c:v>
                </c:pt>
                <c:pt idx="199">
                  <c:v>3.473684210526316</c:v>
                </c:pt>
                <c:pt idx="200">
                  <c:v>3.528735632183908</c:v>
                </c:pt>
                <c:pt idx="201">
                  <c:v>3.616666666666667</c:v>
                </c:pt>
                <c:pt idx="202">
                  <c:v>3.653846153846154</c:v>
                </c:pt>
                <c:pt idx="203">
                  <c:v>3.763005780346821</c:v>
                </c:pt>
                <c:pt idx="204">
                  <c:v>3.770114942528736</c:v>
                </c:pt>
                <c:pt idx="205">
                  <c:v>3.775</c:v>
                </c:pt>
                <c:pt idx="206">
                  <c:v>3.793103448275862</c:v>
                </c:pt>
                <c:pt idx="207">
                  <c:v>3.827814569536424</c:v>
                </c:pt>
                <c:pt idx="208">
                  <c:v>3.841059602649007</c:v>
                </c:pt>
                <c:pt idx="209">
                  <c:v>4.178947368421048</c:v>
                </c:pt>
                <c:pt idx="210">
                  <c:v>4.311258278145694</c:v>
                </c:pt>
                <c:pt idx="211">
                  <c:v>4.315789473684211</c:v>
                </c:pt>
                <c:pt idx="212">
                  <c:v>4.324999999999994</c:v>
                </c:pt>
                <c:pt idx="213">
                  <c:v>4.444444444444445</c:v>
                </c:pt>
                <c:pt idx="214">
                  <c:v>4.5</c:v>
                </c:pt>
                <c:pt idx="215">
                  <c:v>4.563218390804598</c:v>
                </c:pt>
                <c:pt idx="216">
                  <c:v>4.712643678160917</c:v>
                </c:pt>
                <c:pt idx="217">
                  <c:v>4.810526315789474</c:v>
                </c:pt>
                <c:pt idx="218">
                  <c:v>4.810526315789474</c:v>
                </c:pt>
                <c:pt idx="219">
                  <c:v>4.833333333333333</c:v>
                </c:pt>
                <c:pt idx="220">
                  <c:v>4.870967741935484</c:v>
                </c:pt>
                <c:pt idx="221">
                  <c:v>4.875</c:v>
                </c:pt>
                <c:pt idx="222">
                  <c:v>4.957894736842105</c:v>
                </c:pt>
                <c:pt idx="223">
                  <c:v>5.252873563218388</c:v>
                </c:pt>
                <c:pt idx="224">
                  <c:v>5.252873563218388</c:v>
                </c:pt>
                <c:pt idx="225">
                  <c:v>5.275</c:v>
                </c:pt>
                <c:pt idx="226">
                  <c:v>5.277777777777778</c:v>
                </c:pt>
                <c:pt idx="227">
                  <c:v>5.41379310344828</c:v>
                </c:pt>
                <c:pt idx="228">
                  <c:v>5.580645161290323</c:v>
                </c:pt>
                <c:pt idx="229">
                  <c:v>5.724999999999995</c:v>
                </c:pt>
                <c:pt idx="230">
                  <c:v>5.806451612903226</c:v>
                </c:pt>
                <c:pt idx="231">
                  <c:v>5.807692307692308</c:v>
                </c:pt>
                <c:pt idx="232">
                  <c:v>5.95</c:v>
                </c:pt>
                <c:pt idx="233">
                  <c:v>6.084210526315781</c:v>
                </c:pt>
                <c:pt idx="234">
                  <c:v>6.105263157894738</c:v>
                </c:pt>
                <c:pt idx="235">
                  <c:v>6.290322580645161</c:v>
                </c:pt>
                <c:pt idx="236">
                  <c:v>6.524999999999995</c:v>
                </c:pt>
                <c:pt idx="237">
                  <c:v>6.64367816091954</c:v>
                </c:pt>
                <c:pt idx="238">
                  <c:v>6.653846153846154</c:v>
                </c:pt>
                <c:pt idx="239">
                  <c:v>6.666666666666667</c:v>
                </c:pt>
                <c:pt idx="240">
                  <c:v>6.806451612903226</c:v>
                </c:pt>
                <c:pt idx="241">
                  <c:v>6.852631578947364</c:v>
                </c:pt>
                <c:pt idx="242">
                  <c:v>6.923076923076922</c:v>
                </c:pt>
                <c:pt idx="243">
                  <c:v>7.387096774193548</c:v>
                </c:pt>
                <c:pt idx="244">
                  <c:v>7.482758620689655</c:v>
                </c:pt>
                <c:pt idx="245">
                  <c:v>7.5</c:v>
                </c:pt>
                <c:pt idx="246">
                  <c:v>7.674999999999995</c:v>
                </c:pt>
                <c:pt idx="247">
                  <c:v>7.677419354838705</c:v>
                </c:pt>
                <c:pt idx="248">
                  <c:v>8.11538461538462</c:v>
                </c:pt>
                <c:pt idx="249">
                  <c:v>8.200000000000001</c:v>
                </c:pt>
                <c:pt idx="250">
                  <c:v>8.25</c:v>
                </c:pt>
                <c:pt idx="251">
                  <c:v>8.38888888888889</c:v>
                </c:pt>
                <c:pt idx="252">
                  <c:v>8.41935483870968</c:v>
                </c:pt>
                <c:pt idx="253">
                  <c:v>8.80769230769231</c:v>
                </c:pt>
                <c:pt idx="254">
                  <c:v>9.153846153846156</c:v>
                </c:pt>
                <c:pt idx="255">
                  <c:v>9.611111111111093</c:v>
                </c:pt>
                <c:pt idx="256">
                  <c:v>9.66666666666667</c:v>
                </c:pt>
                <c:pt idx="257">
                  <c:v>9.903225806451612</c:v>
                </c:pt>
                <c:pt idx="258">
                  <c:v>9.925</c:v>
                </c:pt>
                <c:pt idx="259">
                  <c:v>10.0</c:v>
                </c:pt>
                <c:pt idx="260">
                  <c:v>10.03846153846154</c:v>
                </c:pt>
                <c:pt idx="261">
                  <c:v>10.25</c:v>
                </c:pt>
                <c:pt idx="262">
                  <c:v>10.55555555555556</c:v>
                </c:pt>
                <c:pt idx="263">
                  <c:v>10.58064516129032</c:v>
                </c:pt>
                <c:pt idx="264">
                  <c:v>10.64516129032258</c:v>
                </c:pt>
                <c:pt idx="265">
                  <c:v>10.83333333333333</c:v>
                </c:pt>
                <c:pt idx="266">
                  <c:v>11.425</c:v>
                </c:pt>
                <c:pt idx="267">
                  <c:v>11.425</c:v>
                </c:pt>
                <c:pt idx="268">
                  <c:v>11.72222222222222</c:v>
                </c:pt>
                <c:pt idx="269">
                  <c:v>11.775</c:v>
                </c:pt>
                <c:pt idx="270">
                  <c:v>11.80769230769231</c:v>
                </c:pt>
                <c:pt idx="271">
                  <c:v>12.61538461538462</c:v>
                </c:pt>
                <c:pt idx="272">
                  <c:v>12.6923076923077</c:v>
                </c:pt>
                <c:pt idx="273">
                  <c:v>12.72222222222222</c:v>
                </c:pt>
                <c:pt idx="274">
                  <c:v>12.80645161290323</c:v>
                </c:pt>
                <c:pt idx="275">
                  <c:v>13.22222222222222</c:v>
                </c:pt>
                <c:pt idx="276">
                  <c:v>13.2258064516129</c:v>
                </c:pt>
                <c:pt idx="277">
                  <c:v>14.45</c:v>
                </c:pt>
                <c:pt idx="278">
                  <c:v>14.5</c:v>
                </c:pt>
                <c:pt idx="279">
                  <c:v>14.5</c:v>
                </c:pt>
                <c:pt idx="280">
                  <c:v>14.74193548387097</c:v>
                </c:pt>
                <c:pt idx="281">
                  <c:v>14.74193548387097</c:v>
                </c:pt>
                <c:pt idx="282">
                  <c:v>15.19354838709677</c:v>
                </c:pt>
                <c:pt idx="283">
                  <c:v>15.26923076923077</c:v>
                </c:pt>
                <c:pt idx="284">
                  <c:v>15.76923076923077</c:v>
                </c:pt>
                <c:pt idx="285">
                  <c:v>16.275</c:v>
                </c:pt>
                <c:pt idx="286">
                  <c:v>16.77777777777778</c:v>
                </c:pt>
                <c:pt idx="287">
                  <c:v>17.05555555555556</c:v>
                </c:pt>
                <c:pt idx="288">
                  <c:v>17.57692307692307</c:v>
                </c:pt>
                <c:pt idx="289">
                  <c:v>17.57692307692307</c:v>
                </c:pt>
                <c:pt idx="290">
                  <c:v>18.11538461538462</c:v>
                </c:pt>
                <c:pt idx="291">
                  <c:v>18.22222222222218</c:v>
                </c:pt>
                <c:pt idx="292">
                  <c:v>18.33333333333328</c:v>
                </c:pt>
                <c:pt idx="293">
                  <c:v>18.64516129032258</c:v>
                </c:pt>
                <c:pt idx="294">
                  <c:v>18.70967741935484</c:v>
                </c:pt>
                <c:pt idx="295">
                  <c:v>19.22222222222218</c:v>
                </c:pt>
                <c:pt idx="296">
                  <c:v>20.0</c:v>
                </c:pt>
                <c:pt idx="297">
                  <c:v>21.0</c:v>
                </c:pt>
                <c:pt idx="298">
                  <c:v>21.66666666666667</c:v>
                </c:pt>
                <c:pt idx="299">
                  <c:v>22.05555555555556</c:v>
                </c:pt>
                <c:pt idx="300">
                  <c:v>22.23076923076918</c:v>
                </c:pt>
                <c:pt idx="301">
                  <c:v>22.30769230769231</c:v>
                </c:pt>
                <c:pt idx="302">
                  <c:v>22.77777777777778</c:v>
                </c:pt>
                <c:pt idx="303">
                  <c:v>23.44444444444444</c:v>
                </c:pt>
                <c:pt idx="304">
                  <c:v>25.03846153846154</c:v>
                </c:pt>
                <c:pt idx="305">
                  <c:v>25.38888888888889</c:v>
                </c:pt>
                <c:pt idx="306">
                  <c:v>25.38888888888889</c:v>
                </c:pt>
                <c:pt idx="307">
                  <c:v>25.44444444444444</c:v>
                </c:pt>
                <c:pt idx="308">
                  <c:v>26.16666666666667</c:v>
                </c:pt>
                <c:pt idx="309">
                  <c:v>26.44444444444444</c:v>
                </c:pt>
                <c:pt idx="310">
                  <c:v>29.0</c:v>
                </c:pt>
                <c:pt idx="311">
                  <c:v>32.11111111111111</c:v>
                </c:pt>
                <c:pt idx="312">
                  <c:v>32.22222222222222</c:v>
                </c:pt>
                <c:pt idx="313">
                  <c:v>34.11111111111111</c:v>
                </c:pt>
                <c:pt idx="314">
                  <c:v>36.16666666666659</c:v>
                </c:pt>
                <c:pt idx="315">
                  <c:v>36.44444444444436</c:v>
                </c:pt>
                <c:pt idx="316">
                  <c:v>36.66666666666659</c:v>
                </c:pt>
                <c:pt idx="317">
                  <c:v>44.11111111111111</c:v>
                </c:pt>
                <c:pt idx="318">
                  <c:v>45.55555555555556</c:v>
                </c:pt>
                <c:pt idx="319">
                  <c:v>50.77777777777778</c:v>
                </c:pt>
                <c:pt idx="320">
                  <c:v>50.77777777777778</c:v>
                </c:pt>
                <c:pt idx="321">
                  <c:v>52.33333333333334</c:v>
                </c:pt>
                <c:pt idx="322">
                  <c:v>64.22222222222223</c:v>
                </c:pt>
                <c:pt idx="323">
                  <c:v>64.4444444444445</c:v>
                </c:pt>
                <c:pt idx="324">
                  <c:v>72.33333333333326</c:v>
                </c:pt>
              </c:numCache>
            </c:numRef>
          </c:val>
          <c:smooth val="0"/>
          <c:extLst xmlns:c16r2="http://schemas.microsoft.com/office/drawing/2015/06/chart">
            <c:ext xmlns:c16="http://schemas.microsoft.com/office/drawing/2014/chart" uri="{C3380CC4-5D6E-409C-BE32-E72D297353CC}">
              <c16:uniqueId val="{00000000-4386-41ED-B1BA-416A875B6845}"/>
            </c:ext>
          </c:extLst>
        </c:ser>
        <c:ser>
          <c:idx val="1"/>
          <c:order val="1"/>
          <c:tx>
            <c:v>EB_AR</c:v>
          </c:tx>
          <c:spPr>
            <a:ln w="28575" cap="rnd">
              <a:solidFill>
                <a:srgbClr val="FF0000"/>
              </a:solidFill>
              <a:round/>
            </a:ln>
            <a:effectLst/>
          </c:spPr>
          <c:marker>
            <c:symbol val="none"/>
          </c:marker>
          <c:val>
            <c:numRef>
              <c:f>'Workloads-Update'!$P$1:$P$325</c:f>
              <c:numCache>
                <c:formatCode>General</c:formatCode>
                <c:ptCount val="325"/>
                <c:pt idx="0">
                  <c:v>1.0</c:v>
                </c:pt>
                <c:pt idx="1">
                  <c:v>1.004566210045662</c:v>
                </c:pt>
                <c:pt idx="2">
                  <c:v>1.005649717514123</c:v>
                </c:pt>
                <c:pt idx="3">
                  <c:v>1.00709219858156</c:v>
                </c:pt>
                <c:pt idx="4">
                  <c:v>1.010869565217391</c:v>
                </c:pt>
                <c:pt idx="5">
                  <c:v>1.012658227848101</c:v>
                </c:pt>
                <c:pt idx="6">
                  <c:v>1.012658227848101</c:v>
                </c:pt>
                <c:pt idx="7">
                  <c:v>1.023529411764706</c:v>
                </c:pt>
                <c:pt idx="8">
                  <c:v>1.02857142857143</c:v>
                </c:pt>
                <c:pt idx="9">
                  <c:v>1.044444444444444</c:v>
                </c:pt>
                <c:pt idx="10">
                  <c:v>1.049295774647887</c:v>
                </c:pt>
                <c:pt idx="11">
                  <c:v>1.051851851851852</c:v>
                </c:pt>
                <c:pt idx="12">
                  <c:v>1.056737588652482</c:v>
                </c:pt>
                <c:pt idx="13">
                  <c:v>1.057471264367816</c:v>
                </c:pt>
                <c:pt idx="14">
                  <c:v>1.059880239520958</c:v>
                </c:pt>
                <c:pt idx="15">
                  <c:v>1.0625</c:v>
                </c:pt>
                <c:pt idx="16">
                  <c:v>1.065868263473054</c:v>
                </c:pt>
                <c:pt idx="17">
                  <c:v>1.068965517241379</c:v>
                </c:pt>
                <c:pt idx="18">
                  <c:v>1.068965517241379</c:v>
                </c:pt>
                <c:pt idx="19">
                  <c:v>1.075949367088608</c:v>
                </c:pt>
                <c:pt idx="20">
                  <c:v>1.075949367088608</c:v>
                </c:pt>
                <c:pt idx="21">
                  <c:v>1.082352941176471</c:v>
                </c:pt>
                <c:pt idx="22">
                  <c:v>1.0875</c:v>
                </c:pt>
                <c:pt idx="23">
                  <c:v>1.094117647058824</c:v>
                </c:pt>
                <c:pt idx="24">
                  <c:v>1.097222222222222</c:v>
                </c:pt>
                <c:pt idx="25">
                  <c:v>1.097222222222222</c:v>
                </c:pt>
                <c:pt idx="26">
                  <c:v>1.10126582278481</c:v>
                </c:pt>
                <c:pt idx="27">
                  <c:v>1.10126582278481</c:v>
                </c:pt>
                <c:pt idx="28">
                  <c:v>1.101851851851852</c:v>
                </c:pt>
                <c:pt idx="29">
                  <c:v>1.103703703703704</c:v>
                </c:pt>
                <c:pt idx="30">
                  <c:v>1.111111111111111</c:v>
                </c:pt>
                <c:pt idx="31">
                  <c:v>1.120805369127517</c:v>
                </c:pt>
                <c:pt idx="32">
                  <c:v>1.12857142857143</c:v>
                </c:pt>
                <c:pt idx="33">
                  <c:v>1.12857142857143</c:v>
                </c:pt>
                <c:pt idx="34">
                  <c:v>1.134453781512605</c:v>
                </c:pt>
                <c:pt idx="35">
                  <c:v>1.142857142857143</c:v>
                </c:pt>
                <c:pt idx="36">
                  <c:v>1.15</c:v>
                </c:pt>
                <c:pt idx="37">
                  <c:v>1.161290322580645</c:v>
                </c:pt>
                <c:pt idx="38">
                  <c:v>1.1625</c:v>
                </c:pt>
                <c:pt idx="39">
                  <c:v>1.164556962025317</c:v>
                </c:pt>
                <c:pt idx="40">
                  <c:v>1.164556962025317</c:v>
                </c:pt>
                <c:pt idx="41">
                  <c:v>1.173913043478261</c:v>
                </c:pt>
                <c:pt idx="42">
                  <c:v>1.17605633802817</c:v>
                </c:pt>
                <c:pt idx="43">
                  <c:v>1.177215189873418</c:v>
                </c:pt>
                <c:pt idx="44">
                  <c:v>1.177215189873418</c:v>
                </c:pt>
                <c:pt idx="45">
                  <c:v>1.180555555555556</c:v>
                </c:pt>
                <c:pt idx="46">
                  <c:v>1.184397163120568</c:v>
                </c:pt>
                <c:pt idx="47">
                  <c:v>1.184873949579832</c:v>
                </c:pt>
                <c:pt idx="48">
                  <c:v>1.186440677966102</c:v>
                </c:pt>
                <c:pt idx="49">
                  <c:v>1.187919463087248</c:v>
                </c:pt>
                <c:pt idx="50">
                  <c:v>1.19327731092437</c:v>
                </c:pt>
                <c:pt idx="51">
                  <c:v>1.194630872483222</c:v>
                </c:pt>
                <c:pt idx="52">
                  <c:v>1.208333333333333</c:v>
                </c:pt>
                <c:pt idx="53">
                  <c:v>1.214285714285715</c:v>
                </c:pt>
                <c:pt idx="54">
                  <c:v>1.220338983050848</c:v>
                </c:pt>
                <c:pt idx="55">
                  <c:v>1.230337078651686</c:v>
                </c:pt>
                <c:pt idx="56">
                  <c:v>1.235955056179775</c:v>
                </c:pt>
                <c:pt idx="57">
                  <c:v>1.237037037037037</c:v>
                </c:pt>
                <c:pt idx="58">
                  <c:v>1.237288135593221</c:v>
                </c:pt>
                <c:pt idx="59">
                  <c:v>1.241379310344827</c:v>
                </c:pt>
                <c:pt idx="60">
                  <c:v>1.242857142857143</c:v>
                </c:pt>
                <c:pt idx="61">
                  <c:v>1.242937853107344</c:v>
                </c:pt>
                <c:pt idx="62">
                  <c:v>1.246478873239436</c:v>
                </c:pt>
                <c:pt idx="63">
                  <c:v>1.25</c:v>
                </c:pt>
                <c:pt idx="64">
                  <c:v>1.252100840336134</c:v>
                </c:pt>
                <c:pt idx="65">
                  <c:v>1.253521126760563</c:v>
                </c:pt>
                <c:pt idx="66">
                  <c:v>1.25531914893617</c:v>
                </c:pt>
                <c:pt idx="67">
                  <c:v>1.26241134751773</c:v>
                </c:pt>
                <c:pt idx="68">
                  <c:v>1.270588235294118</c:v>
                </c:pt>
                <c:pt idx="69">
                  <c:v>1.277777777777778</c:v>
                </c:pt>
                <c:pt idx="70">
                  <c:v>1.279569892473118</c:v>
                </c:pt>
                <c:pt idx="71">
                  <c:v>1.291666666666666</c:v>
                </c:pt>
                <c:pt idx="72">
                  <c:v>1.293478260869565</c:v>
                </c:pt>
                <c:pt idx="73">
                  <c:v>1.305555555555556</c:v>
                </c:pt>
                <c:pt idx="74">
                  <c:v>1.311111111111111</c:v>
                </c:pt>
                <c:pt idx="75">
                  <c:v>1.311377245508982</c:v>
                </c:pt>
                <c:pt idx="76">
                  <c:v>1.314285714285715</c:v>
                </c:pt>
                <c:pt idx="77">
                  <c:v>1.314814814814815</c:v>
                </c:pt>
                <c:pt idx="78">
                  <c:v>1.317365269461078</c:v>
                </c:pt>
                <c:pt idx="79">
                  <c:v>1.31851851851852</c:v>
                </c:pt>
                <c:pt idx="80">
                  <c:v>1.32857142857143</c:v>
                </c:pt>
                <c:pt idx="81">
                  <c:v>1.338983050847458</c:v>
                </c:pt>
                <c:pt idx="82">
                  <c:v>1.338983050847458</c:v>
                </c:pt>
                <c:pt idx="83">
                  <c:v>1.35</c:v>
                </c:pt>
                <c:pt idx="84">
                  <c:v>1.35593220338983</c:v>
                </c:pt>
                <c:pt idx="85">
                  <c:v>1.367088607594936</c:v>
                </c:pt>
                <c:pt idx="86">
                  <c:v>1.367088607594936</c:v>
                </c:pt>
                <c:pt idx="87">
                  <c:v>1.367816091954023</c:v>
                </c:pt>
                <c:pt idx="88">
                  <c:v>1.379629629629629</c:v>
                </c:pt>
                <c:pt idx="89">
                  <c:v>1.380952380952381</c:v>
                </c:pt>
                <c:pt idx="90">
                  <c:v>1.4</c:v>
                </c:pt>
                <c:pt idx="91">
                  <c:v>1.403361344537815</c:v>
                </c:pt>
                <c:pt idx="92">
                  <c:v>1.418181818181818</c:v>
                </c:pt>
                <c:pt idx="93">
                  <c:v>1.424657534246576</c:v>
                </c:pt>
                <c:pt idx="94">
                  <c:v>1.440677966101695</c:v>
                </c:pt>
                <c:pt idx="95">
                  <c:v>1.451612903225806</c:v>
                </c:pt>
                <c:pt idx="96">
                  <c:v>1.467391304347826</c:v>
                </c:pt>
                <c:pt idx="97">
                  <c:v>1.469798657718119</c:v>
                </c:pt>
                <c:pt idx="98">
                  <c:v>1.47457627118644</c:v>
                </c:pt>
                <c:pt idx="99">
                  <c:v>1.476190476190476</c:v>
                </c:pt>
                <c:pt idx="100">
                  <c:v>1.476510067114094</c:v>
                </c:pt>
                <c:pt idx="101">
                  <c:v>1.487394957983193</c:v>
                </c:pt>
                <c:pt idx="102">
                  <c:v>1.4875</c:v>
                </c:pt>
                <c:pt idx="103">
                  <c:v>1.495798319327731</c:v>
                </c:pt>
                <c:pt idx="104">
                  <c:v>1.5</c:v>
                </c:pt>
                <c:pt idx="105">
                  <c:v>1.50632911392405</c:v>
                </c:pt>
                <c:pt idx="106">
                  <c:v>1.50632911392405</c:v>
                </c:pt>
                <c:pt idx="107">
                  <c:v>1.516129032258064</c:v>
                </c:pt>
                <c:pt idx="108">
                  <c:v>1.526881720430107</c:v>
                </c:pt>
                <c:pt idx="109">
                  <c:v>1.532608695652174</c:v>
                </c:pt>
                <c:pt idx="110">
                  <c:v>1.542253521126761</c:v>
                </c:pt>
                <c:pt idx="111">
                  <c:v>1.542857142857143</c:v>
                </c:pt>
                <c:pt idx="112">
                  <c:v>1.543478260869565</c:v>
                </c:pt>
                <c:pt idx="113">
                  <c:v>1.546296296296296</c:v>
                </c:pt>
                <c:pt idx="114">
                  <c:v>1.549295774647887</c:v>
                </c:pt>
                <c:pt idx="115">
                  <c:v>1.551724137931034</c:v>
                </c:pt>
                <c:pt idx="116">
                  <c:v>1.553191489361702</c:v>
                </c:pt>
                <c:pt idx="117">
                  <c:v>1.559322033898305</c:v>
                </c:pt>
                <c:pt idx="118">
                  <c:v>1.560283687943263</c:v>
                </c:pt>
                <c:pt idx="119">
                  <c:v>1.576271186440678</c:v>
                </c:pt>
                <c:pt idx="120">
                  <c:v>1.588235294117647</c:v>
                </c:pt>
                <c:pt idx="121">
                  <c:v>1.602150537634408</c:v>
                </c:pt>
                <c:pt idx="122">
                  <c:v>1.615384615384615</c:v>
                </c:pt>
                <c:pt idx="123">
                  <c:v>1.619565217391304</c:v>
                </c:pt>
                <c:pt idx="124">
                  <c:v>1.620689655172413</c:v>
                </c:pt>
                <c:pt idx="125">
                  <c:v>1.622222222222222</c:v>
                </c:pt>
                <c:pt idx="126">
                  <c:v>1.62962962962963</c:v>
                </c:pt>
                <c:pt idx="127">
                  <c:v>1.632183908045977</c:v>
                </c:pt>
                <c:pt idx="128">
                  <c:v>1.63888888888889</c:v>
                </c:pt>
                <c:pt idx="129">
                  <c:v>1.648148148148148</c:v>
                </c:pt>
                <c:pt idx="130">
                  <c:v>1.652777777777778</c:v>
                </c:pt>
                <c:pt idx="131">
                  <c:v>1.658823529411765</c:v>
                </c:pt>
                <c:pt idx="132">
                  <c:v>1.670588235294118</c:v>
                </c:pt>
                <c:pt idx="133">
                  <c:v>1.6875</c:v>
                </c:pt>
                <c:pt idx="134">
                  <c:v>1.7</c:v>
                </c:pt>
                <c:pt idx="135">
                  <c:v>1.708860759493671</c:v>
                </c:pt>
                <c:pt idx="136">
                  <c:v>1.708860759493671</c:v>
                </c:pt>
                <c:pt idx="137">
                  <c:v>1.71264367816092</c:v>
                </c:pt>
                <c:pt idx="138">
                  <c:v>1.752808988764045</c:v>
                </c:pt>
                <c:pt idx="139">
                  <c:v>1.752941176470588</c:v>
                </c:pt>
                <c:pt idx="140">
                  <c:v>1.7625</c:v>
                </c:pt>
                <c:pt idx="141">
                  <c:v>1.76271186440678</c:v>
                </c:pt>
                <c:pt idx="142">
                  <c:v>1.775</c:v>
                </c:pt>
                <c:pt idx="143">
                  <c:v>1.78481012658228</c:v>
                </c:pt>
                <c:pt idx="144">
                  <c:v>1.78481012658228</c:v>
                </c:pt>
                <c:pt idx="145">
                  <c:v>1.795698924731183</c:v>
                </c:pt>
                <c:pt idx="146">
                  <c:v>1.79746835443038</c:v>
                </c:pt>
                <c:pt idx="147">
                  <c:v>1.79746835443038</c:v>
                </c:pt>
                <c:pt idx="148">
                  <c:v>1.815217391304348</c:v>
                </c:pt>
                <c:pt idx="149">
                  <c:v>1.830508474576272</c:v>
                </c:pt>
                <c:pt idx="150">
                  <c:v>1.840336134453782</c:v>
                </c:pt>
                <c:pt idx="151">
                  <c:v>1.84873949579832</c:v>
                </c:pt>
                <c:pt idx="152">
                  <c:v>1.8625</c:v>
                </c:pt>
                <c:pt idx="153">
                  <c:v>1.868263473053892</c:v>
                </c:pt>
                <c:pt idx="154">
                  <c:v>1.875</c:v>
                </c:pt>
                <c:pt idx="155">
                  <c:v>1.88607594936709</c:v>
                </c:pt>
                <c:pt idx="156">
                  <c:v>1.88607594936709</c:v>
                </c:pt>
                <c:pt idx="157">
                  <c:v>1.903225806451613</c:v>
                </c:pt>
                <c:pt idx="158">
                  <c:v>1.903225806451613</c:v>
                </c:pt>
                <c:pt idx="159">
                  <c:v>1.913978494623656</c:v>
                </c:pt>
                <c:pt idx="160">
                  <c:v>1.919540229885057</c:v>
                </c:pt>
                <c:pt idx="161">
                  <c:v>1.923913043478261</c:v>
                </c:pt>
                <c:pt idx="162">
                  <c:v>1.92857142857143</c:v>
                </c:pt>
                <c:pt idx="163">
                  <c:v>1.934782608695652</c:v>
                </c:pt>
                <c:pt idx="164">
                  <c:v>1.958333333333333</c:v>
                </c:pt>
                <c:pt idx="165">
                  <c:v>1.964705882352941</c:v>
                </c:pt>
                <c:pt idx="166">
                  <c:v>1.972222222222222</c:v>
                </c:pt>
                <c:pt idx="167">
                  <c:v>2.014285714285714</c:v>
                </c:pt>
                <c:pt idx="168">
                  <c:v>2.016949152542373</c:v>
                </c:pt>
                <c:pt idx="169">
                  <c:v>2.02777777777778</c:v>
                </c:pt>
                <c:pt idx="170">
                  <c:v>2.02857142857143</c:v>
                </c:pt>
                <c:pt idx="171">
                  <c:v>2.03448275862069</c:v>
                </c:pt>
                <c:pt idx="172">
                  <c:v>2.03448275862069</c:v>
                </c:pt>
                <c:pt idx="173">
                  <c:v>2.037037037037037</c:v>
                </c:pt>
                <c:pt idx="174">
                  <c:v>2.045977011494253</c:v>
                </c:pt>
                <c:pt idx="175">
                  <c:v>2.069444444444444</c:v>
                </c:pt>
                <c:pt idx="176">
                  <c:v>2.082352941176471</c:v>
                </c:pt>
                <c:pt idx="177">
                  <c:v>2.0875</c:v>
                </c:pt>
                <c:pt idx="178">
                  <c:v>2.093959731543624</c:v>
                </c:pt>
                <c:pt idx="179">
                  <c:v>2.094117647058824</c:v>
                </c:pt>
                <c:pt idx="180">
                  <c:v>2.113924050632911</c:v>
                </c:pt>
                <c:pt idx="181">
                  <c:v>2.113924050632911</c:v>
                </c:pt>
                <c:pt idx="182">
                  <c:v>2.12857142857143</c:v>
                </c:pt>
                <c:pt idx="183">
                  <c:v>2.19718309859155</c:v>
                </c:pt>
                <c:pt idx="184">
                  <c:v>2.212499999999999</c:v>
                </c:pt>
                <c:pt idx="185">
                  <c:v>2.212765957446808</c:v>
                </c:pt>
                <c:pt idx="186">
                  <c:v>2.225</c:v>
                </c:pt>
                <c:pt idx="187">
                  <c:v>2.23076923076923</c:v>
                </c:pt>
                <c:pt idx="188">
                  <c:v>2.240506329113924</c:v>
                </c:pt>
                <c:pt idx="189">
                  <c:v>2.240506329113924</c:v>
                </c:pt>
                <c:pt idx="190">
                  <c:v>2.253164556962027</c:v>
                </c:pt>
                <c:pt idx="191">
                  <c:v>2.253164556962027</c:v>
                </c:pt>
                <c:pt idx="192">
                  <c:v>2.258064516129032</c:v>
                </c:pt>
                <c:pt idx="193">
                  <c:v>2.28813559322034</c:v>
                </c:pt>
                <c:pt idx="194">
                  <c:v>2.311111111111111</c:v>
                </c:pt>
                <c:pt idx="195">
                  <c:v>2.31944444444444</c:v>
                </c:pt>
                <c:pt idx="196">
                  <c:v>2.32258064516129</c:v>
                </c:pt>
                <c:pt idx="197">
                  <c:v>2.354838709677419</c:v>
                </c:pt>
                <c:pt idx="198">
                  <c:v>2.365591397849463</c:v>
                </c:pt>
                <c:pt idx="199">
                  <c:v>2.380434782608696</c:v>
                </c:pt>
                <c:pt idx="200">
                  <c:v>2.384615384615384</c:v>
                </c:pt>
                <c:pt idx="201">
                  <c:v>2.385714285714286</c:v>
                </c:pt>
                <c:pt idx="202">
                  <c:v>2.389830508474576</c:v>
                </c:pt>
                <c:pt idx="203">
                  <c:v>2.391304347826087</c:v>
                </c:pt>
                <c:pt idx="204">
                  <c:v>2.406779661016949</c:v>
                </c:pt>
                <c:pt idx="205">
                  <c:v>2.413793103448274</c:v>
                </c:pt>
                <c:pt idx="206">
                  <c:v>2.458333333333333</c:v>
                </c:pt>
                <c:pt idx="207">
                  <c:v>2.472222222222222</c:v>
                </c:pt>
                <c:pt idx="208">
                  <c:v>2.482758620689653</c:v>
                </c:pt>
                <c:pt idx="209">
                  <c:v>2.517241379310345</c:v>
                </c:pt>
                <c:pt idx="210">
                  <c:v>2.52542372881356</c:v>
                </c:pt>
                <c:pt idx="211">
                  <c:v>2.52857142857143</c:v>
                </c:pt>
                <c:pt idx="212">
                  <c:v>2.528735632183908</c:v>
                </c:pt>
                <c:pt idx="213">
                  <c:v>2.542857142857143</c:v>
                </c:pt>
                <c:pt idx="214">
                  <c:v>2.548387096774194</c:v>
                </c:pt>
                <c:pt idx="215">
                  <c:v>2.548387096774194</c:v>
                </c:pt>
                <c:pt idx="216">
                  <c:v>2.576470588235294</c:v>
                </c:pt>
                <c:pt idx="217">
                  <c:v>2.580645161290323</c:v>
                </c:pt>
                <c:pt idx="218">
                  <c:v>2.588235294117647</c:v>
                </c:pt>
                <c:pt idx="219">
                  <c:v>2.621848739495796</c:v>
                </c:pt>
                <c:pt idx="220">
                  <c:v>2.724137931034483</c:v>
                </c:pt>
                <c:pt idx="221">
                  <c:v>2.724137931034483</c:v>
                </c:pt>
                <c:pt idx="222">
                  <c:v>2.7375</c:v>
                </c:pt>
                <c:pt idx="223">
                  <c:v>2.741935483870967</c:v>
                </c:pt>
                <c:pt idx="224">
                  <c:v>2.75</c:v>
                </c:pt>
                <c:pt idx="225">
                  <c:v>2.758620689655173</c:v>
                </c:pt>
                <c:pt idx="226">
                  <c:v>2.772151898734177</c:v>
                </c:pt>
                <c:pt idx="227">
                  <c:v>2.772151898734177</c:v>
                </c:pt>
                <c:pt idx="228">
                  <c:v>2.78481012658228</c:v>
                </c:pt>
                <c:pt idx="229">
                  <c:v>2.78481012658228</c:v>
                </c:pt>
                <c:pt idx="230">
                  <c:v>2.806451612903221</c:v>
                </c:pt>
                <c:pt idx="231">
                  <c:v>2.809523809523807</c:v>
                </c:pt>
                <c:pt idx="232">
                  <c:v>2.830508474576266</c:v>
                </c:pt>
                <c:pt idx="233">
                  <c:v>2.888888888888887</c:v>
                </c:pt>
                <c:pt idx="234">
                  <c:v>2.931034482758621</c:v>
                </c:pt>
                <c:pt idx="235">
                  <c:v>2.967741935483871</c:v>
                </c:pt>
                <c:pt idx="236">
                  <c:v>3.0</c:v>
                </c:pt>
                <c:pt idx="237">
                  <c:v>3.0</c:v>
                </c:pt>
                <c:pt idx="238">
                  <c:v>3.0</c:v>
                </c:pt>
                <c:pt idx="239">
                  <c:v>3.016949152542374</c:v>
                </c:pt>
                <c:pt idx="240">
                  <c:v>3.041666666666667</c:v>
                </c:pt>
                <c:pt idx="241">
                  <c:v>3.055555555555556</c:v>
                </c:pt>
                <c:pt idx="242">
                  <c:v>3.12857142857143</c:v>
                </c:pt>
                <c:pt idx="243">
                  <c:v>3.142857142857143</c:v>
                </c:pt>
                <c:pt idx="244">
                  <c:v>3.172413793103447</c:v>
                </c:pt>
                <c:pt idx="245">
                  <c:v>3.20689655172414</c:v>
                </c:pt>
                <c:pt idx="246">
                  <c:v>3.333333333333333</c:v>
                </c:pt>
                <c:pt idx="247">
                  <c:v>3.354838709677419</c:v>
                </c:pt>
                <c:pt idx="248">
                  <c:v>3.391304347826087</c:v>
                </c:pt>
                <c:pt idx="249">
                  <c:v>3.42857142857143</c:v>
                </c:pt>
                <c:pt idx="250">
                  <c:v>3.483870967741936</c:v>
                </c:pt>
                <c:pt idx="251">
                  <c:v>3.586206896551724</c:v>
                </c:pt>
                <c:pt idx="252">
                  <c:v>3.670588235294118</c:v>
                </c:pt>
                <c:pt idx="253">
                  <c:v>3.711864406779659</c:v>
                </c:pt>
                <c:pt idx="254">
                  <c:v>3.724137931034483</c:v>
                </c:pt>
                <c:pt idx="255">
                  <c:v>3.728813559322034</c:v>
                </c:pt>
                <c:pt idx="256">
                  <c:v>3.761904761904763</c:v>
                </c:pt>
                <c:pt idx="257">
                  <c:v>3.761904761904763</c:v>
                </c:pt>
                <c:pt idx="258">
                  <c:v>3.809523809523807</c:v>
                </c:pt>
                <c:pt idx="259">
                  <c:v>3.838709677419354</c:v>
                </c:pt>
                <c:pt idx="260">
                  <c:v>3.9</c:v>
                </c:pt>
                <c:pt idx="261">
                  <c:v>3.949367088607595</c:v>
                </c:pt>
                <c:pt idx="262">
                  <c:v>3.949367088607595</c:v>
                </c:pt>
                <c:pt idx="263">
                  <c:v>4.047619047619047</c:v>
                </c:pt>
                <c:pt idx="264">
                  <c:v>4.10344827586207</c:v>
                </c:pt>
                <c:pt idx="265">
                  <c:v>4.142857142857141</c:v>
                </c:pt>
                <c:pt idx="266">
                  <c:v>4.333333333333338</c:v>
                </c:pt>
                <c:pt idx="267">
                  <c:v>4.354838709677413</c:v>
                </c:pt>
                <c:pt idx="268">
                  <c:v>4.380952380952381</c:v>
                </c:pt>
                <c:pt idx="269">
                  <c:v>4.428571428571429</c:v>
                </c:pt>
                <c:pt idx="270">
                  <c:v>4.457142857142855</c:v>
                </c:pt>
                <c:pt idx="271">
                  <c:v>4.538461538461538</c:v>
                </c:pt>
                <c:pt idx="272">
                  <c:v>4.548387096774193</c:v>
                </c:pt>
                <c:pt idx="273">
                  <c:v>4.580645161290322</c:v>
                </c:pt>
                <c:pt idx="274">
                  <c:v>4.655172413793104</c:v>
                </c:pt>
                <c:pt idx="275">
                  <c:v>4.806451612903226</c:v>
                </c:pt>
                <c:pt idx="276">
                  <c:v>4.862068965517237</c:v>
                </c:pt>
                <c:pt idx="277">
                  <c:v>4.896551724137931</c:v>
                </c:pt>
                <c:pt idx="278">
                  <c:v>5.137931034482754</c:v>
                </c:pt>
                <c:pt idx="279">
                  <c:v>5.142857142857141</c:v>
                </c:pt>
                <c:pt idx="280">
                  <c:v>5.28813559322034</c:v>
                </c:pt>
                <c:pt idx="281">
                  <c:v>5.384615384615384</c:v>
                </c:pt>
                <c:pt idx="282">
                  <c:v>5.387096774193548</c:v>
                </c:pt>
                <c:pt idx="283">
                  <c:v>5.538461538461538</c:v>
                </c:pt>
                <c:pt idx="284">
                  <c:v>5.666666666666667</c:v>
                </c:pt>
                <c:pt idx="285">
                  <c:v>5.70967741935484</c:v>
                </c:pt>
                <c:pt idx="286">
                  <c:v>5.741935483870968</c:v>
                </c:pt>
                <c:pt idx="287">
                  <c:v>5.758620689655173</c:v>
                </c:pt>
                <c:pt idx="288">
                  <c:v>6.076923076923077</c:v>
                </c:pt>
                <c:pt idx="289">
                  <c:v>6.076923076923077</c:v>
                </c:pt>
                <c:pt idx="290">
                  <c:v>6.10344827586207</c:v>
                </c:pt>
                <c:pt idx="291">
                  <c:v>6.137931034482754</c:v>
                </c:pt>
                <c:pt idx="292">
                  <c:v>6.153846153846154</c:v>
                </c:pt>
                <c:pt idx="293">
                  <c:v>6.428571428571429</c:v>
                </c:pt>
                <c:pt idx="294">
                  <c:v>6.538461538461538</c:v>
                </c:pt>
                <c:pt idx="295">
                  <c:v>6.692307692307692</c:v>
                </c:pt>
                <c:pt idx="296">
                  <c:v>6.714285714285709</c:v>
                </c:pt>
                <c:pt idx="297">
                  <c:v>6.761904761904762</c:v>
                </c:pt>
                <c:pt idx="298">
                  <c:v>7.064516129032249</c:v>
                </c:pt>
                <c:pt idx="299">
                  <c:v>7.076923076923077</c:v>
                </c:pt>
                <c:pt idx="300">
                  <c:v>7.095238095238096</c:v>
                </c:pt>
                <c:pt idx="301">
                  <c:v>7.096774193548388</c:v>
                </c:pt>
                <c:pt idx="302">
                  <c:v>7.153846153846154</c:v>
                </c:pt>
                <c:pt idx="303">
                  <c:v>7.551724137931035</c:v>
                </c:pt>
                <c:pt idx="304">
                  <c:v>7.586206896551725</c:v>
                </c:pt>
                <c:pt idx="305">
                  <c:v>7.952380952380948</c:v>
                </c:pt>
                <c:pt idx="306">
                  <c:v>8.30769230769231</c:v>
                </c:pt>
                <c:pt idx="307">
                  <c:v>8.428571428571413</c:v>
                </c:pt>
                <c:pt idx="308">
                  <c:v>8.476190476190473</c:v>
                </c:pt>
                <c:pt idx="309">
                  <c:v>9.153846153846156</c:v>
                </c:pt>
                <c:pt idx="310">
                  <c:v>10.06451612903226</c:v>
                </c:pt>
                <c:pt idx="311">
                  <c:v>10.38461538461538</c:v>
                </c:pt>
                <c:pt idx="312">
                  <c:v>10.42857142857143</c:v>
                </c:pt>
                <c:pt idx="313">
                  <c:v>10.47619047619048</c:v>
                </c:pt>
                <c:pt idx="314">
                  <c:v>10.75862068965517</c:v>
                </c:pt>
                <c:pt idx="315">
                  <c:v>10.84615384615384</c:v>
                </c:pt>
                <c:pt idx="316">
                  <c:v>10.92307692307692</c:v>
                </c:pt>
                <c:pt idx="317">
                  <c:v>11.46153846153846</c:v>
                </c:pt>
                <c:pt idx="318">
                  <c:v>12.84615384615384</c:v>
                </c:pt>
                <c:pt idx="319">
                  <c:v>13.61538461538462</c:v>
                </c:pt>
                <c:pt idx="320">
                  <c:v>13.6923076923077</c:v>
                </c:pt>
                <c:pt idx="321">
                  <c:v>14.85714285714286</c:v>
                </c:pt>
                <c:pt idx="322">
                  <c:v>16.84615384615384</c:v>
                </c:pt>
                <c:pt idx="323">
                  <c:v>16.92307692307692</c:v>
                </c:pt>
                <c:pt idx="324">
                  <c:v>24.0</c:v>
                </c:pt>
              </c:numCache>
            </c:numRef>
          </c:val>
          <c:smooth val="0"/>
          <c:extLst xmlns:c16r2="http://schemas.microsoft.com/office/drawing/2015/06/chart">
            <c:ext xmlns:c16="http://schemas.microsoft.com/office/drawing/2014/chart" uri="{C3380CC4-5D6E-409C-BE32-E72D297353CC}">
              <c16:uniqueId val="{00000001-4386-41ED-B1BA-416A875B6845}"/>
            </c:ext>
          </c:extLst>
        </c:ser>
        <c:dLbls>
          <c:showLegendKey val="0"/>
          <c:showVal val="0"/>
          <c:showCatName val="0"/>
          <c:showSerName val="0"/>
          <c:showPercent val="0"/>
          <c:showBubbleSize val="0"/>
        </c:dLbls>
        <c:smooth val="0"/>
        <c:axId val="-1890888080"/>
        <c:axId val="2033564480"/>
      </c:lineChart>
      <c:catAx>
        <c:axId val="-1890888080"/>
        <c:scaling>
          <c:orientation val="minMax"/>
        </c:scaling>
        <c:delete val="1"/>
        <c:axPos val="b"/>
        <c:title>
          <c:tx>
            <c:rich>
              <a:bodyPr rot="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Workloads</a:t>
                </a:r>
              </a:p>
            </c:rich>
          </c:tx>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majorTickMark val="none"/>
        <c:minorTickMark val="none"/>
        <c:tickLblPos val="nextTo"/>
        <c:crossAx val="2033564480"/>
        <c:crosses val="autoZero"/>
        <c:auto val="1"/>
        <c:lblAlgn val="ctr"/>
        <c:lblOffset val="100"/>
        <c:noMultiLvlLbl val="0"/>
      </c:catAx>
      <c:valAx>
        <c:axId val="2033564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Alone Ratio</a:t>
                </a:r>
                <a:r>
                  <a:rPr lang="en-US" baseline="0"/>
                  <a:t> (AR)</a:t>
                </a:r>
                <a:endParaRPr lang="en-US"/>
              </a:p>
            </c:rich>
          </c:tx>
          <c:layout>
            <c:manualLayout>
              <c:xMode val="edge"/>
              <c:yMode val="edge"/>
              <c:x val="0.0305555555555556"/>
              <c:y val="0.336169801691455"/>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90888080"/>
        <c:crosses val="autoZero"/>
        <c:crossBetween val="between"/>
      </c:valAx>
      <c:spPr>
        <a:noFill/>
        <a:ln>
          <a:solidFill>
            <a:schemeClr val="tx1"/>
          </a:solidFill>
        </a:ln>
        <a:effectLst/>
      </c:spPr>
    </c:plotArea>
    <c:legend>
      <c:legendPos val="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05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693311227043"/>
          <c:y val="0.0459770794416464"/>
          <c:w val="0.60954944932295"/>
          <c:h val="0.799881088807561"/>
        </c:manualLayout>
      </c:layout>
      <c:lineChart>
        <c:grouping val="standard"/>
        <c:varyColors val="0"/>
        <c:ser>
          <c:idx val="1"/>
          <c:order val="1"/>
          <c:tx>
            <c:strRef>
              <c:f>EB_ppt!$F$11</c:f>
              <c:strCache>
                <c:ptCount val="1"/>
                <c:pt idx="0">
                  <c:v>TLP-TRD-1</c:v>
                </c:pt>
              </c:strCache>
            </c:strRef>
          </c:tx>
          <c:spPr>
            <a:ln w="28575" cap="rnd">
              <a:solidFill>
                <a:schemeClr val="tx1"/>
              </a:solidFill>
              <a:round/>
            </a:ln>
            <a:effectLst/>
          </c:spPr>
          <c:marker>
            <c:symbol val="circle"/>
            <c:size val="7"/>
            <c:spPr>
              <a:solidFill>
                <a:schemeClr val="tx1"/>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EB_ppt!$F$13:$F$20</c:f>
              <c:numCache>
                <c:formatCode>General</c:formatCode>
                <c:ptCount val="8"/>
                <c:pt idx="0">
                  <c:v>0.562627836071913</c:v>
                </c:pt>
                <c:pt idx="1">
                  <c:v>0.733345921770894</c:v>
                </c:pt>
                <c:pt idx="2">
                  <c:v>0.763115939221363</c:v>
                </c:pt>
                <c:pt idx="3">
                  <c:v>0.803515278981759</c:v>
                </c:pt>
                <c:pt idx="4">
                  <c:v>0.815140790755199</c:v>
                </c:pt>
                <c:pt idx="5">
                  <c:v>0.817055952236106</c:v>
                </c:pt>
                <c:pt idx="6">
                  <c:v>0.811351770667458</c:v>
                </c:pt>
                <c:pt idx="7">
                  <c:v>0.814411279068679</c:v>
                </c:pt>
              </c:numCache>
            </c:numRef>
          </c:val>
          <c:smooth val="0"/>
          <c:extLst xmlns:c16r2="http://schemas.microsoft.com/office/drawing/2015/06/chart">
            <c:ext xmlns:c16="http://schemas.microsoft.com/office/drawing/2014/chart" uri="{C3380CC4-5D6E-409C-BE32-E72D297353CC}">
              <c16:uniqueId val="{00000000-629C-44DC-BE41-1CEC84BF2A28}"/>
            </c:ext>
          </c:extLst>
        </c:ser>
        <c:ser>
          <c:idx val="2"/>
          <c:order val="2"/>
          <c:tx>
            <c:strRef>
              <c:f>EB_ppt!$G$11</c:f>
              <c:strCache>
                <c:ptCount val="1"/>
                <c:pt idx="0">
                  <c:v>TLP-TRD-2</c:v>
                </c:pt>
              </c:strCache>
            </c:strRef>
          </c:tx>
          <c:spPr>
            <a:ln w="28575" cap="rnd">
              <a:solidFill>
                <a:srgbClr val="FF0000"/>
              </a:solidFill>
              <a:round/>
            </a:ln>
            <a:effectLst/>
          </c:spPr>
          <c:marker>
            <c:symbol val="circle"/>
            <c:size val="7"/>
            <c:spPr>
              <a:solidFill>
                <a:srgbClr val="FF0000"/>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EB_ppt!$G$13:$G$20</c:f>
              <c:numCache>
                <c:formatCode>General</c:formatCode>
                <c:ptCount val="8"/>
                <c:pt idx="0">
                  <c:v>0.875998061526668</c:v>
                </c:pt>
                <c:pt idx="1">
                  <c:v>0.938718795217985</c:v>
                </c:pt>
                <c:pt idx="2">
                  <c:v>0.787690497485619</c:v>
                </c:pt>
                <c:pt idx="3">
                  <c:v>0.823261499099581</c:v>
                </c:pt>
                <c:pt idx="4">
                  <c:v>0.834928545514936</c:v>
                </c:pt>
                <c:pt idx="5">
                  <c:v>0.834849459060402</c:v>
                </c:pt>
                <c:pt idx="6">
                  <c:v>0.830956868931663</c:v>
                </c:pt>
                <c:pt idx="7">
                  <c:v>0.837251756233356</c:v>
                </c:pt>
              </c:numCache>
            </c:numRef>
          </c:val>
          <c:smooth val="0"/>
          <c:extLst xmlns:c16r2="http://schemas.microsoft.com/office/drawing/2015/06/chart">
            <c:ext xmlns:c16="http://schemas.microsoft.com/office/drawing/2014/chart" uri="{C3380CC4-5D6E-409C-BE32-E72D297353CC}">
              <c16:uniqueId val="{00000001-629C-44DC-BE41-1CEC84BF2A28}"/>
            </c:ext>
          </c:extLst>
        </c:ser>
        <c:ser>
          <c:idx val="3"/>
          <c:order val="3"/>
          <c:tx>
            <c:strRef>
              <c:f>EB_ppt!$H$11</c:f>
              <c:strCache>
                <c:ptCount val="1"/>
                <c:pt idx="0">
                  <c:v>TLP-TRD-4</c:v>
                </c:pt>
              </c:strCache>
            </c:strRef>
          </c:tx>
          <c:spPr>
            <a:ln w="28575" cap="rnd">
              <a:solidFill>
                <a:srgbClr val="FFC000"/>
              </a:solidFill>
              <a:round/>
            </a:ln>
            <a:effectLst/>
          </c:spPr>
          <c:marker>
            <c:symbol val="circle"/>
            <c:size val="7"/>
            <c:spPr>
              <a:solidFill>
                <a:srgbClr val="FFC000"/>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EB_ppt!$H$13:$H$20</c:f>
              <c:numCache>
                <c:formatCode>General</c:formatCode>
                <c:ptCount val="8"/>
                <c:pt idx="0">
                  <c:v>1.17976315491742</c:v>
                </c:pt>
                <c:pt idx="1">
                  <c:v>1.31011127798058</c:v>
                </c:pt>
                <c:pt idx="2">
                  <c:v>0.896520754325968</c:v>
                </c:pt>
                <c:pt idx="3">
                  <c:v>0.863542534756935</c:v>
                </c:pt>
                <c:pt idx="4">
                  <c:v>0.878985985290952</c:v>
                </c:pt>
                <c:pt idx="5">
                  <c:v>0.876555311981114</c:v>
                </c:pt>
                <c:pt idx="6">
                  <c:v>0.871151643814471</c:v>
                </c:pt>
                <c:pt idx="7">
                  <c:v>0.874497748166393</c:v>
                </c:pt>
              </c:numCache>
            </c:numRef>
          </c:val>
          <c:smooth val="0"/>
          <c:extLst xmlns:c16r2="http://schemas.microsoft.com/office/drawing/2015/06/chart">
            <c:ext xmlns:c16="http://schemas.microsoft.com/office/drawing/2014/chart" uri="{C3380CC4-5D6E-409C-BE32-E72D297353CC}">
              <c16:uniqueId val="{00000002-629C-44DC-BE41-1CEC84BF2A28}"/>
            </c:ext>
          </c:extLst>
        </c:ser>
        <c:ser>
          <c:idx val="4"/>
          <c:order val="4"/>
          <c:tx>
            <c:strRef>
              <c:f>EB_ppt!$I$11</c:f>
              <c:strCache>
                <c:ptCount val="1"/>
                <c:pt idx="0">
                  <c:v>TLP-TRD-8</c:v>
                </c:pt>
              </c:strCache>
            </c:strRef>
          </c:tx>
          <c:spPr>
            <a:ln w="28575" cap="rnd">
              <a:solidFill>
                <a:srgbClr val="0070C0"/>
              </a:solidFill>
              <a:round/>
            </a:ln>
            <a:effectLst/>
          </c:spPr>
          <c:marker>
            <c:symbol val="circle"/>
            <c:size val="7"/>
            <c:spPr>
              <a:solidFill>
                <a:srgbClr val="0070C0"/>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EB_ppt!$I$13:$I$20</c:f>
              <c:numCache>
                <c:formatCode>General</c:formatCode>
                <c:ptCount val="8"/>
                <c:pt idx="0">
                  <c:v>1.33599492056748</c:v>
                </c:pt>
                <c:pt idx="1">
                  <c:v>1.44261032440751</c:v>
                </c:pt>
                <c:pt idx="2">
                  <c:v>0.970786147478244</c:v>
                </c:pt>
                <c:pt idx="3">
                  <c:v>0.90918171784358</c:v>
                </c:pt>
                <c:pt idx="4">
                  <c:v>0.913229830151554</c:v>
                </c:pt>
                <c:pt idx="5">
                  <c:v>0.903151854805299</c:v>
                </c:pt>
                <c:pt idx="6">
                  <c:v>0.910385617366259</c:v>
                </c:pt>
                <c:pt idx="7">
                  <c:v>0.906358602239675</c:v>
                </c:pt>
              </c:numCache>
            </c:numRef>
          </c:val>
          <c:smooth val="0"/>
          <c:extLst xmlns:c16r2="http://schemas.microsoft.com/office/drawing/2015/06/chart">
            <c:ext xmlns:c16="http://schemas.microsoft.com/office/drawing/2014/chart" uri="{C3380CC4-5D6E-409C-BE32-E72D297353CC}">
              <c16:uniqueId val="{00000003-629C-44DC-BE41-1CEC84BF2A28}"/>
            </c:ext>
          </c:extLst>
        </c:ser>
        <c:ser>
          <c:idx val="5"/>
          <c:order val="5"/>
          <c:tx>
            <c:strRef>
              <c:f>EB_ppt!$J$11</c:f>
              <c:strCache>
                <c:ptCount val="1"/>
                <c:pt idx="0">
                  <c:v>TLP-TRD-12</c:v>
                </c:pt>
              </c:strCache>
            </c:strRef>
          </c:tx>
          <c:spPr>
            <a:ln w="28575" cap="rnd">
              <a:solidFill>
                <a:schemeClr val="tx1"/>
              </a:solidFill>
              <a:prstDash val="sysDash"/>
              <a:round/>
            </a:ln>
            <a:effectLst/>
          </c:spPr>
          <c:marker>
            <c:symbol val="circle"/>
            <c:size val="7"/>
            <c:spPr>
              <a:solidFill>
                <a:schemeClr val="tx1"/>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EB_ppt!$J$13:$J$20</c:f>
              <c:numCache>
                <c:formatCode>General</c:formatCode>
                <c:ptCount val="8"/>
                <c:pt idx="0">
                  <c:v>1.35392991048543</c:v>
                </c:pt>
                <c:pt idx="1">
                  <c:v>1.43588590359633</c:v>
                </c:pt>
                <c:pt idx="2">
                  <c:v>0.996522972827515</c:v>
                </c:pt>
                <c:pt idx="3">
                  <c:v>0.898291687739621</c:v>
                </c:pt>
                <c:pt idx="4">
                  <c:v>0.914794816408946</c:v>
                </c:pt>
                <c:pt idx="5">
                  <c:v>0.908357204331444</c:v>
                </c:pt>
                <c:pt idx="6">
                  <c:v>0.909786536560516</c:v>
                </c:pt>
                <c:pt idx="7">
                  <c:v>0.908795863051809</c:v>
                </c:pt>
              </c:numCache>
            </c:numRef>
          </c:val>
          <c:smooth val="0"/>
          <c:extLst xmlns:c16r2="http://schemas.microsoft.com/office/drawing/2015/06/chart">
            <c:ext xmlns:c16="http://schemas.microsoft.com/office/drawing/2014/chart" uri="{C3380CC4-5D6E-409C-BE32-E72D297353CC}">
              <c16:uniqueId val="{00000004-629C-44DC-BE41-1CEC84BF2A28}"/>
            </c:ext>
          </c:extLst>
        </c:ser>
        <c:ser>
          <c:idx val="6"/>
          <c:order val="6"/>
          <c:tx>
            <c:strRef>
              <c:f>EB_ppt!$K$11</c:f>
              <c:strCache>
                <c:ptCount val="1"/>
                <c:pt idx="0">
                  <c:v>TLP-TRD-16</c:v>
                </c:pt>
              </c:strCache>
            </c:strRef>
          </c:tx>
          <c:spPr>
            <a:ln w="28575" cap="rnd">
              <a:solidFill>
                <a:srgbClr val="FF0000"/>
              </a:solidFill>
              <a:prstDash val="sysDash"/>
              <a:round/>
            </a:ln>
            <a:effectLst/>
          </c:spPr>
          <c:marker>
            <c:symbol val="circle"/>
            <c:size val="7"/>
            <c:spPr>
              <a:solidFill>
                <a:srgbClr val="FF0000"/>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EB_ppt!$K$13:$K$20</c:f>
              <c:numCache>
                <c:formatCode>General</c:formatCode>
                <c:ptCount val="8"/>
                <c:pt idx="0">
                  <c:v>1.30197569589462</c:v>
                </c:pt>
                <c:pt idx="1">
                  <c:v>1.41881156608982</c:v>
                </c:pt>
                <c:pt idx="2">
                  <c:v>0.98828360348686</c:v>
                </c:pt>
                <c:pt idx="3">
                  <c:v>0.900736074982906</c:v>
                </c:pt>
                <c:pt idx="4">
                  <c:v>0.914945213470172</c:v>
                </c:pt>
                <c:pt idx="5">
                  <c:v>0.916345236702235</c:v>
                </c:pt>
                <c:pt idx="6">
                  <c:v>0.917638441297712</c:v>
                </c:pt>
                <c:pt idx="7">
                  <c:v>0.892245840913558</c:v>
                </c:pt>
              </c:numCache>
            </c:numRef>
          </c:val>
          <c:smooth val="0"/>
          <c:extLst xmlns:c16r2="http://schemas.microsoft.com/office/drawing/2015/06/chart">
            <c:ext xmlns:c16="http://schemas.microsoft.com/office/drawing/2014/chart" uri="{C3380CC4-5D6E-409C-BE32-E72D297353CC}">
              <c16:uniqueId val="{00000005-629C-44DC-BE41-1CEC84BF2A28}"/>
            </c:ext>
          </c:extLst>
        </c:ser>
        <c:ser>
          <c:idx val="7"/>
          <c:order val="7"/>
          <c:tx>
            <c:strRef>
              <c:f>EB_ppt!$L$11</c:f>
              <c:strCache>
                <c:ptCount val="1"/>
                <c:pt idx="0">
                  <c:v>TLP-TRD-20</c:v>
                </c:pt>
              </c:strCache>
            </c:strRef>
          </c:tx>
          <c:spPr>
            <a:ln w="28575" cap="rnd">
              <a:solidFill>
                <a:srgbClr val="FFC000"/>
              </a:solidFill>
              <a:prstDash val="sysDash"/>
              <a:round/>
            </a:ln>
            <a:effectLst/>
          </c:spPr>
          <c:marker>
            <c:symbol val="circle"/>
            <c:size val="7"/>
            <c:spPr>
              <a:solidFill>
                <a:srgbClr val="FFC000"/>
              </a:solidFill>
              <a:ln w="9525">
                <a:no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EB_ppt!$L$13:$L$20</c:f>
              <c:numCache>
                <c:formatCode>General</c:formatCode>
                <c:ptCount val="8"/>
                <c:pt idx="0">
                  <c:v>1.28788228488504</c:v>
                </c:pt>
                <c:pt idx="1">
                  <c:v>1.38723870329468</c:v>
                </c:pt>
                <c:pt idx="2">
                  <c:v>0.969978722663993</c:v>
                </c:pt>
                <c:pt idx="3">
                  <c:v>0.896502597580882</c:v>
                </c:pt>
                <c:pt idx="4">
                  <c:v>0.910253312897316</c:v>
                </c:pt>
                <c:pt idx="5">
                  <c:v>0.915239945494134</c:v>
                </c:pt>
                <c:pt idx="6">
                  <c:v>0.89778793047621</c:v>
                </c:pt>
                <c:pt idx="7">
                  <c:v>0.910714238160279</c:v>
                </c:pt>
              </c:numCache>
            </c:numRef>
          </c:val>
          <c:smooth val="0"/>
          <c:extLst xmlns:c16r2="http://schemas.microsoft.com/office/drawing/2015/06/chart">
            <c:ext xmlns:c16="http://schemas.microsoft.com/office/drawing/2014/chart" uri="{C3380CC4-5D6E-409C-BE32-E72D297353CC}">
              <c16:uniqueId val="{00000006-629C-44DC-BE41-1CEC84BF2A28}"/>
            </c:ext>
          </c:extLst>
        </c:ser>
        <c:ser>
          <c:idx val="8"/>
          <c:order val="8"/>
          <c:tx>
            <c:strRef>
              <c:f>EB_ppt!$M$11</c:f>
              <c:strCache>
                <c:ptCount val="1"/>
                <c:pt idx="0">
                  <c:v>TLP-TRD-24</c:v>
                </c:pt>
              </c:strCache>
            </c:strRef>
          </c:tx>
          <c:spPr>
            <a:ln w="28575" cap="rnd">
              <a:solidFill>
                <a:srgbClr val="0070C0"/>
              </a:solidFill>
              <a:prstDash val="sysDash"/>
              <a:round/>
            </a:ln>
            <a:effectLst/>
          </c:spPr>
          <c:marker>
            <c:symbol val="circle"/>
            <c:size val="7"/>
            <c:spPr>
              <a:solidFill>
                <a:srgbClr val="0070C0"/>
              </a:solidFill>
              <a:ln w="9525">
                <a:solidFill>
                  <a:srgbClr val="0070C0"/>
                </a:solidFill>
              </a:ln>
              <a:effectLst/>
            </c:spPr>
          </c:marker>
          <c:cat>
            <c:numRef>
              <c:f>EB_ppt!$D$13:$D$20</c:f>
              <c:numCache>
                <c:formatCode>General</c:formatCode>
                <c:ptCount val="8"/>
                <c:pt idx="0">
                  <c:v>1.0</c:v>
                </c:pt>
                <c:pt idx="1">
                  <c:v>2.0</c:v>
                </c:pt>
                <c:pt idx="2">
                  <c:v>4.0</c:v>
                </c:pt>
                <c:pt idx="3">
                  <c:v>8.0</c:v>
                </c:pt>
                <c:pt idx="4">
                  <c:v>12.0</c:v>
                </c:pt>
                <c:pt idx="5">
                  <c:v>16.0</c:v>
                </c:pt>
                <c:pt idx="6">
                  <c:v>20.0</c:v>
                </c:pt>
                <c:pt idx="7">
                  <c:v>24.0</c:v>
                </c:pt>
              </c:numCache>
            </c:numRef>
          </c:cat>
          <c:val>
            <c:numRef>
              <c:f>EB_ppt!$M$13:$M$20</c:f>
              <c:numCache>
                <c:formatCode>General</c:formatCode>
                <c:ptCount val="8"/>
                <c:pt idx="0">
                  <c:v>1.28575297070299</c:v>
                </c:pt>
                <c:pt idx="1">
                  <c:v>1.39358674177575</c:v>
                </c:pt>
                <c:pt idx="2">
                  <c:v>0.971743977516677</c:v>
                </c:pt>
                <c:pt idx="3">
                  <c:v>0.897557346555312</c:v>
                </c:pt>
                <c:pt idx="4">
                  <c:v>0.912937244144365</c:v>
                </c:pt>
                <c:pt idx="5">
                  <c:v>0.91566676195841</c:v>
                </c:pt>
                <c:pt idx="6">
                  <c:v>0.897879851119727</c:v>
                </c:pt>
                <c:pt idx="7">
                  <c:v>0.909523065086076</c:v>
                </c:pt>
              </c:numCache>
            </c:numRef>
          </c:val>
          <c:smooth val="0"/>
          <c:extLst xmlns:c16r2="http://schemas.microsoft.com/office/drawing/2015/06/chart">
            <c:ext xmlns:c16="http://schemas.microsoft.com/office/drawing/2014/chart" uri="{C3380CC4-5D6E-409C-BE32-E72D297353CC}">
              <c16:uniqueId val="{00000007-629C-44DC-BE41-1CEC84BF2A28}"/>
            </c:ext>
          </c:extLst>
        </c:ser>
        <c:dLbls>
          <c:showLegendKey val="0"/>
          <c:showVal val="0"/>
          <c:showCatName val="0"/>
          <c:showSerName val="0"/>
          <c:showPercent val="0"/>
          <c:showBubbleSize val="0"/>
        </c:dLbls>
        <c:marker val="1"/>
        <c:smooth val="0"/>
        <c:axId val="2004456352"/>
        <c:axId val="2004555648"/>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EB_ppt!$E$11</c15:sqref>
                        </c15:formulaRef>
                      </c:ext>
                    </c:extLst>
                    <c:strCache>
                      <c:ptCount val="1"/>
                      <c:pt idx="0">
                        <c:v>TLP-TRD-0</c:v>
                      </c:pt>
                    </c:strCache>
                  </c:strRef>
                </c:tx>
                <c:spPr>
                  <a:ln w="28575" cap="rnd">
                    <a:solidFill>
                      <a:schemeClr val="accent1"/>
                    </a:solidFill>
                    <a:round/>
                  </a:ln>
                  <a:effectLst/>
                </c:spPr>
                <c:marker>
                  <c:symbol val="triangle"/>
                  <c:size val="7"/>
                  <c:spPr>
                    <a:solidFill>
                      <a:schemeClr val="accent1"/>
                    </a:solidFill>
                    <a:ln w="9525">
                      <a:solidFill>
                        <a:schemeClr val="accent1"/>
                      </a:solidFill>
                    </a:ln>
                    <a:effectLst/>
                  </c:spPr>
                </c:marker>
                <c:cat>
                  <c:numRef>
                    <c:extLst xmlns:c16r2="http://schemas.microsoft.com/office/drawing/2015/06/chart">
                      <c:ext uri="{02D57815-91ED-43cb-92C2-25804820EDAC}">
                        <c15:formulaRef>
                          <c15:sqref>EB_ppt!$D$13:$D$20</c15:sqref>
                        </c15:formulaRef>
                      </c:ext>
                    </c:extLst>
                    <c:numCache>
                      <c:formatCode>General</c:formatCode>
                      <c:ptCount val="8"/>
                      <c:pt idx="0">
                        <c:v>1.0</c:v>
                      </c:pt>
                      <c:pt idx="1">
                        <c:v>2.0</c:v>
                      </c:pt>
                      <c:pt idx="2">
                        <c:v>4.0</c:v>
                      </c:pt>
                      <c:pt idx="3">
                        <c:v>8.0</c:v>
                      </c:pt>
                      <c:pt idx="4">
                        <c:v>12.0</c:v>
                      </c:pt>
                      <c:pt idx="5">
                        <c:v>16.0</c:v>
                      </c:pt>
                      <c:pt idx="6">
                        <c:v>20.0</c:v>
                      </c:pt>
                      <c:pt idx="7">
                        <c:v>24.0</c:v>
                      </c:pt>
                    </c:numCache>
                  </c:numRef>
                </c:cat>
                <c:val>
                  <c:numRef>
                    <c:extLst xmlns:c16r2="http://schemas.microsoft.com/office/drawing/2015/06/chart">
                      <c:ext uri="{02D57815-91ED-43cb-92C2-25804820EDAC}">
                        <c15:formulaRef>
                          <c15:sqref>EB_ppt!$E$13:$E$20</c15:sqref>
                        </c15:formulaRef>
                      </c:ext>
                    </c:extLst>
                    <c:numCache>
                      <c:formatCode>General</c:formatCode>
                      <c:ptCount val="8"/>
                      <c:pt idx="0">
                        <c:v>0.27027027027027</c:v>
                      </c:pt>
                      <c:pt idx="1">
                        <c:v>0.525525525525526</c:v>
                      </c:pt>
                      <c:pt idx="2">
                        <c:v>0.706206206206206</c:v>
                      </c:pt>
                      <c:pt idx="3">
                        <c:v>0.769936603269937</c:v>
                      </c:pt>
                      <c:pt idx="4">
                        <c:v>0.794461127794461</c:v>
                      </c:pt>
                      <c:pt idx="5">
                        <c:v>0.788288288288288</c:v>
                      </c:pt>
                      <c:pt idx="6">
                        <c:v>0.789122455789122</c:v>
                      </c:pt>
                      <c:pt idx="7">
                        <c:v>0.789456122789456</c:v>
                      </c:pt>
                    </c:numCache>
                  </c:numRef>
                </c:val>
                <c:smooth val="0"/>
                <c:extLst xmlns:c16r2="http://schemas.microsoft.com/office/drawing/2015/06/chart">
                  <c:ext xmlns:c16="http://schemas.microsoft.com/office/drawing/2014/chart" uri="{C3380CC4-5D6E-409C-BE32-E72D297353CC}">
                    <c16:uniqueId val="{00000008-629C-44DC-BE41-1CEC84BF2A28}"/>
                  </c:ext>
                </c:extLst>
              </c15:ser>
            </c15:filteredLineSeries>
          </c:ext>
        </c:extLst>
      </c:lineChart>
      <c:catAx>
        <c:axId val="2004456352"/>
        <c:scaling>
          <c:orientation val="minMax"/>
        </c:scaling>
        <c:delete val="0"/>
        <c:axPos val="b"/>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TLP-BLK</a:t>
                </a:r>
              </a:p>
            </c:rich>
          </c:tx>
          <c:layout/>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4555648"/>
        <c:crosses val="autoZero"/>
        <c:auto val="1"/>
        <c:lblAlgn val="ctr"/>
        <c:lblOffset val="100"/>
        <c:noMultiLvlLbl val="0"/>
      </c:catAx>
      <c:valAx>
        <c:axId val="2004555648"/>
        <c:scaling>
          <c:orientation val="minMax"/>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EB-WS</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4456352"/>
        <c:crosses val="autoZero"/>
        <c:crossBetween val="between"/>
      </c:valAx>
      <c:spPr>
        <a:noFill/>
        <a:ln>
          <a:solidFill>
            <a:schemeClr val="tx1"/>
          </a:solidFill>
        </a:ln>
        <a:effectLst/>
      </c:spPr>
    </c:plotArea>
    <c:legend>
      <c:legendPos val="r"/>
      <c:layout>
        <c:manualLayout>
          <c:xMode val="edge"/>
          <c:yMode val="edge"/>
          <c:x val="0.74711542615815"/>
          <c:y val="0.0433705469914852"/>
          <c:w val="0.239889477549874"/>
          <c:h val="0.805842051433712"/>
        </c:manualLayout>
      </c:layout>
      <c:overlay val="0"/>
      <c:spPr>
        <a:noFill/>
        <a:ln>
          <a:solidFill>
            <a:schemeClr val="tx1"/>
          </a:solid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0.33627</cdr:x>
      <cdr:y>0.01485</cdr:y>
    </cdr:from>
    <cdr:to>
      <cdr:x>0.5047</cdr:x>
      <cdr:y>0.1125</cdr:y>
    </cdr:to>
    <cdr:sp macro="" textlink="">
      <cdr:nvSpPr>
        <cdr:cNvPr id="2" name="TextBox 1">
          <a:extLst xmlns:a="http://schemas.openxmlformats.org/drawingml/2006/main">
            <a:ext uri="{FF2B5EF4-FFF2-40B4-BE49-F238E27FC236}">
              <a16:creationId xmlns:a16="http://schemas.microsoft.com/office/drawing/2014/main" xmlns="" id="{6314BD64-037D-45C8-A3E1-6BDD8763EFF3}"/>
            </a:ext>
          </a:extLst>
        </cdr:cNvPr>
        <cdr:cNvSpPr txBox="1"/>
      </cdr:nvSpPr>
      <cdr:spPr>
        <a:xfrm xmlns:a="http://schemas.openxmlformats.org/drawingml/2006/main">
          <a:off x="1229958" y="54315"/>
          <a:ext cx="616033" cy="357166"/>
        </a:xfrm>
        <a:prstGeom xmlns:a="http://schemas.openxmlformats.org/drawingml/2006/main" prst="rect">
          <a:avLst/>
        </a:prstGeom>
        <a:solidFill xmlns:a="http://schemas.openxmlformats.org/drawingml/2006/main">
          <a:sysClr val="window" lastClr="FFFFFF"/>
        </a:solidFill>
      </cdr:spPr>
      <cdr:txBody>
        <a:bodyPr xmlns:a="http://schemas.openxmlformats.org/drawingml/2006/main" vertOverflow="clip" wrap="none" rtlCol="0"/>
        <a:lstStyle xmlns:a="http://schemas.openxmlformats.org/drawingml/2006/main"/>
        <a:p xmlns:a="http://schemas.openxmlformats.org/drawingml/2006/main">
          <a:r>
            <a:rPr lang="en-US" sz="1050" b="1" dirty="0">
              <a:solidFill>
                <a:sysClr val="windowText" lastClr="000000"/>
              </a:solidFill>
              <a:latin typeface="Arial" panose="020B0604020202020204" pitchFamily="34" charset="0"/>
              <a:cs typeface="Arial" panose="020B0604020202020204" pitchFamily="34" charset="0"/>
            </a:rPr>
            <a:t>IPC</a:t>
          </a:r>
          <a:r>
            <a:rPr lang="en-US" sz="1200" b="1" baseline="-25000" dirty="0">
              <a:solidFill>
                <a:sysClr val="windowText" lastClr="000000"/>
              </a:solidFill>
              <a:latin typeface="Arial" panose="020B0604020202020204" pitchFamily="34" charset="0"/>
              <a:cs typeface="Arial" panose="020B0604020202020204" pitchFamily="34" charset="0"/>
            </a:rPr>
            <a:t>AR</a:t>
          </a:r>
          <a:endParaRPr lang="en-US" sz="1050" b="1" baseline="-25000" dirty="0">
            <a:solidFill>
              <a:sysClr val="windowText" lastClr="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0.58039</cdr:x>
      <cdr:y>0.01386</cdr:y>
    </cdr:from>
    <cdr:to>
      <cdr:x>0.80639</cdr:x>
      <cdr:y>0.10956</cdr:y>
    </cdr:to>
    <cdr:sp macro="" textlink="">
      <cdr:nvSpPr>
        <cdr:cNvPr id="3" name="TextBox 1">
          <a:extLst xmlns:a="http://schemas.openxmlformats.org/drawingml/2006/main">
            <a:ext uri="{FF2B5EF4-FFF2-40B4-BE49-F238E27FC236}">
              <a16:creationId xmlns:a16="http://schemas.microsoft.com/office/drawing/2014/main" xmlns="" id="{BE82D8D7-B378-4882-B131-1D629E9B6FE4}"/>
            </a:ext>
          </a:extLst>
        </cdr:cNvPr>
        <cdr:cNvSpPr txBox="1"/>
      </cdr:nvSpPr>
      <cdr:spPr>
        <a:xfrm xmlns:a="http://schemas.openxmlformats.org/drawingml/2006/main">
          <a:off x="2122842" y="50694"/>
          <a:ext cx="826610" cy="350029"/>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050" b="1" dirty="0">
              <a:solidFill>
                <a:sysClr val="windowText" lastClr="000000"/>
              </a:solidFill>
              <a:latin typeface="Arial" panose="020B0604020202020204" pitchFamily="34" charset="0"/>
              <a:cs typeface="Arial" panose="020B0604020202020204" pitchFamily="34" charset="0"/>
            </a:rPr>
            <a:t>EB</a:t>
          </a:r>
          <a:r>
            <a:rPr lang="en-US" sz="1200" b="1" baseline="-25000" dirty="0">
              <a:solidFill>
                <a:sysClr val="windowText" lastClr="000000"/>
              </a:solidFill>
              <a:latin typeface="Arial" panose="020B0604020202020204" pitchFamily="34" charset="0"/>
              <a:cs typeface="Arial" panose="020B0604020202020204" pitchFamily="34" charset="0"/>
            </a:rPr>
            <a:t>AR</a:t>
          </a:r>
          <a:endParaRPr lang="en-US" sz="1050" b="1" baseline="-25000" dirty="0">
            <a:solidFill>
              <a:sysClr val="windowText" lastClr="000000"/>
            </a:solidFill>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0.08974</cdr:x>
      <cdr:y>0.44429</cdr:y>
    </cdr:from>
    <cdr:to>
      <cdr:x>0.99087</cdr:x>
      <cdr:y>0.45183</cdr:y>
    </cdr:to>
    <cdr:cxnSp macro="">
      <cdr:nvCxnSpPr>
        <cdr:cNvPr id="3" name="Straight Connector 2">
          <a:extLst xmlns:a="http://schemas.openxmlformats.org/drawingml/2006/main">
            <a:ext uri="{FF2B5EF4-FFF2-40B4-BE49-F238E27FC236}">
              <a16:creationId xmlns:a16="http://schemas.microsoft.com/office/drawing/2014/main" xmlns="" id="{A099AAAF-0D95-4EEF-B413-7CC72CA23906}"/>
            </a:ext>
          </a:extLst>
        </cdr:cNvPr>
        <cdr:cNvCxnSpPr/>
      </cdr:nvCxnSpPr>
      <cdr:spPr>
        <a:xfrm xmlns:a="http://schemas.openxmlformats.org/drawingml/2006/main" flipV="1">
          <a:off x="800100" y="1066429"/>
          <a:ext cx="8033902" cy="18092"/>
        </a:xfrm>
        <a:prstGeom xmlns:a="http://schemas.openxmlformats.org/drawingml/2006/main" prst="line">
          <a:avLst/>
        </a:prstGeom>
        <a:ln xmlns:a="http://schemas.openxmlformats.org/drawingml/2006/main" w="19050">
          <a:solidFill>
            <a:schemeClr val="tx1"/>
          </a:solidFill>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0.06404</cdr:x>
      <cdr:y>0.60285</cdr:y>
    </cdr:from>
    <cdr:to>
      <cdr:x>1</cdr:x>
      <cdr:y>0.60285</cdr:y>
    </cdr:to>
    <cdr:cxnSp macro="">
      <cdr:nvCxnSpPr>
        <cdr:cNvPr id="2" name="Straight Connector 1">
          <a:extLst xmlns:a="http://schemas.openxmlformats.org/drawingml/2006/main">
            <a:ext uri="{FF2B5EF4-FFF2-40B4-BE49-F238E27FC236}">
              <a16:creationId xmlns:a16="http://schemas.microsoft.com/office/drawing/2014/main" xmlns="" id="{03134405-418E-477F-AFC0-6F9BB3738FF8}"/>
            </a:ext>
          </a:extLst>
        </cdr:cNvPr>
        <cdr:cNvCxnSpPr/>
      </cdr:nvCxnSpPr>
      <cdr:spPr>
        <a:xfrm xmlns:a="http://schemas.openxmlformats.org/drawingml/2006/main" flipV="1">
          <a:off x="570942" y="1447021"/>
          <a:ext cx="8344458" cy="0"/>
        </a:xfrm>
        <a:prstGeom xmlns:a="http://schemas.openxmlformats.org/drawingml/2006/main" prst="line">
          <a:avLst/>
        </a:prstGeom>
        <a:ln xmlns:a="http://schemas.openxmlformats.org/drawingml/2006/main" w="19050">
          <a:prstDash val="lg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0.09647</cdr:x>
      <cdr:y>0.49078</cdr:y>
    </cdr:from>
    <cdr:to>
      <cdr:x>0.96247</cdr:x>
      <cdr:y>0.49078</cdr:y>
    </cdr:to>
    <cdr:cxnSp macro="">
      <cdr:nvCxnSpPr>
        <cdr:cNvPr id="2" name="Straight Connector 1">
          <a:extLst xmlns:a="http://schemas.openxmlformats.org/drawingml/2006/main">
            <a:ext uri="{FF2B5EF4-FFF2-40B4-BE49-F238E27FC236}">
              <a16:creationId xmlns:a16="http://schemas.microsoft.com/office/drawing/2014/main" xmlns="" id="{5134D9F2-27CB-42F0-B9C2-CAB6400D7E29}"/>
            </a:ext>
          </a:extLst>
        </cdr:cNvPr>
        <cdr:cNvCxnSpPr/>
      </cdr:nvCxnSpPr>
      <cdr:spPr>
        <a:xfrm xmlns:a="http://schemas.openxmlformats.org/drawingml/2006/main">
          <a:off x="441070" y="1346313"/>
          <a:ext cx="3959352" cy="0"/>
        </a:xfrm>
        <a:prstGeom xmlns:a="http://schemas.openxmlformats.org/drawingml/2006/main" prst="line">
          <a:avLst/>
        </a:prstGeom>
        <a:ln xmlns:a="http://schemas.openxmlformats.org/drawingml/2006/main" w="19050">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0.08697</cdr:x>
      <cdr:y>0.04673</cdr:y>
    </cdr:from>
    <cdr:to>
      <cdr:x>0.13867</cdr:x>
      <cdr:y>0.11606</cdr:y>
    </cdr:to>
    <cdr:sp macro="" textlink="">
      <cdr:nvSpPr>
        <cdr:cNvPr id="2" name="TextBox 1"/>
        <cdr:cNvSpPr txBox="1"/>
      </cdr:nvSpPr>
      <cdr:spPr>
        <a:xfrm xmlns:a="http://schemas.openxmlformats.org/drawingml/2006/main">
          <a:off x="755491" y="135311"/>
          <a:ext cx="449108" cy="200752"/>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CB340A-E0EB-8C40-9409-1FFF7FACF38E}" type="datetimeFigureOut">
              <a:rPr lang="en-US" smtClean="0"/>
              <a:t>4/11/18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B36365-B677-D44E-91FC-E1405716856D}" type="slidenum">
              <a:rPr lang="en-US" smtClean="0"/>
              <a:t>‹#›</a:t>
            </a:fld>
            <a:endParaRPr lang="en-US"/>
          </a:p>
        </p:txBody>
      </p:sp>
    </p:spTree>
    <p:extLst>
      <p:ext uri="{BB962C8B-B14F-4D97-AF65-F5344CB8AC3E}">
        <p14:creationId xmlns:p14="http://schemas.microsoft.com/office/powerpoint/2010/main" val="28912787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40EDA1-C987-DA4A-B537-2A2FE375E7CF}" type="datetimeFigureOut">
              <a:rPr lang="en-US" smtClean="0"/>
              <a:t>4/11/18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7BB8DA-73BB-EE4C-B4E5-A3AC4805299C}" type="slidenum">
              <a:rPr lang="en-US" smtClean="0"/>
              <a:t>‹#›</a:t>
            </a:fld>
            <a:endParaRPr lang="en-US"/>
          </a:p>
        </p:txBody>
      </p:sp>
    </p:spTree>
    <p:extLst>
      <p:ext uri="{BB962C8B-B14F-4D97-AF65-F5344CB8AC3E}">
        <p14:creationId xmlns:p14="http://schemas.microsoft.com/office/powerpoint/2010/main" val="372355130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1</a:t>
            </a:fld>
            <a:endParaRPr lang="en-US"/>
          </a:p>
        </p:txBody>
      </p:sp>
    </p:spTree>
    <p:extLst>
      <p:ext uri="{BB962C8B-B14F-4D97-AF65-F5344CB8AC3E}">
        <p14:creationId xmlns:p14="http://schemas.microsoft.com/office/powerpoint/2010/main" val="84156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u="none" dirty="0">
                <a:sym typeface="Wingdings" panose="05000000000000000000" pitchFamily="2" charset="2"/>
              </a:rPr>
              <a:t>As a quick overview of our work, we investigate multi-application execution on GPUs. It can increase the resource utilization and overall throughput. Also, it enables sharing GPUs in the cloud. However, it is difficult to efficiently manage the shared BW resources in such environment. </a:t>
            </a:r>
          </a:p>
          <a:p>
            <a:pPr rtl="0"/>
            <a:endParaRPr lang="en-US" b="0" u="none" dirty="0">
              <a:sym typeface="Wingdings" panose="05000000000000000000" pitchFamily="2" charset="2"/>
            </a:endParaRPr>
          </a:p>
          <a:p>
            <a:pPr rtl="0"/>
            <a:r>
              <a:rPr lang="en-US" b="0" u="none" dirty="0">
                <a:sym typeface="Wingdings" panose="05000000000000000000" pitchFamily="2" charset="2"/>
              </a:rPr>
              <a:t>Our goal is to address the BW interference problem using Thread-level Parallelism modulation. </a:t>
            </a:r>
          </a:p>
          <a:p>
            <a:pPr rtl="0"/>
            <a:endParaRPr lang="en-US" b="0" u="none" dirty="0">
              <a:sym typeface="Wingdings" panose="05000000000000000000" pitchFamily="2" charset="2"/>
            </a:endParaRPr>
          </a:p>
          <a:p>
            <a:pPr rtl="0"/>
            <a:r>
              <a:rPr lang="en-US" b="0" u="none" dirty="0">
                <a:sym typeface="Wingdings" panose="05000000000000000000" pitchFamily="2" charset="2"/>
              </a:rPr>
              <a:t>Our contribution is three-fold. First, we studied </a:t>
            </a:r>
            <a:r>
              <a:rPr lang="en-US" b="0" u="sng" dirty="0">
                <a:sym typeface="Wingdings" panose="05000000000000000000" pitchFamily="2" charset="2"/>
              </a:rPr>
              <a:t>the prior single-application TLP modulation schemes</a:t>
            </a:r>
            <a:r>
              <a:rPr lang="en-US" b="0" u="none" dirty="0">
                <a:sym typeface="Wingdings" panose="05000000000000000000" pitchFamily="2" charset="2"/>
              </a:rPr>
              <a:t> in a multi-application environment, and found that they don’t provide optimal system throughput and fairness. Second, we propose Effective Bandwidth (EB), a new metric to understand performance in single- and multi-application execution context. </a:t>
            </a:r>
            <a:r>
              <a:rPr lang="en-US" b="0" u="sng" dirty="0">
                <a:sym typeface="Wingdings" panose="05000000000000000000" pitchFamily="2" charset="2"/>
              </a:rPr>
              <a:t>Finally, we develop a new application-aware scheme, PBS, that utilizes EB to achieve better throughput and fairness.</a:t>
            </a:r>
          </a:p>
          <a:p>
            <a:pPr rtl="0"/>
            <a:endParaRPr lang="en-US" b="0" u="none" dirty="0">
              <a:sym typeface="Wingdings" panose="05000000000000000000" pitchFamily="2" charset="2"/>
            </a:endParaRPr>
          </a:p>
          <a:p>
            <a:pPr rtl="0"/>
            <a:r>
              <a:rPr lang="en-US" b="0" u="none" dirty="0">
                <a:sym typeface="Wingdings" panose="05000000000000000000" pitchFamily="2" charset="2"/>
              </a:rPr>
              <a:t>PBS improves system throughput up to 20% and achieves up to 2x fairness compared to using single-application TLP modulation schemes in a multi-application environment. </a:t>
            </a:r>
          </a:p>
          <a:p>
            <a:endParaRPr lang="en-US" b="1" u="sng" dirty="0">
              <a:sym typeface="Wingdings" panose="05000000000000000000" pitchFamily="2" charset="2"/>
            </a:endParaRPr>
          </a:p>
          <a:p>
            <a:r>
              <a:rPr lang="en-US" b="0" u="none" dirty="0">
                <a:sym typeface="Wingdings" panose="05000000000000000000" pitchFamily="2" charset="2"/>
              </a:rPr>
              <a:t>+++++++++++++++++++++++++++++++++++++</a:t>
            </a:r>
          </a:p>
          <a:p>
            <a:r>
              <a:rPr lang="en-US" b="1" u="sng" dirty="0" err="1">
                <a:sym typeface="Wingdings" panose="05000000000000000000" pitchFamily="2" charset="2"/>
              </a:rPr>
              <a:t>Onur</a:t>
            </a:r>
            <a:r>
              <a:rPr lang="en-US" b="1" u="sng" dirty="0">
                <a:sym typeface="Wingdings" panose="05000000000000000000" pitchFamily="2" charset="2"/>
              </a:rPr>
              <a:t>:</a:t>
            </a:r>
            <a:r>
              <a:rPr lang="en-US" dirty="0">
                <a:sym typeface="Wingdings" panose="05000000000000000000" pitchFamily="2" charset="2"/>
              </a:rPr>
              <a:t> EB is not only for quantifying the effects of TLP modulation. Don't downplay its importance. It is for understanding performance in general, but it is specifically more useful in the context of multi-application execution.</a:t>
            </a:r>
          </a:p>
          <a:p>
            <a:endParaRPr lang="en-US" dirty="0">
              <a:sym typeface="Wingdings" panose="05000000000000000000" pitchFamily="2" charset="2"/>
            </a:endParaRPr>
          </a:p>
          <a:p>
            <a:r>
              <a:rPr lang="en-US" dirty="0">
                <a:sym typeface="Wingdings" panose="05000000000000000000" pitchFamily="2" charset="2"/>
              </a:rPr>
              <a:t>PBS is within </a:t>
            </a:r>
            <a:r>
              <a:rPr lang="en-US" dirty="0">
                <a:solidFill>
                  <a:srgbClr val="FF0000"/>
                </a:solidFill>
                <a:sym typeface="Wingdings" panose="05000000000000000000" pitchFamily="2" charset="2"/>
              </a:rPr>
              <a:t>3%</a:t>
            </a:r>
            <a:r>
              <a:rPr lang="en-US" dirty="0">
                <a:sym typeface="Wingdings" panose="05000000000000000000" pitchFamily="2" charset="2"/>
              </a:rPr>
              <a:t> and </a:t>
            </a:r>
            <a:r>
              <a:rPr lang="en-US" dirty="0">
                <a:solidFill>
                  <a:srgbClr val="FF0000"/>
                </a:solidFill>
                <a:sym typeface="Wingdings" panose="05000000000000000000" pitchFamily="2" charset="2"/>
              </a:rPr>
              <a:t>6%</a:t>
            </a:r>
            <a:r>
              <a:rPr lang="en-US" dirty="0">
                <a:sym typeface="Wingdings" panose="05000000000000000000" pitchFamily="2" charset="2"/>
              </a:rPr>
              <a:t> of </a:t>
            </a:r>
            <a:r>
              <a:rPr lang="en-US" b="1" dirty="0" err="1">
                <a:sym typeface="Wingdings" panose="05000000000000000000" pitchFamily="2" charset="2"/>
              </a:rPr>
              <a:t>optWS</a:t>
            </a:r>
            <a:r>
              <a:rPr lang="en-US" dirty="0">
                <a:sym typeface="Wingdings" panose="05000000000000000000" pitchFamily="2" charset="2"/>
              </a:rPr>
              <a:t> and </a:t>
            </a:r>
            <a:r>
              <a:rPr lang="en-US" b="1" dirty="0" err="1">
                <a:sym typeface="Wingdings" panose="05000000000000000000" pitchFamily="2" charset="2"/>
              </a:rPr>
              <a:t>optFI</a:t>
            </a:r>
            <a:endParaRPr lang="en-US" b="1" dirty="0">
              <a:sym typeface="Wingdings" panose="05000000000000000000" pitchFamily="2" charset="2"/>
            </a:endParaRPr>
          </a:p>
          <a:p>
            <a:endParaRPr lang="en-US" dirty="0"/>
          </a:p>
          <a:p>
            <a:r>
              <a:rPr lang="en-US" dirty="0"/>
              <a:t>Our proposed pattern-based TLP management mechanisms improve the system throughput and fairness by 20% and 2x, respectively, over a baseline where each application executes with a TLP configuration that provides the best performance when it executes alone.</a:t>
            </a:r>
          </a:p>
        </p:txBody>
      </p:sp>
      <p:sp>
        <p:nvSpPr>
          <p:cNvPr id="4" name="Slide Number Placeholder 3"/>
          <p:cNvSpPr>
            <a:spLocks noGrp="1"/>
          </p:cNvSpPr>
          <p:nvPr>
            <p:ph type="sldNum" sz="quarter" idx="10"/>
          </p:nvPr>
        </p:nvSpPr>
        <p:spPr/>
        <p:txBody>
          <a:bodyPr/>
          <a:lstStyle/>
          <a:p>
            <a:fld id="{5E326AB6-F954-4078-A837-A8BDFB0913E1}" type="slidenum">
              <a:rPr lang="en-US" smtClean="0"/>
              <a:t>15</a:t>
            </a:fld>
            <a:endParaRPr lang="en-US"/>
          </a:p>
        </p:txBody>
      </p:sp>
    </p:spTree>
    <p:extLst>
      <p:ext uri="{BB962C8B-B14F-4D97-AF65-F5344CB8AC3E}">
        <p14:creationId xmlns:p14="http://schemas.microsoft.com/office/powerpoint/2010/main" val="1622262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sym typeface="Wingdings" panose="05000000000000000000" pitchFamily="2" charset="2"/>
              </a:rPr>
              <a:t>TLP can be used as a knob to manage resources utilization. We start by showing how TLP modulation can be used in a single-application scenario. </a:t>
            </a:r>
          </a:p>
          <a:p>
            <a:endParaRPr lang="en-US" b="0" u="none" dirty="0">
              <a:sym typeface="Wingdings" panose="05000000000000000000" pitchFamily="2" charset="2"/>
            </a:endParaRPr>
          </a:p>
          <a:p>
            <a:r>
              <a:rPr lang="en-US" b="0" u="none" dirty="0">
                <a:sym typeface="Wingdings" panose="05000000000000000000" pitchFamily="2" charset="2"/>
              </a:rPr>
              <a:t>As we see in the figure, TLP directly affects the number of wavefronts running, which affects the number of concurrent threads.</a:t>
            </a:r>
          </a:p>
          <a:p>
            <a:endParaRPr lang="en-US" b="0" u="none" dirty="0">
              <a:sym typeface="Wingdings" panose="05000000000000000000" pitchFamily="2" charset="2"/>
            </a:endParaRPr>
          </a:p>
          <a:p>
            <a:r>
              <a:rPr lang="en-US" b="0" u="none" dirty="0">
                <a:sym typeface="Wingdings" panose="05000000000000000000" pitchFamily="2" charset="2"/>
              </a:rPr>
              <a:t>As a result, it affects the cache behavior in terms of hit and miss requests. </a:t>
            </a:r>
          </a:p>
          <a:p>
            <a:endParaRPr lang="en-US" b="0" u="none" dirty="0">
              <a:sym typeface="Wingdings" panose="05000000000000000000" pitchFamily="2" charset="2"/>
            </a:endParaRPr>
          </a:p>
          <a:p>
            <a:r>
              <a:rPr lang="en-US" b="0" u="none" dirty="0">
                <a:sym typeface="Wingdings" panose="05000000000000000000" pitchFamily="2" charset="2"/>
              </a:rPr>
              <a:t>TLP also affect the DRAM BW behavior. </a:t>
            </a:r>
          </a:p>
          <a:p>
            <a:endParaRPr lang="en-US" b="0" u="none" dirty="0">
              <a:sym typeface="Wingdings" panose="05000000000000000000" pitchFamily="2" charset="2"/>
            </a:endParaRPr>
          </a:p>
          <a:p>
            <a:r>
              <a:rPr lang="en-US" b="0" u="none" dirty="0">
                <a:sym typeface="Wingdings" panose="05000000000000000000" pitchFamily="2" charset="2"/>
              </a:rPr>
              <a:t>Now if we increase the TLP value, then we can see a change in both the cache and BW behavior. </a:t>
            </a:r>
          </a:p>
          <a:p>
            <a:endParaRPr lang="en-US" b="0" u="none" dirty="0">
              <a:sym typeface="Wingdings" panose="05000000000000000000" pitchFamily="2" charset="2"/>
            </a:endParaRPr>
          </a:p>
          <a:p>
            <a:r>
              <a:rPr lang="en-US" b="0" u="none" dirty="0">
                <a:sym typeface="Wingdings" panose="05000000000000000000" pitchFamily="2" charset="2"/>
              </a:rPr>
              <a:t>+++++++++++++++++++++++++++++++++++++</a:t>
            </a:r>
            <a:endParaRPr lang="en-US" b="1" u="sng" dirty="0"/>
          </a:p>
          <a:p>
            <a:r>
              <a:rPr lang="en-US" b="1" u="sng" dirty="0" err="1"/>
              <a:t>Onur</a:t>
            </a:r>
            <a:r>
              <a:rPr lang="en-US" b="1" u="sng" dirty="0"/>
              <a:t>:</a:t>
            </a:r>
            <a:r>
              <a:rPr lang="en-US" dirty="0"/>
              <a:t> The blue arrows in DRAM are not very visible. Maybe red will be better. Or you can make them wider.</a:t>
            </a:r>
          </a:p>
          <a:p>
            <a:endParaRPr lang="en-US" dirty="0"/>
          </a:p>
          <a:p>
            <a:r>
              <a:rPr lang="en-US" dirty="0"/>
              <a:t>Show the DRAM utilization in a better/clear way</a:t>
            </a:r>
          </a:p>
          <a:p>
            <a:endParaRPr lang="en-US" b="0" dirty="0"/>
          </a:p>
          <a:p>
            <a:r>
              <a:rPr lang="en-US" sz="1200" b="0" dirty="0"/>
              <a:t>Number of Warps = Number of Wavefronts</a:t>
            </a:r>
          </a:p>
          <a:p>
            <a:endParaRPr lang="en-US" sz="1200" b="0" dirty="0"/>
          </a:p>
          <a:p>
            <a:r>
              <a:rPr lang="en-US" b="0" dirty="0"/>
              <a:t>In particular, the techniques that find the optimal thread-level parallelism (TLP) of a GPGPU application were found to be very effective in improving the GPU performance both for cache and memory-intensive applications [30], [50]. The key idea behind these techniques is to exploit the observation that executing a GPGPU application with the maximum possible TLP does not necessarily result in the highest performance. This is because as the number of concurrently executing threads increases, the contention for cache space and memory bandwidth also increases, which can lead to sub-optimal performance. Therefore, many of the TLP management techniques proposed to limit the TLP via limiting the number of concurrently executing warps (or wavefronts2) to a particular value.</a:t>
            </a:r>
          </a:p>
        </p:txBody>
      </p:sp>
      <p:sp>
        <p:nvSpPr>
          <p:cNvPr id="4" name="Slide Number Placeholder 3"/>
          <p:cNvSpPr>
            <a:spLocks noGrp="1"/>
          </p:cNvSpPr>
          <p:nvPr>
            <p:ph type="sldNum" sz="quarter" idx="10"/>
          </p:nvPr>
        </p:nvSpPr>
        <p:spPr/>
        <p:txBody>
          <a:bodyPr/>
          <a:lstStyle/>
          <a:p>
            <a:fld id="{5E326AB6-F954-4078-A837-A8BDFB0913E1}" type="slidenum">
              <a:rPr lang="en-US" smtClean="0"/>
              <a:t>16</a:t>
            </a:fld>
            <a:endParaRPr lang="en-US"/>
          </a:p>
        </p:txBody>
      </p:sp>
    </p:spTree>
    <p:extLst>
      <p:ext uri="{BB962C8B-B14F-4D97-AF65-F5344CB8AC3E}">
        <p14:creationId xmlns:p14="http://schemas.microsoft.com/office/powerpoint/2010/main" val="2101960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For example, this figure shows how changing the TLP can affect the performance of an application.</a:t>
            </a:r>
            <a:r>
              <a:rPr lang="en-US" dirty="0"/>
              <a:t> On the x-axis is the different TLP values, and on the y-axis in the normalized IPC. </a:t>
            </a:r>
          </a:p>
          <a:p>
            <a:endParaRPr lang="en-US" dirty="0"/>
          </a:p>
          <a:p>
            <a:r>
              <a:rPr lang="en-US" dirty="0"/>
              <a:t>We first identify two points. “</a:t>
            </a:r>
            <a:r>
              <a:rPr lang="en-US" dirty="0" err="1"/>
              <a:t>bestTLP</a:t>
            </a:r>
            <a:r>
              <a:rPr lang="en-US" dirty="0"/>
              <a:t>” is the TLP configuration with the best IPC, and “</a:t>
            </a:r>
            <a:r>
              <a:rPr lang="en-US" dirty="0" err="1"/>
              <a:t>maxTLP</a:t>
            </a:r>
            <a:r>
              <a:rPr lang="en-US" dirty="0"/>
              <a:t>” is the configuration with the maximum possible TLP value.</a:t>
            </a:r>
          </a:p>
          <a:p>
            <a:endParaRPr lang="en-US" dirty="0"/>
          </a:p>
          <a:p>
            <a:r>
              <a:rPr lang="en-US" dirty="0"/>
              <a:t>We point out two observations. First, using “</a:t>
            </a:r>
            <a:r>
              <a:rPr lang="en-US" dirty="0" err="1"/>
              <a:t>maxTLP</a:t>
            </a:r>
            <a:r>
              <a:rPr lang="en-US" dirty="0"/>
              <a:t>” doesn’t lead to the best IPC. </a:t>
            </a:r>
            <a:r>
              <a:rPr lang="en-US" b="0" dirty="0"/>
              <a:t>This is because as the number of concurrently executing threads increases, the contention for cache and memory bandwidth also increases, which may lead to sub-optimal performance. Second, as the TLP value increases, the IPC increases till we reach “</a:t>
            </a:r>
            <a:r>
              <a:rPr lang="en-US" b="0" dirty="0" err="1"/>
              <a:t>bestTLP</a:t>
            </a:r>
            <a:r>
              <a:rPr lang="en-US" b="0" dirty="0"/>
              <a:t>”. After that IPC drops. This is because the increase in BW utilization cannot compensate the increase in cache miss rate.</a:t>
            </a:r>
            <a:endParaRPr lang="en-US" dirty="0"/>
          </a:p>
          <a:p>
            <a:endParaRPr lang="en-US" dirty="0"/>
          </a:p>
          <a:p>
            <a:r>
              <a:rPr lang="en-US" b="0" u="none" dirty="0">
                <a:sym typeface="Wingdings" panose="05000000000000000000" pitchFamily="2" charset="2"/>
              </a:rPr>
              <a:t>+++++++++++++++++++++++++++++++++++++</a:t>
            </a:r>
            <a:endParaRPr lang="en-US" dirty="0"/>
          </a:p>
          <a:p>
            <a:r>
              <a:rPr lang="en-US" dirty="0"/>
              <a:t>Application = CUDA-BFS2</a:t>
            </a:r>
          </a:p>
        </p:txBody>
      </p:sp>
      <p:sp>
        <p:nvSpPr>
          <p:cNvPr id="4" name="Slide Number Placeholder 3"/>
          <p:cNvSpPr>
            <a:spLocks noGrp="1"/>
          </p:cNvSpPr>
          <p:nvPr>
            <p:ph type="sldNum" sz="quarter" idx="10"/>
          </p:nvPr>
        </p:nvSpPr>
        <p:spPr/>
        <p:txBody>
          <a:bodyPr/>
          <a:lstStyle/>
          <a:p>
            <a:fld id="{5E326AB6-F954-4078-A837-A8BDFB0913E1}" type="slidenum">
              <a:rPr lang="en-US" smtClean="0"/>
              <a:t>17</a:t>
            </a:fld>
            <a:endParaRPr lang="en-US"/>
          </a:p>
        </p:txBody>
      </p:sp>
    </p:spTree>
    <p:extLst>
      <p:ext uri="{BB962C8B-B14F-4D97-AF65-F5344CB8AC3E}">
        <p14:creationId xmlns:p14="http://schemas.microsoft.com/office/powerpoint/2010/main" val="1625783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t>To understand the scope of TLP modulation in the context of two-application execution, we analyzed three different scenarios. </a:t>
            </a:r>
          </a:p>
          <a:p>
            <a:endParaRPr lang="en-US" dirty="0"/>
          </a:p>
          <a:p>
            <a:r>
              <a:rPr lang="en-US" dirty="0"/>
              <a:t>First, both applications executes with their respective “</a:t>
            </a:r>
            <a:r>
              <a:rPr lang="en-US" dirty="0" err="1"/>
              <a:t>bestTLP</a:t>
            </a:r>
            <a:r>
              <a:rPr lang="en-US" dirty="0"/>
              <a:t>” referred to as “++</a:t>
            </a:r>
            <a:r>
              <a:rPr lang="en-US" dirty="0" err="1"/>
              <a:t>bestTLP</a:t>
            </a:r>
            <a:r>
              <a:rPr lang="en-US" dirty="0"/>
              <a:t>”. Second, both applications executes with their respective “</a:t>
            </a:r>
            <a:r>
              <a:rPr lang="en-US" dirty="0" err="1"/>
              <a:t>maxTLP</a:t>
            </a:r>
            <a:r>
              <a:rPr lang="en-US" dirty="0"/>
              <a:t>” referred to as ”++</a:t>
            </a:r>
            <a:r>
              <a:rPr lang="en-US" dirty="0" err="1"/>
              <a:t>maxTLP</a:t>
            </a:r>
            <a:r>
              <a:rPr lang="en-US" dirty="0"/>
              <a:t>”. Finally, both applications executes with TLP configuration such that system throughput or fairness is maximized.</a:t>
            </a:r>
          </a:p>
          <a:p>
            <a:pPr rtl="0"/>
            <a:endParaRPr lang="en-US" dirty="0"/>
          </a:p>
          <a:p>
            <a:pPr rtl="0"/>
            <a:r>
              <a:rPr lang="en-US" dirty="0"/>
              <a:t>From the figure, we can see that there is a significant gap in WS between </a:t>
            </a:r>
            <a:r>
              <a:rPr lang="en-US" dirty="0" err="1"/>
              <a:t>optWS</a:t>
            </a:r>
            <a:r>
              <a:rPr lang="en-US" dirty="0"/>
              <a:t> and ++</a:t>
            </a:r>
            <a:r>
              <a:rPr lang="en-US" dirty="0" err="1"/>
              <a:t>bestTLP</a:t>
            </a:r>
            <a:r>
              <a:rPr lang="en-US" dirty="0"/>
              <a:t>/++</a:t>
            </a:r>
            <a:r>
              <a:rPr lang="en-US" dirty="0" err="1"/>
              <a:t>maxTLP</a:t>
            </a:r>
            <a:r>
              <a:rPr lang="en-US" dirty="0"/>
              <a:t> combinations running BFS2_FFT workload. The same applies for fairness (FI). </a:t>
            </a:r>
          </a:p>
          <a:p>
            <a:pPr rtl="0"/>
            <a:endParaRPr lang="en-US" dirty="0"/>
          </a:p>
          <a:p>
            <a:pPr rtl="0"/>
            <a:r>
              <a:rPr lang="en-US" dirty="0"/>
              <a:t>Thus, blindly using the single-application TLP modulation schemes in the context of multi-application execution is sub-optimal. But why? </a:t>
            </a:r>
          </a:p>
          <a:p>
            <a:endParaRPr lang="en-US" dirty="0"/>
          </a:p>
          <a:p>
            <a:r>
              <a:rPr lang="en-US" b="0" u="none" dirty="0">
                <a:sym typeface="Wingdings" panose="05000000000000000000" pitchFamily="2" charset="2"/>
              </a:rPr>
              <a:t>+++++++++++++++++++++++++++++++++++++</a:t>
            </a:r>
            <a:endParaRPr lang="en-US" dirty="0"/>
          </a:p>
          <a:p>
            <a:r>
              <a:rPr lang="en-US" dirty="0"/>
              <a:t>Workload = BFS2_FFT</a:t>
            </a:r>
          </a:p>
        </p:txBody>
      </p:sp>
      <p:sp>
        <p:nvSpPr>
          <p:cNvPr id="4" name="Slide Number Placeholder 3"/>
          <p:cNvSpPr>
            <a:spLocks noGrp="1"/>
          </p:cNvSpPr>
          <p:nvPr>
            <p:ph type="sldNum" sz="quarter" idx="10"/>
          </p:nvPr>
        </p:nvSpPr>
        <p:spPr/>
        <p:txBody>
          <a:bodyPr/>
          <a:lstStyle/>
          <a:p>
            <a:fld id="{5E326AB6-F954-4078-A837-A8BDFB0913E1}" type="slidenum">
              <a:rPr lang="en-US" smtClean="0"/>
              <a:t>18</a:t>
            </a:fld>
            <a:endParaRPr lang="en-US"/>
          </a:p>
        </p:txBody>
      </p:sp>
    </p:spTree>
    <p:extLst>
      <p:ext uri="{BB962C8B-B14F-4D97-AF65-F5344CB8AC3E}">
        <p14:creationId xmlns:p14="http://schemas.microsoft.com/office/powerpoint/2010/main" val="40467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two co-running applications. Each is given half of the shared resources. We can see that application#1 is consuming its half of the resources as shown in blue, while application#2 is not as shown in green. </a:t>
            </a:r>
          </a:p>
          <a:p>
            <a:endParaRPr lang="en-US" dirty="0"/>
          </a:p>
          <a:p>
            <a:r>
              <a:rPr lang="en-US" u="sng" dirty="0"/>
              <a:t>This underutilization of resources is because applications have different resources requirement. That is what makes managing the shared BW resources a challenging problem. </a:t>
            </a:r>
            <a:endParaRPr lang="en-US" b="1" u="sng" dirty="0"/>
          </a:p>
          <a:p>
            <a:endParaRPr lang="en-US" b="1" u="sng" dirty="0"/>
          </a:p>
          <a:p>
            <a:r>
              <a:rPr lang="en-US" b="0" u="sng" dirty="0"/>
              <a:t>Specifically, the BW interference problem is</a:t>
            </a:r>
            <a:r>
              <a:rPr lang="en-US" b="0" u="none" dirty="0"/>
              <a:t> how to manage the applications interference in the shared resources to achieve maximum benefits from multi-application execution.</a:t>
            </a:r>
          </a:p>
          <a:p>
            <a:endParaRPr lang="en-US" b="1" u="sng" dirty="0"/>
          </a:p>
          <a:p>
            <a:r>
              <a:rPr lang="en-US" b="0" u="none" dirty="0">
                <a:sym typeface="Wingdings" panose="05000000000000000000" pitchFamily="2" charset="2"/>
              </a:rPr>
              <a:t>+++++++++++++++++++++++++++++++++++++</a:t>
            </a:r>
            <a:endParaRPr lang="en-US" b="1" u="sng" dirty="0"/>
          </a:p>
          <a:p>
            <a:r>
              <a:rPr lang="en-US" b="1" u="sng" dirty="0" err="1"/>
              <a:t>Onur</a:t>
            </a:r>
            <a:r>
              <a:rPr lang="en-US" b="1" u="sng" dirty="0"/>
              <a:t>:</a:t>
            </a:r>
            <a:r>
              <a:rPr lang="en-US" dirty="0"/>
              <a:t> Why is the negative point about "being unfair"? It might cause people to think about "fairness".</a:t>
            </a:r>
          </a:p>
          <a:p>
            <a:endParaRPr lang="en-US" dirty="0"/>
          </a:p>
          <a:p>
            <a:r>
              <a:rPr lang="en-US" dirty="0"/>
              <a:t>Should we explicitly mention that such configurations consider local information only? </a:t>
            </a:r>
          </a:p>
        </p:txBody>
      </p:sp>
      <p:sp>
        <p:nvSpPr>
          <p:cNvPr id="4" name="Slide Number Placeholder 3"/>
          <p:cNvSpPr>
            <a:spLocks noGrp="1"/>
          </p:cNvSpPr>
          <p:nvPr>
            <p:ph type="sldNum" sz="quarter" idx="10"/>
          </p:nvPr>
        </p:nvSpPr>
        <p:spPr/>
        <p:txBody>
          <a:bodyPr/>
          <a:lstStyle/>
          <a:p>
            <a:fld id="{5E326AB6-F954-4078-A837-A8BDFB0913E1}" type="slidenum">
              <a:rPr lang="en-US" smtClean="0"/>
              <a:t>19</a:t>
            </a:fld>
            <a:endParaRPr lang="en-US"/>
          </a:p>
        </p:txBody>
      </p:sp>
    </p:spTree>
    <p:extLst>
      <p:ext uri="{BB962C8B-B14F-4D97-AF65-F5344CB8AC3E}">
        <p14:creationId xmlns:p14="http://schemas.microsoft.com/office/powerpoint/2010/main" val="1470174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0" u="none" dirty="0">
                <a:sym typeface="Wingdings" panose="05000000000000000000" pitchFamily="2" charset="2"/>
              </a:rPr>
              <a:t>In this work, we address the BW interference problem in a multi-application environment. </a:t>
            </a:r>
          </a:p>
          <a:p>
            <a:pPr marL="0" indent="0">
              <a:buFontTx/>
              <a:buNone/>
            </a:pPr>
            <a:endParaRPr lang="en-US" b="0" u="none" dirty="0">
              <a:sym typeface="Wingdings" panose="05000000000000000000" pitchFamily="2" charset="2"/>
            </a:endParaRPr>
          </a:p>
          <a:p>
            <a:pPr marL="0" indent="0">
              <a:buFontTx/>
              <a:buNone/>
            </a:pPr>
            <a:r>
              <a:rPr lang="en-US" b="0" u="none" dirty="0">
                <a:sym typeface="Wingdings" panose="05000000000000000000" pitchFamily="2" charset="2"/>
              </a:rPr>
              <a:t>We develop new TLP management schemes to bridge the gap in system throughput and fairness. </a:t>
            </a:r>
          </a:p>
          <a:p>
            <a:pPr marL="0" indent="0">
              <a:buFontTx/>
              <a:buNone/>
            </a:pPr>
            <a:endParaRPr lang="en-US" b="0" u="none" dirty="0">
              <a:sym typeface="Wingdings" panose="05000000000000000000" pitchFamily="2" charset="2"/>
            </a:endParaRPr>
          </a:p>
          <a:p>
            <a:pPr marL="0" indent="0">
              <a:buFontTx/>
              <a:buNone/>
            </a:pPr>
            <a:r>
              <a:rPr lang="en-US" b="0" u="none" dirty="0">
                <a:sym typeface="Wingdings" panose="05000000000000000000" pitchFamily="2" charset="2"/>
              </a:rPr>
              <a:t>We don’t rely ONLY on local per-core metrics.</a:t>
            </a:r>
          </a:p>
          <a:p>
            <a:pPr marL="0" indent="0">
              <a:buFontTx/>
              <a:buNone/>
            </a:pPr>
            <a:endParaRPr lang="en-US" b="0" u="none" dirty="0">
              <a:sym typeface="Wingdings" panose="05000000000000000000" pitchFamily="2" charset="2"/>
            </a:endParaRPr>
          </a:p>
          <a:p>
            <a:pPr marL="0" indent="0">
              <a:buFontTx/>
              <a:buNone/>
            </a:pPr>
            <a:r>
              <a:rPr lang="en-US" b="0" u="none" dirty="0">
                <a:sym typeface="Wingdings" panose="05000000000000000000" pitchFamily="2" charset="2"/>
              </a:rPr>
              <a:t>But we consider the shared resources as well.</a:t>
            </a:r>
          </a:p>
          <a:p>
            <a:pPr marL="0" indent="0">
              <a:buFontTx/>
              <a:buNone/>
            </a:pPr>
            <a:endParaRPr lang="en-US" b="0" u="none" dirty="0">
              <a:sym typeface="Wingdings" panose="05000000000000000000" pitchFamily="2" charset="2"/>
            </a:endParaRPr>
          </a:p>
          <a:p>
            <a:pPr marL="0" indent="0">
              <a:buFontTx/>
              <a:buNone/>
            </a:pPr>
            <a:r>
              <a:rPr lang="en-US" b="0" u="none" dirty="0">
                <a:sym typeface="Wingdings" panose="05000000000000000000" pitchFamily="2" charset="2"/>
              </a:rPr>
              <a:t>+++++++++++++++++++++++++++++++++++++</a:t>
            </a:r>
            <a:endParaRPr lang="en-US" dirty="0"/>
          </a:p>
          <a:p>
            <a:pPr marL="0" indent="0">
              <a:buFontTx/>
              <a:buNone/>
            </a:pPr>
            <a:r>
              <a:rPr lang="en-US" dirty="0"/>
              <a:t>TLP technique focusing on BW interference problem.</a:t>
            </a:r>
          </a:p>
          <a:p>
            <a:pPr marL="171450" indent="-171450">
              <a:buFontTx/>
              <a:buChar char="-"/>
            </a:pPr>
            <a:endParaRPr lang="en-US" dirty="0"/>
          </a:p>
          <a:p>
            <a:pPr marL="0" indent="0">
              <a:buFontTx/>
              <a:buNone/>
            </a:pPr>
            <a:r>
              <a:rPr lang="en-US" dirty="0"/>
              <a:t>Although previously proposed TLP modulation techniques (e.g., </a:t>
            </a:r>
            <a:r>
              <a:rPr lang="en-US" dirty="0" err="1"/>
              <a:t>DynCTA</a:t>
            </a:r>
            <a:r>
              <a:rPr lang="en-US" dirty="0"/>
              <a:t> and CCWS) have been shown to be effective in optimizing TLP for single-application execution scenarios, they rely only on different kinds of per-core heuristics (e.g., latency tolerance, IPC, cache/memory contention) and do not consider the shared resource consumption of co-scheduled applications. In other words, each application under such TLP configurations (including </a:t>
            </a:r>
            <a:r>
              <a:rPr lang="en-US" dirty="0" err="1"/>
              <a:t>bestTLP</a:t>
            </a:r>
            <a:r>
              <a:rPr lang="en-US" dirty="0"/>
              <a:t>) attempts to maximize its own effective bandwidth, ultimately taking disproportionate amount of shared resources. This causes too much contention in caches and memory, ultimately hampering the system-wide metrics such as system throughput and fairness.</a:t>
            </a:r>
          </a:p>
        </p:txBody>
      </p:sp>
      <p:sp>
        <p:nvSpPr>
          <p:cNvPr id="4" name="Slide Number Placeholder 3"/>
          <p:cNvSpPr>
            <a:spLocks noGrp="1"/>
          </p:cNvSpPr>
          <p:nvPr>
            <p:ph type="sldNum" sz="quarter" idx="10"/>
          </p:nvPr>
        </p:nvSpPr>
        <p:spPr/>
        <p:txBody>
          <a:bodyPr/>
          <a:lstStyle/>
          <a:p>
            <a:fld id="{5E326AB6-F954-4078-A837-A8BDFB0913E1}" type="slidenum">
              <a:rPr lang="en-US" smtClean="0"/>
              <a:t>20</a:t>
            </a:fld>
            <a:endParaRPr lang="en-US"/>
          </a:p>
        </p:txBody>
      </p:sp>
    </p:spTree>
    <p:extLst>
      <p:ext uri="{BB962C8B-B14F-4D97-AF65-F5344CB8AC3E}">
        <p14:creationId xmlns:p14="http://schemas.microsoft.com/office/powerpoint/2010/main" val="1647779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Bandwidth, EB, is </a:t>
            </a:r>
            <a:r>
              <a:rPr lang="en-US" u="sng" dirty="0"/>
              <a:t>an application-level utility metric</a:t>
            </a:r>
            <a:r>
              <a:rPr lang="en-US" dirty="0"/>
              <a:t>, defined as the ratio between the DRAM bandwidth and the cache miss rate based on level of hierarchy under consideration. </a:t>
            </a:r>
          </a:p>
          <a:p>
            <a:endParaRPr lang="en-US" dirty="0"/>
          </a:p>
          <a:p>
            <a:r>
              <a:rPr lang="en-US" dirty="0"/>
              <a:t>For example, in this figure, EB @ point  A is the same as the DRAM BW. However, @ point B, EB is the ratio between DRAM BW and L2 miss rate. Finally, @ point C, @ the core, EB is ratio between DRAM BW and the combined miss rate. CMR is the product of L1 and L2 cache miss rates. </a:t>
            </a:r>
          </a:p>
          <a:p>
            <a:endParaRPr lang="en-US" dirty="0"/>
          </a:p>
          <a:p>
            <a:r>
              <a:rPr lang="en-US" b="0" u="none" dirty="0">
                <a:sym typeface="Wingdings" panose="05000000000000000000" pitchFamily="2" charset="2"/>
              </a:rPr>
              <a:t>+++++++++++++++++++++++++++++++++++++</a:t>
            </a:r>
            <a:endParaRPr lang="en-US" dirty="0"/>
          </a:p>
          <a:p>
            <a:r>
              <a:rPr lang="en-US" dirty="0"/>
              <a:t>- Metric concerning BW as BW interference is the main problem.</a:t>
            </a:r>
          </a:p>
        </p:txBody>
      </p:sp>
      <p:sp>
        <p:nvSpPr>
          <p:cNvPr id="4" name="Slide Number Placeholder 3"/>
          <p:cNvSpPr>
            <a:spLocks noGrp="1"/>
          </p:cNvSpPr>
          <p:nvPr>
            <p:ph type="sldNum" sz="quarter" idx="10"/>
          </p:nvPr>
        </p:nvSpPr>
        <p:spPr/>
        <p:txBody>
          <a:bodyPr/>
          <a:lstStyle/>
          <a:p>
            <a:fld id="{5E326AB6-F954-4078-A837-A8BDFB0913E1}" type="slidenum">
              <a:rPr lang="en-US" smtClean="0"/>
              <a:t>21</a:t>
            </a:fld>
            <a:endParaRPr lang="en-US"/>
          </a:p>
        </p:txBody>
      </p:sp>
    </p:spTree>
    <p:extLst>
      <p:ext uri="{BB962C8B-B14F-4D97-AF65-F5344CB8AC3E}">
        <p14:creationId xmlns:p14="http://schemas.microsoft.com/office/powerpoint/2010/main" val="570884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EB? </a:t>
            </a:r>
          </a:p>
          <a:p>
            <a:endParaRPr lang="en-US" dirty="0"/>
          </a:p>
          <a:p>
            <a:r>
              <a:rPr lang="en-US" u="sng" dirty="0"/>
              <a:t>EB measures both the DRAM BW utilization and the usefulness of the caches in amplifying the performance.</a:t>
            </a:r>
            <a:r>
              <a:rPr lang="en-US" dirty="0"/>
              <a:t> Let us look at EB benefit analytically and experimentally. </a:t>
            </a:r>
          </a:p>
          <a:p>
            <a:endParaRPr lang="en-US" dirty="0"/>
          </a:p>
          <a:p>
            <a:r>
              <a:rPr lang="en-US" dirty="0"/>
              <a:t>Analytically, performance, in terms of IPC, is the ratio between DRAM BW and the product of </a:t>
            </a:r>
            <a:r>
              <a:rPr lang="en-US" dirty="0" err="1"/>
              <a:t>rm</a:t>
            </a:r>
            <a:r>
              <a:rPr lang="en-US" dirty="0"/>
              <a:t> (which is related to the compute to memory ratio) </a:t>
            </a:r>
            <a:r>
              <a:rPr lang="en-US" u="sng" dirty="0"/>
              <a:t>and the combined cache miss rate</a:t>
            </a:r>
            <a:r>
              <a:rPr lang="en-US" dirty="0"/>
              <a:t>. </a:t>
            </a:r>
          </a:p>
          <a:p>
            <a:endParaRPr lang="en-US" dirty="0"/>
          </a:p>
          <a:p>
            <a:r>
              <a:rPr lang="en-US" dirty="0"/>
              <a:t>Then, IPC is directly proportional to EB. </a:t>
            </a:r>
          </a:p>
          <a:p>
            <a:endParaRPr lang="en-US" dirty="0"/>
          </a:p>
          <a:p>
            <a:r>
              <a:rPr lang="en-US" dirty="0"/>
              <a:t>This can be shown by monitoring the IPC and the EB. We can see that both IPC and EB follow the same trend when TLP changes. Also, we can see that up to TLP=4 both IPC and EB increases </a:t>
            </a:r>
            <a:r>
              <a:rPr lang="en-US" u="sng" dirty="0"/>
              <a:t>as the increase in BW is more that the increase in CMR</a:t>
            </a:r>
            <a:r>
              <a:rPr lang="en-US" dirty="0"/>
              <a:t>. However, after TLP=4, EB drops as the increase in BW is not enough to compensate the increase in CMR. </a:t>
            </a:r>
            <a:r>
              <a:rPr lang="en-US" u="sng" dirty="0"/>
              <a:t>IPC also drops as </a:t>
            </a:r>
            <a:r>
              <a:rPr lang="en-US" b="0" u="sng" dirty="0"/>
              <a:t>the contention for cache and memory bandwidth increases</a:t>
            </a:r>
            <a:r>
              <a:rPr lang="en-US" b="0" dirty="0"/>
              <a:t>.</a:t>
            </a:r>
          </a:p>
          <a:p>
            <a:endParaRPr lang="en-US" b="0" dirty="0"/>
          </a:p>
          <a:p>
            <a:r>
              <a:rPr lang="en-US" b="0" dirty="0"/>
              <a:t>This shows that </a:t>
            </a:r>
            <a:r>
              <a:rPr lang="en-US" b="0" u="sng" dirty="0"/>
              <a:t>EB is a good metric to optimize for performance</a:t>
            </a:r>
            <a:r>
              <a:rPr lang="en-US" b="0" dirty="0"/>
              <a:t> in a single-application scenario, but what about multi-application?</a:t>
            </a:r>
            <a:endParaRPr lang="en-US" dirty="0"/>
          </a:p>
          <a:p>
            <a:endParaRPr lang="en-US" dirty="0"/>
          </a:p>
          <a:p>
            <a:r>
              <a:rPr lang="en-US" b="0" u="none" dirty="0">
                <a:sym typeface="Wingdings" panose="05000000000000000000" pitchFamily="2" charset="2"/>
              </a:rPr>
              <a:t>+++++++++++++++++++++++++++++++++++++</a:t>
            </a:r>
          </a:p>
          <a:p>
            <a:r>
              <a:rPr lang="en-US" dirty="0"/>
              <a:t>Application = CUDA-BFS2</a:t>
            </a:r>
          </a:p>
        </p:txBody>
      </p:sp>
      <p:sp>
        <p:nvSpPr>
          <p:cNvPr id="4" name="Slide Number Placeholder 3"/>
          <p:cNvSpPr>
            <a:spLocks noGrp="1"/>
          </p:cNvSpPr>
          <p:nvPr>
            <p:ph type="sldNum" sz="quarter" idx="10"/>
          </p:nvPr>
        </p:nvSpPr>
        <p:spPr/>
        <p:txBody>
          <a:bodyPr/>
          <a:lstStyle/>
          <a:p>
            <a:fld id="{5E326AB6-F954-4078-A837-A8BDFB0913E1}" type="slidenum">
              <a:rPr lang="en-US" smtClean="0"/>
              <a:t>22</a:t>
            </a:fld>
            <a:endParaRPr lang="en-US"/>
          </a:p>
        </p:txBody>
      </p:sp>
    </p:spTree>
    <p:extLst>
      <p:ext uri="{BB962C8B-B14F-4D97-AF65-F5344CB8AC3E}">
        <p14:creationId xmlns:p14="http://schemas.microsoft.com/office/powerpoint/2010/main" val="210292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23</a:t>
            </a:fld>
            <a:endParaRPr lang="en-US"/>
          </a:p>
        </p:txBody>
      </p:sp>
    </p:spTree>
    <p:extLst>
      <p:ext uri="{BB962C8B-B14F-4D97-AF65-F5344CB8AC3E}">
        <p14:creationId xmlns:p14="http://schemas.microsoft.com/office/powerpoint/2010/main" val="493395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sym typeface="Wingdings" panose="05000000000000000000" pitchFamily="2" charset="2"/>
              </a:rPr>
              <a:t>However, a management scheme that optimizes for EB-based metrics is useful in improving system throughput and fairness. </a:t>
            </a:r>
          </a:p>
          <a:p>
            <a:endParaRPr lang="en-US" b="0" u="none" dirty="0">
              <a:sym typeface="Wingdings" panose="05000000000000000000" pitchFamily="2" charset="2"/>
            </a:endParaRPr>
          </a:p>
          <a:p>
            <a:r>
              <a:rPr lang="en-US" b="0" u="none" dirty="0">
                <a:sym typeface="Wingdings" panose="05000000000000000000" pitchFamily="2" charset="2"/>
              </a:rPr>
              <a:t>Thus, </a:t>
            </a:r>
            <a:r>
              <a:rPr lang="en-US" b="0" u="sng" dirty="0">
                <a:sym typeface="Wingdings" panose="05000000000000000000" pitchFamily="2" charset="2"/>
              </a:rPr>
              <a:t>we introduce our version of the SD-based metrics for system throughput and fairness and utilize EB instead of slowdowns. For example,</a:t>
            </a:r>
            <a:r>
              <a:rPr lang="en-US" b="0" u="none" dirty="0">
                <a:sym typeface="Wingdings" panose="05000000000000000000" pitchFamily="2" charset="2"/>
              </a:rPr>
              <a:t> EB-WS is the sum of EBs instead of using the sum of slowdowns. Another, crucial factor here is that EB-based metrics don’t incorporate any </a:t>
            </a:r>
            <a:r>
              <a:rPr lang="en-US" b="0" u="sng" dirty="0">
                <a:sym typeface="Wingdings" panose="05000000000000000000" pitchFamily="2" charset="2"/>
              </a:rPr>
              <a:t>alone-execution information</a:t>
            </a:r>
            <a:r>
              <a:rPr lang="en-US" b="0" u="none" dirty="0">
                <a:sym typeface="Wingdings" panose="05000000000000000000" pitchFamily="2" charset="2"/>
              </a:rPr>
              <a:t>. This makes EB-based metrics easier to calculate in a multi-application environment. </a:t>
            </a:r>
          </a:p>
          <a:p>
            <a:endParaRPr lang="en-US" b="0" u="none" dirty="0">
              <a:sym typeface="Wingdings" panose="05000000000000000000" pitchFamily="2" charset="2"/>
            </a:endParaRPr>
          </a:p>
          <a:p>
            <a:r>
              <a:rPr lang="en-US" b="0" u="none" dirty="0">
                <a:sym typeface="Wingdings" panose="05000000000000000000" pitchFamily="2" charset="2"/>
              </a:rPr>
              <a:t>But what is the challenge in using EB? </a:t>
            </a:r>
          </a:p>
          <a:p>
            <a:endParaRPr lang="en-US" b="0" u="none" dirty="0">
              <a:sym typeface="Wingdings" panose="05000000000000000000" pitchFamily="2" charset="2"/>
            </a:endParaRPr>
          </a:p>
          <a:p>
            <a:r>
              <a:rPr lang="en-US" b="0" u="none" dirty="0">
                <a:sym typeface="Wingdings" panose="05000000000000000000" pitchFamily="2" charset="2"/>
              </a:rPr>
              <a:t>+++++++++++++++++++++++++++++++++++++</a:t>
            </a:r>
            <a:endParaRPr lang="en-US" sz="1200" b="0" i="0" kern="1200" dirty="0">
              <a:solidFill>
                <a:schemeClr val="tx1"/>
              </a:solidFill>
              <a:effectLst/>
              <a:latin typeface="+mn-lt"/>
              <a:ea typeface="+mn-ea"/>
              <a:cs typeface="+mn-cs"/>
            </a:endParaRPr>
          </a:p>
          <a:p>
            <a:r>
              <a:rPr lang="en-US" b="1" u="sng" dirty="0"/>
              <a:t>Mention the alone information in SD-based metrics vs. EB-based metrics.</a:t>
            </a:r>
          </a:p>
          <a:p>
            <a:r>
              <a:rPr lang="en-US" dirty="0"/>
              <a:t>EB-WS (EB-based) metric does not incorporate any alone-application information making it easier to calculate directly in a multi-application environment.</a:t>
            </a:r>
          </a:p>
          <a:p>
            <a:endParaRPr lang="en-US" dirty="0"/>
          </a:p>
          <a:p>
            <a:r>
              <a:rPr lang="en-US" b="1" u="sng" dirty="0"/>
              <a:t>Note:</a:t>
            </a:r>
            <a:r>
              <a:rPr lang="en-US" dirty="0"/>
              <a:t> In the latter case, each application uses the value of EB when it executes alone and uses </a:t>
            </a:r>
            <a:r>
              <a:rPr lang="en-US" dirty="0" err="1"/>
              <a:t>bestTLP</a:t>
            </a:r>
            <a:r>
              <a:rPr lang="en-US" dirty="0"/>
              <a:t>. As we cannot get this information unless we halt the other co-running applications, we approximate it by executing the co-runners with the least amount of TLP (i.e., 1) so that they induce the least amount of interference possible.</a:t>
            </a:r>
          </a:p>
          <a:p>
            <a:endParaRPr lang="en-US" dirty="0"/>
          </a:p>
        </p:txBody>
      </p:sp>
      <p:sp>
        <p:nvSpPr>
          <p:cNvPr id="4" name="Slide Number Placeholder 3"/>
          <p:cNvSpPr>
            <a:spLocks noGrp="1"/>
          </p:cNvSpPr>
          <p:nvPr>
            <p:ph type="sldNum" sz="quarter" idx="10"/>
          </p:nvPr>
        </p:nvSpPr>
        <p:spPr/>
        <p:txBody>
          <a:bodyPr/>
          <a:lstStyle/>
          <a:p>
            <a:fld id="{5E326AB6-F954-4078-A837-A8BDFB0913E1}" type="slidenum">
              <a:rPr lang="en-US" smtClean="0"/>
              <a:t>24</a:t>
            </a:fld>
            <a:endParaRPr lang="en-US"/>
          </a:p>
        </p:txBody>
      </p:sp>
    </p:spTree>
    <p:extLst>
      <p:ext uri="{BB962C8B-B14F-4D97-AF65-F5344CB8AC3E}">
        <p14:creationId xmlns:p14="http://schemas.microsoft.com/office/powerpoint/2010/main" val="205218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3</a:t>
            </a:fld>
            <a:endParaRPr lang="en-US"/>
          </a:p>
        </p:txBody>
      </p:sp>
    </p:spTree>
    <p:extLst>
      <p:ext uri="{BB962C8B-B14F-4D97-AF65-F5344CB8AC3E}">
        <p14:creationId xmlns:p14="http://schemas.microsoft.com/office/powerpoint/2010/main" val="1711482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ym typeface="Wingdings" panose="05000000000000000000" pitchFamily="2" charset="2"/>
              </a:rPr>
              <a:t>Finding the optimal TLP configuration is difficult. This is due to the huge search space. For example, using n co-running applications, while selecting from 8 TLP values per application, leads to 8^n search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sng" dirty="0">
                <a:sym typeface="Wingdings" panose="05000000000000000000" pitchFamily="2" charset="2"/>
              </a:rPr>
              <a:t>Add the sampling period required, per configuration, to collect BW and CMR, this shows how bad a naïve searching technique can fail.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ym typeface="Wingdings" panose="05000000000000000000" pitchFamily="2" charset="2"/>
              </a:rPr>
              <a:t>So, what is the 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non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ym typeface="Wingdings" panose="05000000000000000000" pitchFamily="2" charset="2"/>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an intelligent way to find the required TLP</a:t>
            </a:r>
          </a:p>
        </p:txBody>
      </p:sp>
      <p:sp>
        <p:nvSpPr>
          <p:cNvPr id="4" name="Slide Number Placeholder 3"/>
          <p:cNvSpPr>
            <a:spLocks noGrp="1"/>
          </p:cNvSpPr>
          <p:nvPr>
            <p:ph type="sldNum" sz="quarter" idx="10"/>
          </p:nvPr>
        </p:nvSpPr>
        <p:spPr/>
        <p:txBody>
          <a:bodyPr/>
          <a:lstStyle/>
          <a:p>
            <a:fld id="{5E326AB6-F954-4078-A837-A8BDFB0913E1}" type="slidenum">
              <a:rPr lang="en-US" smtClean="0"/>
              <a:t>25</a:t>
            </a:fld>
            <a:endParaRPr lang="en-US"/>
          </a:p>
        </p:txBody>
      </p:sp>
    </p:spTree>
    <p:extLst>
      <p:ext uri="{BB962C8B-B14F-4D97-AF65-F5344CB8AC3E}">
        <p14:creationId xmlns:p14="http://schemas.microsoft.com/office/powerpoint/2010/main" val="883657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0" u="none" dirty="0">
                <a:sym typeface="Wingdings" panose="05000000000000000000" pitchFamily="2" charset="2"/>
              </a:rPr>
              <a:t>We start by emphasizing two guidelines. First, </a:t>
            </a:r>
            <a:r>
              <a:rPr lang="en-US" b="0" u="sng" dirty="0">
                <a:sym typeface="Wingdings" panose="05000000000000000000" pitchFamily="2" charset="2"/>
              </a:rPr>
              <a:t>EB-based metrics are sub-optimal if a TLP configuration leads to resources underutilization</a:t>
            </a:r>
            <a:r>
              <a:rPr lang="en-US" b="0" u="none" dirty="0">
                <a:sym typeface="Wingdings" panose="05000000000000000000" pitchFamily="2" charset="2"/>
              </a:rPr>
              <a:t>. Thus, to reach optimal system throughput, choose a TLP configuration that does not underutilize the shared resources. </a:t>
            </a:r>
          </a:p>
          <a:p>
            <a:pPr marL="0" indent="0">
              <a:buFontTx/>
              <a:buNone/>
            </a:pPr>
            <a:endParaRPr lang="en-US" b="0" u="none" dirty="0">
              <a:sym typeface="Wingdings" panose="05000000000000000000" pitchFamily="2" charset="2"/>
            </a:endParaRPr>
          </a:p>
          <a:p>
            <a:pPr marL="0" indent="0">
              <a:buFontTx/>
              <a:buNone/>
            </a:pPr>
            <a:r>
              <a:rPr lang="en-US" b="0" u="sng" dirty="0">
                <a:sym typeface="Wingdings" panose="05000000000000000000" pitchFamily="2" charset="2"/>
              </a:rPr>
              <a:t>Similarly, we should choose a TLP configuration that does not overwhelm the shared resources</a:t>
            </a:r>
            <a:r>
              <a:rPr lang="en-US" b="0" u="none" dirty="0">
                <a:sym typeface="Wingdings" panose="05000000000000000000" pitchFamily="2" charset="2"/>
              </a:rPr>
              <a:t>. </a:t>
            </a:r>
            <a:r>
              <a:rPr lang="en-US" b="0" u="sng" dirty="0">
                <a:sym typeface="Wingdings" panose="05000000000000000000" pitchFamily="2" charset="2"/>
              </a:rPr>
              <a:t>This is because EB-based metrics start to drop when the increase in BW can no longer compensate the increase in CMR</a:t>
            </a:r>
            <a:r>
              <a:rPr lang="en-US" b="0" u="none" dirty="0">
                <a:sym typeface="Wingdings" panose="05000000000000000000" pitchFamily="2" charset="2"/>
              </a:rPr>
              <a:t>.</a:t>
            </a:r>
          </a:p>
          <a:p>
            <a:pPr marL="0" indent="0">
              <a:buFontTx/>
              <a:buNone/>
            </a:pPr>
            <a:endParaRPr lang="en-US" b="0" u="none" dirty="0">
              <a:sym typeface="Wingdings" panose="05000000000000000000" pitchFamily="2" charset="2"/>
            </a:endParaRPr>
          </a:p>
          <a:p>
            <a:pPr marL="0" indent="0">
              <a:buFontTx/>
              <a:buNone/>
            </a:pPr>
            <a:r>
              <a:rPr lang="en-US" b="0" u="none" dirty="0">
                <a:sym typeface="Wingdings" panose="05000000000000000000" pitchFamily="2" charset="2"/>
              </a:rPr>
              <a:t>Now, we define the pattern used in the searching scheme.</a:t>
            </a:r>
          </a:p>
          <a:p>
            <a:pPr marL="0" indent="0">
              <a:buFontTx/>
              <a:buNone/>
            </a:pPr>
            <a:endParaRPr lang="en-US" b="0" u="none" dirty="0">
              <a:sym typeface="Wingdings" panose="05000000000000000000" pitchFamily="2" charset="2"/>
            </a:endParaRPr>
          </a:p>
          <a:p>
            <a:pPr marL="0" indent="0">
              <a:buFontTx/>
              <a:buNone/>
            </a:pPr>
            <a:r>
              <a:rPr lang="en-US" b="0" u="none" dirty="0">
                <a:sym typeface="Wingdings" panose="05000000000000000000" pitchFamily="2" charset="2"/>
              </a:rPr>
              <a:t>+++++++++++++++++++++++++++++++++++++</a:t>
            </a:r>
            <a:endParaRPr lang="en-US" sz="1200" b="1" dirty="0"/>
          </a:p>
          <a:p>
            <a:pPr marL="0" indent="0">
              <a:buFontTx/>
              <a:buNone/>
            </a:pPr>
            <a:r>
              <a:rPr lang="en-US" sz="1200" b="1" dirty="0"/>
              <a:t>Total EB can be sub-optimal when a particular TLP configuration leads to under-utilization of resources (DRAM and BW)</a:t>
            </a:r>
          </a:p>
          <a:p>
            <a:pPr marL="0" indent="0">
              <a:buFontTx/>
              <a:buNone/>
            </a:pPr>
            <a:endParaRPr lang="en-US" sz="1200" dirty="0"/>
          </a:p>
          <a:p>
            <a:pPr marL="0" indent="0">
              <a:buFontTx/>
              <a:buNone/>
            </a:pPr>
            <a:r>
              <a:rPr lang="en-US" dirty="0"/>
              <a:t>Guideline-1. The EB-based metrics are sub-optimal when a particular TLP combination leads to under-utilization of resources (e.g., DRAM bandwidth). Therefore, for obtaining the optimal system throughput, it is important to choose a TLP combination that does not under-utilize the shared resources.</a:t>
            </a:r>
          </a:p>
          <a:p>
            <a:pPr marL="0" indent="0">
              <a:buFontTx/>
              <a:buNone/>
            </a:pPr>
            <a:endParaRPr lang="en-US" dirty="0"/>
          </a:p>
          <a:p>
            <a:pPr marL="0" indent="0">
              <a:buFontTx/>
              <a:buNone/>
            </a:pPr>
            <a:r>
              <a:rPr lang="en-US" sz="1200" b="1" dirty="0"/>
              <a:t>EB of an application starts to drop only when its BW can no longer compensate for the increase in its CMR</a:t>
            </a:r>
          </a:p>
          <a:p>
            <a:pPr marL="0" indent="0">
              <a:buFontTx/>
              <a:buNone/>
            </a:pPr>
            <a:endParaRPr lang="en-US" sz="1200" dirty="0"/>
          </a:p>
          <a:p>
            <a:pPr marL="0" indent="0">
              <a:buFontTx/>
              <a:buNone/>
            </a:pPr>
            <a:r>
              <a:rPr lang="en-US" dirty="0"/>
              <a:t>Guideline-2. When increasing an application’s TLP level, its EB starts to drop only when the increase in its BW can no longer compensate for the increase in its CMR (i.e., EB at its inflection point). Therefore, it is important to choose a TLP combination that would not overwhelm resources as it is likely to cause sharp drops in one or all applications’ EB, leading to inferior system throughput and fairness.</a:t>
            </a:r>
          </a:p>
        </p:txBody>
      </p:sp>
      <p:sp>
        <p:nvSpPr>
          <p:cNvPr id="4" name="Slide Number Placeholder 3"/>
          <p:cNvSpPr>
            <a:spLocks noGrp="1"/>
          </p:cNvSpPr>
          <p:nvPr>
            <p:ph type="sldNum" sz="quarter" idx="10"/>
          </p:nvPr>
        </p:nvSpPr>
        <p:spPr/>
        <p:txBody>
          <a:bodyPr/>
          <a:lstStyle/>
          <a:p>
            <a:fld id="{5E326AB6-F954-4078-A837-A8BDFB0913E1}" type="slidenum">
              <a:rPr lang="en-US" smtClean="0"/>
              <a:t>26</a:t>
            </a:fld>
            <a:endParaRPr lang="en-US"/>
          </a:p>
        </p:txBody>
      </p:sp>
    </p:spTree>
    <p:extLst>
      <p:ext uri="{BB962C8B-B14F-4D97-AF65-F5344CB8AC3E}">
        <p14:creationId xmlns:p14="http://schemas.microsoft.com/office/powerpoint/2010/main" val="2107740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u="none" dirty="0">
                <a:sym typeface="Wingdings" panose="05000000000000000000" pitchFamily="2" charset="2"/>
              </a:rPr>
              <a:t>The figure show the execution of BLK_TRD workload, with EB-WS on the y-axis. </a:t>
            </a:r>
            <a:r>
              <a:rPr lang="en-US" b="0" u="sng" dirty="0">
                <a:sym typeface="Wingdings" panose="05000000000000000000" pitchFamily="2" charset="2"/>
              </a:rPr>
              <a:t>We vary the TLP values of BLK on the x-axis, and show the different TLP values of TRD as colored/dashed lines</a:t>
            </a:r>
            <a:r>
              <a:rPr lang="en-US" b="0" u="none" dirty="0">
                <a:sym typeface="Wingdings" panose="05000000000000000000" pitchFamily="2" charset="2"/>
              </a:rPr>
              <a:t>. </a:t>
            </a:r>
          </a:p>
          <a:p>
            <a:pPr algn="l"/>
            <a:endParaRPr lang="en-US" b="0" u="none" dirty="0">
              <a:sym typeface="Wingdings" panose="05000000000000000000" pitchFamily="2" charset="2"/>
            </a:endParaRPr>
          </a:p>
          <a:p>
            <a:pPr algn="l"/>
            <a:r>
              <a:rPr lang="en-US" b="0" u="none" dirty="0">
                <a:sym typeface="Wingdings" panose="05000000000000000000" pitchFamily="2" charset="2"/>
              </a:rPr>
              <a:t>The pattern:</a:t>
            </a:r>
          </a:p>
          <a:p>
            <a:pPr algn="l"/>
            <a:r>
              <a:rPr lang="en-US" b="0" u="none" dirty="0">
                <a:sym typeface="Wingdings" panose="05000000000000000000" pitchFamily="2" charset="2"/>
              </a:rPr>
              <a:t>- is a significant drop in the EB-based metric</a:t>
            </a:r>
          </a:p>
          <a:p>
            <a:pPr algn="l"/>
            <a:r>
              <a:rPr lang="en-US" b="0" u="none" dirty="0">
                <a:sym typeface="Wingdings" panose="05000000000000000000" pitchFamily="2" charset="2"/>
              </a:rPr>
              <a:t>- that happens at </a:t>
            </a:r>
            <a:r>
              <a:rPr lang="en-US" b="0" u="sng" dirty="0">
                <a:sym typeface="Wingdings" panose="05000000000000000000" pitchFamily="2" charset="2"/>
              </a:rPr>
              <a:t>a fixed TLP of a particular application</a:t>
            </a:r>
          </a:p>
          <a:p>
            <a:pPr marL="0" indent="0" algn="l">
              <a:buFontTx/>
              <a:buNone/>
            </a:pPr>
            <a:r>
              <a:rPr lang="en-US" b="0" u="none" dirty="0">
                <a:sym typeface="Wingdings" panose="05000000000000000000" pitchFamily="2" charset="2"/>
              </a:rPr>
              <a:t>- when the resources are </a:t>
            </a:r>
            <a:r>
              <a:rPr lang="en-US" b="0" u="sng" dirty="0">
                <a:sym typeface="Wingdings" panose="05000000000000000000" pitchFamily="2" charset="2"/>
              </a:rPr>
              <a:t>sufficiently</a:t>
            </a:r>
            <a:r>
              <a:rPr lang="en-US" b="0" u="none" dirty="0">
                <a:sym typeface="Wingdings" panose="05000000000000000000" pitchFamily="2" charset="2"/>
              </a:rPr>
              <a:t> utilized </a:t>
            </a:r>
          </a:p>
          <a:p>
            <a:pPr marL="0" indent="0" algn="l">
              <a:buFontTx/>
              <a:buNone/>
            </a:pPr>
            <a:r>
              <a:rPr lang="en-US" b="0" u="none" dirty="0">
                <a:sym typeface="Wingdings" panose="05000000000000000000" pitchFamily="2" charset="2"/>
              </a:rPr>
              <a:t>- </a:t>
            </a:r>
            <a:r>
              <a:rPr lang="en-US" b="0" u="sng" dirty="0">
                <a:sym typeface="Wingdings" panose="05000000000000000000" pitchFamily="2" charset="2"/>
              </a:rPr>
              <a:t>regardless of the TLP of the other co-running application</a:t>
            </a:r>
            <a:r>
              <a:rPr lang="en-US" b="0" u="none" dirty="0">
                <a:sym typeface="Wingdings" panose="05000000000000000000" pitchFamily="2" charset="2"/>
              </a:rPr>
              <a:t> </a:t>
            </a:r>
          </a:p>
          <a:p>
            <a:pPr marL="171450" indent="-171450" algn="l">
              <a:buFontTx/>
              <a:buChar char="-"/>
            </a:pPr>
            <a:endParaRPr lang="en-US" b="0" u="none" dirty="0">
              <a:sym typeface="Wingdings" panose="05000000000000000000" pitchFamily="2" charset="2"/>
            </a:endParaRPr>
          </a:p>
          <a:p>
            <a:pPr marL="0" indent="0" algn="l">
              <a:buFontTx/>
              <a:buNone/>
            </a:pPr>
            <a:r>
              <a:rPr lang="en-US" b="0" u="sng" dirty="0">
                <a:sym typeface="Wingdings" panose="05000000000000000000" pitchFamily="2" charset="2"/>
              </a:rPr>
              <a:t>For example</a:t>
            </a:r>
            <a:r>
              <a:rPr lang="en-US" b="0" u="none" dirty="0">
                <a:sym typeface="Wingdings" panose="05000000000000000000" pitchFamily="2" charset="2"/>
              </a:rPr>
              <a:t>, we see that EB-WS drops @ TLP-BLK = 2 regardless the TLP value of TRD. </a:t>
            </a:r>
            <a:r>
              <a:rPr lang="en-US" b="0" u="sng" dirty="0">
                <a:sym typeface="Wingdings" panose="05000000000000000000" pitchFamily="2" charset="2"/>
              </a:rPr>
              <a:t>We refer to this as the pattern for BLK</a:t>
            </a:r>
            <a:r>
              <a:rPr lang="en-US" b="0" u="none" dirty="0">
                <a:sym typeface="Wingdings" panose="05000000000000000000" pitchFamily="2" charset="2"/>
              </a:rPr>
              <a:t>.</a:t>
            </a:r>
          </a:p>
          <a:p>
            <a:pPr algn="l"/>
            <a:endParaRPr lang="en-US" b="0" u="none" dirty="0">
              <a:sym typeface="Wingdings" panose="05000000000000000000" pitchFamily="2" charset="2"/>
            </a:endParaRPr>
          </a:p>
          <a:p>
            <a:pPr algn="l"/>
            <a:r>
              <a:rPr lang="en-US" b="0" u="none" dirty="0">
                <a:sym typeface="Wingdings" panose="05000000000000000000" pitchFamily="2" charset="2"/>
              </a:rPr>
              <a:t>+++++++++++++++++++++++++++++++++++++</a:t>
            </a:r>
            <a:endParaRPr lang="en-US" sz="1200" dirty="0">
              <a:solidFill>
                <a:schemeClr val="tx1"/>
              </a:solidFill>
            </a:endParaRPr>
          </a:p>
          <a:p>
            <a:pPr algn="l"/>
            <a:r>
              <a:rPr lang="en-US" sz="1200" dirty="0">
                <a:solidFill>
                  <a:schemeClr val="tx1"/>
                </a:solidFill>
              </a:rPr>
              <a:t>at the DRAM BW saturation point? How to show that?</a:t>
            </a:r>
            <a:endParaRPr lang="en-US" sz="1200" dirty="0"/>
          </a:p>
          <a:p>
            <a:pPr algn="l"/>
            <a:endParaRPr lang="en-US" sz="1200" dirty="0"/>
          </a:p>
          <a:p>
            <a:pPr algn="l"/>
            <a:r>
              <a:rPr lang="en-US" sz="1200" dirty="0"/>
              <a:t>Significant drop in EB </a:t>
            </a:r>
            <a:r>
              <a:rPr lang="en-US" sz="1200" dirty="0">
                <a:solidFill>
                  <a:schemeClr val="tx1"/>
                </a:solidFill>
              </a:rPr>
              <a:t>happens </a:t>
            </a:r>
            <a:r>
              <a:rPr lang="en-US" sz="1200" b="1" dirty="0">
                <a:solidFill>
                  <a:srgbClr val="FF0000"/>
                </a:solidFill>
              </a:rPr>
              <a:t>at a fixed TLP of a particular application</a:t>
            </a:r>
            <a:r>
              <a:rPr lang="en-US" sz="1200" dirty="0"/>
              <a:t> </a:t>
            </a:r>
            <a:r>
              <a:rPr lang="en-US" sz="1200" dirty="0">
                <a:solidFill>
                  <a:schemeClr val="tx1"/>
                </a:solidFill>
              </a:rPr>
              <a:t>at the DRAM BW saturation point (r</a:t>
            </a:r>
            <a:r>
              <a:rPr lang="en-US" sz="1200" dirty="0"/>
              <a:t>egardless of TLP of other co-running applications)</a:t>
            </a:r>
          </a:p>
        </p:txBody>
      </p:sp>
      <p:sp>
        <p:nvSpPr>
          <p:cNvPr id="4" name="Slide Number Placeholder 3"/>
          <p:cNvSpPr>
            <a:spLocks noGrp="1"/>
          </p:cNvSpPr>
          <p:nvPr>
            <p:ph type="sldNum" sz="quarter" idx="10"/>
          </p:nvPr>
        </p:nvSpPr>
        <p:spPr/>
        <p:txBody>
          <a:bodyPr/>
          <a:lstStyle/>
          <a:p>
            <a:fld id="{5E326AB6-F954-4078-A837-A8BDFB0913E1}" type="slidenum">
              <a:rPr lang="en-US" smtClean="0"/>
              <a:t>27</a:t>
            </a:fld>
            <a:endParaRPr lang="en-US"/>
          </a:p>
        </p:txBody>
      </p:sp>
    </p:spTree>
    <p:extLst>
      <p:ext uri="{BB962C8B-B14F-4D97-AF65-F5344CB8AC3E}">
        <p14:creationId xmlns:p14="http://schemas.microsoft.com/office/powerpoint/2010/main" val="979123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Now, we give a high-level overview for our searching scheme. </a:t>
            </a:r>
          </a:p>
          <a:p>
            <a:pPr marL="0" indent="0">
              <a:buFontTx/>
              <a:buNone/>
            </a:pPr>
            <a:endParaRPr lang="en-US" dirty="0"/>
          </a:p>
          <a:p>
            <a:pPr marL="0" indent="0">
              <a:buFontTx/>
              <a:buNone/>
            </a:pPr>
            <a:r>
              <a:rPr lang="en-US" dirty="0"/>
              <a:t>First, </a:t>
            </a:r>
            <a:r>
              <a:rPr lang="en-US" u="sng" dirty="0"/>
              <a:t>we search for what we refer to as the critical application</a:t>
            </a:r>
            <a:r>
              <a:rPr lang="en-US" dirty="0"/>
              <a:t>. We do that by sequentially checking each of the co-running applications for the pattern. </a:t>
            </a:r>
          </a:p>
          <a:p>
            <a:pPr marL="0" indent="0">
              <a:buFontTx/>
              <a:buNone/>
            </a:pPr>
            <a:endParaRPr lang="en-US" dirty="0"/>
          </a:p>
          <a:p>
            <a:pPr marL="0" indent="0">
              <a:buFontTx/>
              <a:buNone/>
            </a:pPr>
            <a:r>
              <a:rPr lang="en-US" dirty="0"/>
              <a:t>The application with the sharpest drop in the EB-based metric is the critical application. </a:t>
            </a:r>
          </a:p>
          <a:p>
            <a:pPr marL="0" indent="0">
              <a:buFontTx/>
              <a:buNone/>
            </a:pPr>
            <a:endParaRPr lang="en-US" dirty="0"/>
          </a:p>
          <a:p>
            <a:pPr marL="0" indent="0">
              <a:buFontTx/>
              <a:buNone/>
            </a:pPr>
            <a:r>
              <a:rPr lang="en-US" dirty="0"/>
              <a:t>Second, we fix the TLP of the critical application </a:t>
            </a:r>
            <a:r>
              <a:rPr lang="en-US" u="sng" dirty="0"/>
              <a:t>@ its inflection point</a:t>
            </a:r>
            <a:r>
              <a:rPr lang="en-US" dirty="0"/>
              <a:t> and sequentially tune the co-running application(s) to optimize the EB-based metric.</a:t>
            </a:r>
          </a:p>
          <a:p>
            <a:pPr marL="0" indent="0">
              <a:buFontTx/>
              <a:buNone/>
            </a:pPr>
            <a:endParaRPr lang="en-US" dirty="0"/>
          </a:p>
          <a:p>
            <a:pPr marL="0" indent="0">
              <a:buFontTx/>
              <a:buNone/>
            </a:pPr>
            <a:r>
              <a:rPr lang="en-US" dirty="0"/>
              <a:t>This process reduces the exponential search space to a linear one. </a:t>
            </a:r>
          </a:p>
          <a:p>
            <a:pPr marL="0" indent="0">
              <a:buFontTx/>
              <a:buNone/>
            </a:pPr>
            <a:endParaRPr lang="en-US" dirty="0"/>
          </a:p>
          <a:p>
            <a:pPr marL="0" indent="0">
              <a:buFontTx/>
              <a:buNone/>
            </a:pPr>
            <a:r>
              <a:rPr lang="en-US" b="0" u="none"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5E326AB6-F954-4078-A837-A8BDFB0913E1}" type="slidenum">
              <a:rPr lang="en-US" smtClean="0"/>
              <a:t>28</a:t>
            </a:fld>
            <a:endParaRPr lang="en-US"/>
          </a:p>
        </p:txBody>
      </p:sp>
    </p:spTree>
    <p:extLst>
      <p:ext uri="{BB962C8B-B14F-4D97-AF65-F5344CB8AC3E}">
        <p14:creationId xmlns:p14="http://schemas.microsoft.com/office/powerpoint/2010/main" val="633709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We evaluate PBS on MAFIA, a GPGPU-Sim based framework that executes two (or more) applications concurrently.</a:t>
            </a:r>
          </a:p>
          <a:p>
            <a:pPr marL="0" indent="0">
              <a:buFont typeface="Arial" panose="020B0604020202020204" pitchFamily="34" charset="0"/>
              <a:buNone/>
            </a:pPr>
            <a:endParaRPr lang="en-US" dirty="0"/>
          </a:p>
          <a:p>
            <a:pPr marL="0" indent="0">
              <a:buFont typeface="Arial" panose="020B0604020202020204" pitchFamily="34" charset="0"/>
              <a:buNone/>
            </a:pPr>
            <a:r>
              <a:rPr lang="en-US" u="sng" dirty="0"/>
              <a:t>We use 30 cores equally divided between the co-running applications. For example, in case of two-application scenario, each application is statically assigned 15 cores. However, the L2 cache and DRAM BW are shared.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use 26 applications from different benchmarks suites to evaluate 50 two-application workloads, and 20 three-application workloads.</a:t>
            </a:r>
          </a:p>
          <a:p>
            <a:pPr marL="0" indent="0">
              <a:buFont typeface="Arial" panose="020B0604020202020204" pitchFamily="34" charset="0"/>
              <a:buNone/>
            </a:pPr>
            <a:endParaRPr lang="en-US" dirty="0"/>
          </a:p>
          <a:p>
            <a:pPr marL="0" indent="0">
              <a:buFont typeface="Arial" panose="020B0604020202020204" pitchFamily="34" charset="0"/>
              <a:buNone/>
            </a:pPr>
            <a:r>
              <a:rPr lang="en-US" b="0" u="none" dirty="0">
                <a:sym typeface="Wingdings" panose="05000000000000000000" pitchFamily="2" charset="2"/>
              </a:rPr>
              <a:t>+++++++++++++++++++++++++++++++++++++</a:t>
            </a:r>
            <a:endParaRPr lang="en-US" dirty="0"/>
          </a:p>
          <a:p>
            <a:pPr marL="171450" indent="-171450">
              <a:buFont typeface="Arial" panose="020B0604020202020204" pitchFamily="34" charset="0"/>
              <a:buChar char="•"/>
            </a:pPr>
            <a:r>
              <a:rPr lang="en-US" dirty="0"/>
              <a:t>Extended GPGPU-Sim v3.x (Simulator) and developed GPU concurrent application framework (GCA) to enable multi-programming in GPUs.</a:t>
            </a:r>
          </a:p>
          <a:p>
            <a:pPr marL="171450" indent="-171450">
              <a:buFont typeface="Arial" panose="020B0604020202020204" pitchFamily="34" charset="0"/>
              <a:buChar char="•"/>
            </a:pPr>
            <a:r>
              <a:rPr lang="en-US" dirty="0"/>
              <a:t>The memory performance model is validated across several GPGPU workloads on an NVIDIA K20m GPU.</a:t>
            </a:r>
          </a:p>
          <a:p>
            <a:pPr marL="171450" indent="-171450">
              <a:buFont typeface="Arial" panose="020B0604020202020204" pitchFamily="34" charset="0"/>
              <a:buChar char="•"/>
            </a:pPr>
            <a:r>
              <a:rPr lang="en-US" dirty="0"/>
              <a:t>To understand how these applications interfere in the shared memory system, each application is mapped to an exclusive set of cores and allowed to use resources beyond the cores (e.g., L2, DRAM). We allocate an equal number of cores to each concurrently executing application. Sensitivity to different core and L2 cache partitioning techniques is discussed later.</a:t>
            </a:r>
          </a:p>
        </p:txBody>
      </p:sp>
      <p:sp>
        <p:nvSpPr>
          <p:cNvPr id="4" name="Slide Number Placeholder 3"/>
          <p:cNvSpPr>
            <a:spLocks noGrp="1"/>
          </p:cNvSpPr>
          <p:nvPr>
            <p:ph type="sldNum" sz="quarter" idx="10"/>
          </p:nvPr>
        </p:nvSpPr>
        <p:spPr/>
        <p:txBody>
          <a:bodyPr/>
          <a:lstStyle/>
          <a:p>
            <a:fld id="{5E326AB6-F954-4078-A837-A8BDFB0913E1}" type="slidenum">
              <a:rPr lang="en-US" smtClean="0"/>
              <a:t>29</a:t>
            </a:fld>
            <a:endParaRPr lang="en-US"/>
          </a:p>
        </p:txBody>
      </p:sp>
    </p:spTree>
    <p:extLst>
      <p:ext uri="{BB962C8B-B14F-4D97-AF65-F5344CB8AC3E}">
        <p14:creationId xmlns:p14="http://schemas.microsoft.com/office/powerpoint/2010/main" val="737738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sym typeface="Wingdings" panose="05000000000000000000" pitchFamily="2" charset="2"/>
              </a:rPr>
              <a:t>We start with system throughput. This figure shows the normalized WS on the y-axis normalized to ++</a:t>
            </a:r>
            <a:r>
              <a:rPr lang="en-US" b="0" u="none" dirty="0" err="1">
                <a:sym typeface="Wingdings" panose="05000000000000000000" pitchFamily="2" charset="2"/>
              </a:rPr>
              <a:t>bestTLP</a:t>
            </a:r>
            <a:r>
              <a:rPr lang="en-US" b="0" u="none" dirty="0">
                <a:sym typeface="Wingdings" panose="05000000000000000000" pitchFamily="2" charset="2"/>
              </a:rPr>
              <a:t>. </a:t>
            </a:r>
          </a:p>
          <a:p>
            <a:endParaRPr lang="en-US" b="0" u="none" dirty="0">
              <a:sym typeface="Wingdings" panose="05000000000000000000" pitchFamily="2" charset="2"/>
            </a:endParaRPr>
          </a:p>
          <a:p>
            <a:r>
              <a:rPr lang="en-US" b="0" u="none" dirty="0">
                <a:sym typeface="Wingdings" panose="05000000000000000000" pitchFamily="2" charset="2"/>
              </a:rPr>
              <a:t>Our scheme, PBS-WS, achieves 19.6% improvement over ++</a:t>
            </a:r>
            <a:r>
              <a:rPr lang="en-US" b="0" u="none" dirty="0" err="1">
                <a:sym typeface="Wingdings" panose="05000000000000000000" pitchFamily="2" charset="2"/>
              </a:rPr>
              <a:t>bestTLP</a:t>
            </a:r>
            <a:r>
              <a:rPr lang="en-US" b="0" u="none" dirty="0">
                <a:sym typeface="Wingdings" panose="05000000000000000000" pitchFamily="2" charset="2"/>
              </a:rPr>
              <a:t>. </a:t>
            </a:r>
          </a:p>
          <a:p>
            <a:endParaRPr lang="en-US" b="0" u="none" dirty="0">
              <a:sym typeface="Wingdings" panose="05000000000000000000" pitchFamily="2" charset="2"/>
            </a:endParaRPr>
          </a:p>
          <a:p>
            <a:r>
              <a:rPr lang="en-US" b="0" u="none" dirty="0">
                <a:sym typeface="Wingdings" panose="05000000000000000000" pitchFamily="2" charset="2"/>
              </a:rPr>
              <a:t>Also, PBS-WS achieves 11.2% improvement over </a:t>
            </a:r>
            <a:r>
              <a:rPr lang="en-US" b="0" u="sng" dirty="0">
                <a:sym typeface="Wingdings" panose="05000000000000000000" pitchFamily="2" charset="2"/>
              </a:rPr>
              <a:t>a scheme that uses </a:t>
            </a:r>
            <a:r>
              <a:rPr lang="en-US" b="0" u="sng" dirty="0" err="1">
                <a:sym typeface="Wingdings" panose="05000000000000000000" pitchFamily="2" charset="2"/>
              </a:rPr>
              <a:t>DynCTA</a:t>
            </a:r>
            <a:r>
              <a:rPr lang="en-US" b="0" u="sng" dirty="0">
                <a:sym typeface="Wingdings" panose="05000000000000000000" pitchFamily="2" charset="2"/>
              </a:rPr>
              <a:t>, which is a single-application TLP modulation scheme, to determine the TLP for each co-running application</a:t>
            </a:r>
            <a:r>
              <a:rPr lang="en-US" b="0" u="none" dirty="0">
                <a:sym typeface="Wingdings" panose="05000000000000000000" pitchFamily="2" charset="2"/>
              </a:rPr>
              <a:t>. </a:t>
            </a:r>
          </a:p>
          <a:p>
            <a:endParaRPr lang="en-US" b="0" u="none" dirty="0">
              <a:sym typeface="Wingdings" panose="05000000000000000000" pitchFamily="2" charset="2"/>
            </a:endParaRPr>
          </a:p>
          <a:p>
            <a:r>
              <a:rPr lang="en-US" b="0" u="none" dirty="0">
                <a:sym typeface="Wingdings" panose="05000000000000000000" pitchFamily="2" charset="2"/>
              </a:rPr>
              <a:t>PBS-WS achieves 9.7% improvement over </a:t>
            </a:r>
            <a:r>
              <a:rPr lang="en-US" b="0" u="sng" dirty="0">
                <a:sym typeface="Wingdings" panose="05000000000000000000" pitchFamily="2" charset="2"/>
              </a:rPr>
              <a:t>a </a:t>
            </a:r>
            <a:r>
              <a:rPr lang="en-US" u="sng" dirty="0"/>
              <a:t>recently proposed TLP management mechanism </a:t>
            </a:r>
            <a:r>
              <a:rPr lang="en-US" u="sng" dirty="0" err="1"/>
              <a:t>Mod+Bypass</a:t>
            </a:r>
            <a:r>
              <a:rPr lang="en-US" u="sng" dirty="0"/>
              <a:t>, that use CTA modulation and cache bypassing to enhance the system throughput in multi-application scenario</a:t>
            </a:r>
            <a:r>
              <a:rPr lang="en-US" dirty="0"/>
              <a:t>.</a:t>
            </a:r>
          </a:p>
          <a:p>
            <a:endParaRPr lang="en-US" b="0" u="none" dirty="0">
              <a:sym typeface="Wingdings" panose="05000000000000000000" pitchFamily="2" charset="2"/>
            </a:endParaRPr>
          </a:p>
          <a:p>
            <a:r>
              <a:rPr lang="en-US" b="0" u="none" dirty="0">
                <a:sym typeface="Wingdings" panose="05000000000000000000" pitchFamily="2" charset="2"/>
              </a:rPr>
              <a:t>Finally, our scheme is within 3% from the optimal WS.</a:t>
            </a:r>
          </a:p>
          <a:p>
            <a:endParaRPr lang="en-US" b="0" u="none" dirty="0">
              <a:sym typeface="Wingdings" panose="05000000000000000000" pitchFamily="2" charset="2"/>
            </a:endParaRPr>
          </a:p>
          <a:p>
            <a:r>
              <a:rPr lang="en-US" b="0" u="none" dirty="0">
                <a:sym typeface="Wingdings" panose="05000000000000000000" pitchFamily="2" charset="2"/>
              </a:rPr>
              <a:t>+++++++++++++++++++++++++++++++++++++</a:t>
            </a:r>
            <a:endParaRPr lang="en-US" dirty="0"/>
          </a:p>
          <a:p>
            <a:r>
              <a:rPr lang="en-US" dirty="0"/>
              <a:t>This is because in “++</a:t>
            </a:r>
            <a:r>
              <a:rPr lang="en-US" dirty="0" err="1"/>
              <a:t>bestTLP</a:t>
            </a:r>
            <a:r>
              <a:rPr lang="en-US" dirty="0"/>
              <a:t>” or “++</a:t>
            </a:r>
            <a:r>
              <a:rPr lang="en-US" dirty="0" err="1"/>
              <a:t>maxTLP</a:t>
            </a:r>
            <a:r>
              <a:rPr lang="en-US" dirty="0"/>
              <a:t>” scenarios, each application assumes that no other application is co-scheduled. That leads to high cache and memory contention.</a:t>
            </a:r>
          </a:p>
          <a:p>
            <a:endParaRPr lang="en-US" dirty="0"/>
          </a:p>
          <a:p>
            <a:r>
              <a:rPr lang="en-US" dirty="0"/>
              <a:t>Explain FWT_TRD?</a:t>
            </a:r>
          </a:p>
          <a:p>
            <a:endParaRPr lang="en-US" dirty="0"/>
          </a:p>
          <a:p>
            <a:r>
              <a:rPr lang="en-US" dirty="0"/>
              <a:t>Impact of our schemes on Weighted Speedup. Results are normalized to ++</a:t>
            </a:r>
            <a:r>
              <a:rPr lang="en-US" dirty="0" err="1"/>
              <a:t>bestTLP</a:t>
            </a:r>
            <a:r>
              <a:rPr lang="en-US" dirty="0"/>
              <a:t>.</a:t>
            </a:r>
          </a:p>
          <a:p>
            <a:endParaRPr lang="en-US" dirty="0"/>
          </a:p>
          <a:p>
            <a:r>
              <a:rPr lang="en-US" dirty="0"/>
              <a:t>We compare the PBS mechanisms against the recently proposed TLP management mechanism </a:t>
            </a:r>
            <a:r>
              <a:rPr lang="en-US" dirty="0" err="1"/>
              <a:t>Mod+Bypass</a:t>
            </a:r>
            <a:r>
              <a:rPr lang="en-US" dirty="0"/>
              <a:t> for multi-application scenario. They use both CTA modulation and cache bypassing mechanism to enhance the system throughput.</a:t>
            </a:r>
          </a:p>
        </p:txBody>
      </p:sp>
      <p:sp>
        <p:nvSpPr>
          <p:cNvPr id="4" name="Slide Number Placeholder 3"/>
          <p:cNvSpPr>
            <a:spLocks noGrp="1"/>
          </p:cNvSpPr>
          <p:nvPr>
            <p:ph type="sldNum" sz="quarter" idx="10"/>
          </p:nvPr>
        </p:nvSpPr>
        <p:spPr/>
        <p:txBody>
          <a:bodyPr/>
          <a:lstStyle/>
          <a:p>
            <a:fld id="{5E326AB6-F954-4078-A837-A8BDFB0913E1}" type="slidenum">
              <a:rPr lang="en-US" smtClean="0"/>
              <a:t>30</a:t>
            </a:fld>
            <a:endParaRPr lang="en-US"/>
          </a:p>
        </p:txBody>
      </p:sp>
    </p:spTree>
    <p:extLst>
      <p:ext uri="{BB962C8B-B14F-4D97-AF65-F5344CB8AC3E}">
        <p14:creationId xmlns:p14="http://schemas.microsoft.com/office/powerpoint/2010/main" val="1650599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none" dirty="0">
                <a:sym typeface="Wingdings" panose="05000000000000000000" pitchFamily="2" charset="2"/>
              </a:rPr>
              <a:t>We move to fairness. This figure shows the normalized fairness index (FI) on the y-axis normalized to ++</a:t>
            </a:r>
            <a:r>
              <a:rPr lang="en-US" b="0" u="none" dirty="0" err="1">
                <a:sym typeface="Wingdings" panose="05000000000000000000" pitchFamily="2" charset="2"/>
              </a:rPr>
              <a:t>bestTLP</a:t>
            </a:r>
            <a:r>
              <a:rPr lang="en-US" b="0" u="none" dirty="0">
                <a:sym typeface="Wingdings" panose="05000000000000000000" pitchFamily="2" charset="2"/>
              </a:rPr>
              <a:t>. </a:t>
            </a:r>
          </a:p>
          <a:p>
            <a:endParaRPr lang="en-US" b="0" u="none" dirty="0">
              <a:sym typeface="Wingdings" panose="05000000000000000000" pitchFamily="2" charset="2"/>
            </a:endParaRPr>
          </a:p>
          <a:p>
            <a:r>
              <a:rPr lang="en-US" b="0" u="none" dirty="0">
                <a:sym typeface="Wingdings" panose="05000000000000000000" pitchFamily="2" charset="2"/>
              </a:rPr>
              <a:t>Our scheme, PBS-FI, improves fairness by 2x compared to ++</a:t>
            </a:r>
            <a:r>
              <a:rPr lang="en-US" b="0" u="none" dirty="0" err="1">
                <a:sym typeface="Wingdings" panose="05000000000000000000" pitchFamily="2" charset="2"/>
              </a:rPr>
              <a:t>bestTLP</a:t>
            </a:r>
            <a:r>
              <a:rPr lang="en-US" b="0" u="none" dirty="0">
                <a:sym typeface="Wingdings" panose="05000000000000000000" pitchFamily="2" charset="2"/>
              </a:rPr>
              <a:t>. </a:t>
            </a:r>
          </a:p>
          <a:p>
            <a:endParaRPr lang="en-US" b="0" u="none" dirty="0">
              <a:sym typeface="Wingdings" panose="05000000000000000000" pitchFamily="2" charset="2"/>
            </a:endParaRPr>
          </a:p>
          <a:p>
            <a:r>
              <a:rPr lang="en-US" b="0" u="none" dirty="0">
                <a:sym typeface="Wingdings" panose="05000000000000000000" pitchFamily="2" charset="2"/>
              </a:rPr>
              <a:t>Also, PBS-FI achieves 83.1% improvement  over a scheme that uses </a:t>
            </a:r>
            <a:r>
              <a:rPr lang="en-US" b="0" u="none" dirty="0" err="1">
                <a:sym typeface="Wingdings" panose="05000000000000000000" pitchFamily="2" charset="2"/>
              </a:rPr>
              <a:t>DynCTA</a:t>
            </a:r>
            <a:r>
              <a:rPr lang="en-US" b="0" u="none" dirty="0">
                <a:sym typeface="Wingdings" panose="05000000000000000000" pitchFamily="2" charset="2"/>
              </a:rPr>
              <a:t>. </a:t>
            </a:r>
          </a:p>
          <a:p>
            <a:endParaRPr lang="en-US" b="0" u="none" dirty="0">
              <a:sym typeface="Wingdings" panose="05000000000000000000" pitchFamily="2" charset="2"/>
            </a:endParaRPr>
          </a:p>
          <a:p>
            <a:r>
              <a:rPr lang="en-US" b="0" u="none" dirty="0">
                <a:sym typeface="Wingdings" panose="05000000000000000000" pitchFamily="2" charset="2"/>
              </a:rPr>
              <a:t>PBS-FI achieves 44.3% improvement over using </a:t>
            </a:r>
            <a:r>
              <a:rPr lang="en-US" dirty="0" err="1"/>
              <a:t>Mod+Bypass</a:t>
            </a:r>
            <a:r>
              <a:rPr lang="en-US" dirty="0"/>
              <a:t>.</a:t>
            </a:r>
          </a:p>
          <a:p>
            <a:endParaRPr lang="en-US" b="0" u="none" dirty="0">
              <a:sym typeface="Wingdings" panose="05000000000000000000" pitchFamily="2" charset="2"/>
            </a:endParaRPr>
          </a:p>
          <a:p>
            <a:r>
              <a:rPr lang="en-US" b="0" u="none" dirty="0">
                <a:sym typeface="Wingdings" panose="05000000000000000000" pitchFamily="2" charset="2"/>
              </a:rPr>
              <a:t>Finally, our scheme is within 6% from the optimal FI.</a:t>
            </a:r>
          </a:p>
          <a:p>
            <a:endParaRPr lang="en-US" b="0" u="none" dirty="0">
              <a:sym typeface="Wingdings" panose="05000000000000000000" pitchFamily="2" charset="2"/>
            </a:endParaRPr>
          </a:p>
          <a:p>
            <a:r>
              <a:rPr lang="en-US" b="0" u="none" dirty="0">
                <a:sym typeface="Wingdings" panose="05000000000000000000" pitchFamily="2" charset="2"/>
              </a:rPr>
              <a:t>+++++++++++++++++++++++++++++++++++++</a:t>
            </a:r>
            <a:endParaRPr lang="en-US" dirty="0"/>
          </a:p>
          <a:p>
            <a:r>
              <a:rPr lang="en-US" dirty="0"/>
              <a:t>PBS-FI is better than </a:t>
            </a:r>
            <a:r>
              <a:rPr lang="en-US" dirty="0" err="1"/>
              <a:t>optFI</a:t>
            </a:r>
            <a:r>
              <a:rPr lang="en-US" dirty="0"/>
              <a:t>?</a:t>
            </a:r>
          </a:p>
          <a:p>
            <a:endParaRPr lang="en-US" dirty="0"/>
          </a:p>
          <a:p>
            <a:r>
              <a:rPr lang="en-US" dirty="0"/>
              <a:t>Impact of our schemes on Fairness. Results are normalized to ++</a:t>
            </a:r>
            <a:r>
              <a:rPr lang="en-US" dirty="0" err="1"/>
              <a:t>bestTLP</a:t>
            </a:r>
            <a:r>
              <a:rPr lang="en-US" dirty="0"/>
              <a:t>.</a:t>
            </a:r>
          </a:p>
        </p:txBody>
      </p:sp>
      <p:sp>
        <p:nvSpPr>
          <p:cNvPr id="4" name="Slide Number Placeholder 3"/>
          <p:cNvSpPr>
            <a:spLocks noGrp="1"/>
          </p:cNvSpPr>
          <p:nvPr>
            <p:ph type="sldNum" sz="quarter" idx="10"/>
          </p:nvPr>
        </p:nvSpPr>
        <p:spPr/>
        <p:txBody>
          <a:bodyPr/>
          <a:lstStyle/>
          <a:p>
            <a:fld id="{5E326AB6-F954-4078-A837-A8BDFB0913E1}" type="slidenum">
              <a:rPr lang="en-US" smtClean="0"/>
              <a:t>31</a:t>
            </a:fld>
            <a:endParaRPr lang="en-US"/>
          </a:p>
        </p:txBody>
      </p:sp>
    </p:spTree>
    <p:extLst>
      <p:ext uri="{BB962C8B-B14F-4D97-AF65-F5344CB8AC3E}">
        <p14:creationId xmlns:p14="http://schemas.microsoft.com/office/powerpoint/2010/main" val="1469774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we observed a large scope a TLP management scheme to improve system throughput and fairness in a multi-application environment. </a:t>
            </a:r>
          </a:p>
          <a:p>
            <a:endParaRPr lang="en-US" dirty="0"/>
          </a:p>
          <a:p>
            <a:r>
              <a:rPr lang="en-US" dirty="0"/>
              <a:t>We proposed a new metric called Effective Bandwidth to model the performance in a single- and multi-application scenarios.</a:t>
            </a:r>
          </a:p>
          <a:p>
            <a:endParaRPr lang="en-US" dirty="0"/>
          </a:p>
          <a:p>
            <a:r>
              <a:rPr lang="en-US" dirty="0"/>
              <a:t>Also, we designed PBS, EB-based application aware TLP management schemes to enhance WS and fairness. Our results are within 3% and 6% of optimal WS and fairness. </a:t>
            </a:r>
          </a:p>
          <a:p>
            <a:endParaRPr lang="en-US" dirty="0"/>
          </a:p>
          <a:p>
            <a:r>
              <a:rPr lang="en-US" b="0" u="none" dirty="0">
                <a:sym typeface="Wingdings" panose="05000000000000000000" pitchFamily="2" charset="2"/>
              </a:rPr>
              <a:t>+++++++++++++++++++++++++++++++++++++</a:t>
            </a:r>
          </a:p>
          <a:p>
            <a:endParaRPr lang="en-US" b="0" u="none" dirty="0">
              <a:sym typeface="Wingdings" panose="05000000000000000000" pitchFamily="2" charset="2"/>
            </a:endParaRPr>
          </a:p>
          <a:p>
            <a:r>
              <a:rPr lang="en-US" b="0" u="none" dirty="0">
                <a:sym typeface="Wingdings" panose="05000000000000000000" pitchFamily="2" charset="2"/>
              </a:rPr>
              <a:t>Should I add “</a:t>
            </a:r>
            <a:r>
              <a:rPr lang="en-US" dirty="0">
                <a:sym typeface="Wingdings" panose="05000000000000000000" pitchFamily="2" charset="2"/>
              </a:rPr>
              <a:t>PBS improves WS (</a:t>
            </a:r>
            <a:r>
              <a:rPr lang="en-US" dirty="0">
                <a:solidFill>
                  <a:srgbClr val="FF0000"/>
                </a:solidFill>
                <a:sym typeface="Wingdings" panose="05000000000000000000" pitchFamily="2" charset="2"/>
              </a:rPr>
              <a:t>up to 20%</a:t>
            </a:r>
            <a:r>
              <a:rPr lang="en-US" dirty="0">
                <a:sym typeface="Wingdings" panose="05000000000000000000" pitchFamily="2" charset="2"/>
              </a:rPr>
              <a:t>) and FI (</a:t>
            </a:r>
            <a:r>
              <a:rPr lang="en-US" dirty="0">
                <a:solidFill>
                  <a:srgbClr val="FF0000"/>
                </a:solidFill>
                <a:sym typeface="Wingdings" panose="05000000000000000000" pitchFamily="2" charset="2"/>
              </a:rPr>
              <a:t>up to 2x</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5E326AB6-F954-4078-A837-A8BDFB0913E1}" type="slidenum">
              <a:rPr lang="en-US" smtClean="0"/>
              <a:t>32</a:t>
            </a:fld>
            <a:endParaRPr lang="en-US"/>
          </a:p>
        </p:txBody>
      </p:sp>
    </p:spTree>
    <p:extLst>
      <p:ext uri="{BB962C8B-B14F-4D97-AF65-F5344CB8AC3E}">
        <p14:creationId xmlns:p14="http://schemas.microsoft.com/office/powerpoint/2010/main" val="60276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35</a:t>
            </a:fld>
            <a:endParaRPr lang="en-US"/>
          </a:p>
        </p:txBody>
      </p:sp>
    </p:spTree>
    <p:extLst>
      <p:ext uri="{BB962C8B-B14F-4D97-AF65-F5344CB8AC3E}">
        <p14:creationId xmlns:p14="http://schemas.microsoft.com/office/powerpoint/2010/main" val="2134168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 should be a general timing attack description</a:t>
            </a:r>
          </a:p>
        </p:txBody>
      </p:sp>
      <p:sp>
        <p:nvSpPr>
          <p:cNvPr id="4" name="Slide Number Placeholder 3"/>
          <p:cNvSpPr>
            <a:spLocks noGrp="1"/>
          </p:cNvSpPr>
          <p:nvPr>
            <p:ph type="sldNum" sz="quarter" idx="10"/>
          </p:nvPr>
        </p:nvSpPr>
        <p:spPr/>
        <p:txBody>
          <a:bodyPr/>
          <a:lstStyle/>
          <a:p>
            <a:fld id="{BE1B5786-58F6-4B42-A43D-81432AD6E57D}" type="slidenum">
              <a:rPr lang="en-US" smtClean="0"/>
              <a:t>37</a:t>
            </a:fld>
            <a:endParaRPr lang="en-US"/>
          </a:p>
        </p:txBody>
      </p:sp>
    </p:spTree>
    <p:extLst>
      <p:ext uri="{BB962C8B-B14F-4D97-AF65-F5344CB8AC3E}">
        <p14:creationId xmlns:p14="http://schemas.microsoft.com/office/powerpoint/2010/main" val="343322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5</a:t>
            </a:fld>
            <a:endParaRPr lang="en-US" dirty="0"/>
          </a:p>
        </p:txBody>
      </p:sp>
    </p:spTree>
    <p:extLst>
      <p:ext uri="{BB962C8B-B14F-4D97-AF65-F5344CB8AC3E}">
        <p14:creationId xmlns:p14="http://schemas.microsoft.com/office/powerpoint/2010/main" val="488244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Highlight the GPU – Make bigger put block</a:t>
            </a:r>
          </a:p>
          <a:p>
            <a:r>
              <a:rPr lang="en-US" dirty="0"/>
              <a:t>Highlight the importance of GPU in words</a:t>
            </a:r>
          </a:p>
        </p:txBody>
      </p:sp>
      <p:sp>
        <p:nvSpPr>
          <p:cNvPr id="4" name="Slide Number Placeholder 3"/>
          <p:cNvSpPr>
            <a:spLocks noGrp="1"/>
          </p:cNvSpPr>
          <p:nvPr>
            <p:ph type="sldNum" sz="quarter" idx="10"/>
          </p:nvPr>
        </p:nvSpPr>
        <p:spPr/>
        <p:txBody>
          <a:bodyPr/>
          <a:lstStyle/>
          <a:p>
            <a:fld id="{BE1B5786-58F6-4B42-A43D-81432AD6E57D}" type="slidenum">
              <a:rPr lang="en-US" smtClean="0"/>
              <a:t>38</a:t>
            </a:fld>
            <a:endParaRPr lang="en-US"/>
          </a:p>
        </p:txBody>
      </p:sp>
    </p:spTree>
    <p:extLst>
      <p:ext uri="{BB962C8B-B14F-4D97-AF65-F5344CB8AC3E}">
        <p14:creationId xmlns:p14="http://schemas.microsoft.com/office/powerpoint/2010/main" val="1980290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to two slides – show successful and unsuccessful correlation plots</a:t>
            </a:r>
          </a:p>
          <a:p>
            <a:endParaRPr lang="en-US" dirty="0" smtClean="0"/>
          </a:p>
          <a:p>
            <a:pPr lvl="1"/>
            <a:r>
              <a:rPr lang="en-US" sz="2900" dirty="0" smtClean="0"/>
              <a:t>Last round </a:t>
            </a:r>
            <a:r>
              <a:rPr lang="en-US" sz="2900" b="1" i="1" dirty="0" smtClean="0"/>
              <a:t>memory accesses</a:t>
            </a:r>
            <a:r>
              <a:rPr lang="en-US" sz="2900" dirty="0" smtClean="0"/>
              <a:t> can be determined using </a:t>
            </a:r>
            <a:r>
              <a:rPr lang="en-US" sz="2900" b="1" i="1" dirty="0" smtClean="0"/>
              <a:t>AES key</a:t>
            </a:r>
            <a:r>
              <a:rPr lang="en-US" sz="2900" dirty="0" smtClean="0"/>
              <a:t>.</a:t>
            </a:r>
          </a:p>
          <a:p>
            <a:pPr lvl="1"/>
            <a:r>
              <a:rPr lang="en-US" sz="2900" dirty="0" smtClean="0"/>
              <a:t>Memory accesses are coalesced together </a:t>
            </a:r>
            <a:r>
              <a:rPr lang="en-US" sz="2900" b="1" i="1" dirty="0" smtClean="0"/>
              <a:t>deterministically</a:t>
            </a:r>
            <a:r>
              <a:rPr lang="en-US" sz="2900" dirty="0" smtClean="0"/>
              <a:t> by GPUs and hence can be calculated </a:t>
            </a:r>
            <a:r>
              <a:rPr lang="en-US" sz="2900" b="1" i="1" dirty="0" smtClean="0"/>
              <a:t>correctly </a:t>
            </a:r>
            <a:r>
              <a:rPr lang="en-US" sz="2900" i="1" dirty="0" smtClean="0"/>
              <a:t>by an attacker</a:t>
            </a:r>
            <a:r>
              <a:rPr lang="en-US" sz="2900" dirty="0" smtClean="0"/>
              <a:t>.</a:t>
            </a:r>
          </a:p>
          <a:p>
            <a:pPr lvl="1"/>
            <a:r>
              <a:rPr lang="en-US" sz="2900" dirty="0" smtClean="0"/>
              <a:t>Number of </a:t>
            </a:r>
            <a:r>
              <a:rPr lang="en-US" sz="2900" b="1" dirty="0" smtClean="0"/>
              <a:t>coalesced</a:t>
            </a:r>
            <a:r>
              <a:rPr lang="en-US" sz="2900" dirty="0" smtClean="0"/>
              <a:t> memory accesses </a:t>
            </a:r>
            <a:r>
              <a:rPr lang="en-US" sz="2900" b="1" dirty="0" smtClean="0"/>
              <a:t>correlates with</a:t>
            </a:r>
            <a:r>
              <a:rPr lang="en-US" sz="2900" dirty="0" smtClean="0"/>
              <a:t> the execution time.</a:t>
            </a:r>
            <a:endParaRPr lang="en-US" sz="2900" b="1" dirty="0" smtClean="0"/>
          </a:p>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39</a:t>
            </a:fld>
            <a:endParaRPr lang="en-US"/>
          </a:p>
        </p:txBody>
      </p:sp>
    </p:spTree>
    <p:extLst>
      <p:ext uri="{BB962C8B-B14F-4D97-AF65-F5344CB8AC3E}">
        <p14:creationId xmlns:p14="http://schemas.microsoft.com/office/powerpoint/2010/main" val="1274273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41</a:t>
            </a:fld>
            <a:endParaRPr lang="en-US"/>
          </a:p>
        </p:txBody>
      </p:sp>
    </p:spTree>
    <p:extLst>
      <p:ext uri="{BB962C8B-B14F-4D97-AF65-F5344CB8AC3E}">
        <p14:creationId xmlns:p14="http://schemas.microsoft.com/office/powerpoint/2010/main" val="3681667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42</a:t>
            </a:fld>
            <a:endParaRPr lang="en-US"/>
          </a:p>
        </p:txBody>
      </p:sp>
    </p:spTree>
    <p:extLst>
      <p:ext uri="{BB962C8B-B14F-4D97-AF65-F5344CB8AC3E}">
        <p14:creationId xmlns:p14="http://schemas.microsoft.com/office/powerpoint/2010/main" val="4042376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44</a:t>
            </a:fld>
            <a:endParaRPr lang="en-US"/>
          </a:p>
        </p:txBody>
      </p:sp>
    </p:spTree>
    <p:extLst>
      <p:ext uri="{BB962C8B-B14F-4D97-AF65-F5344CB8AC3E}">
        <p14:creationId xmlns:p14="http://schemas.microsoft.com/office/powerpoint/2010/main" val="1547836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45</a:t>
            </a:fld>
            <a:endParaRPr lang="en-US"/>
          </a:p>
        </p:txBody>
      </p:sp>
    </p:spTree>
    <p:extLst>
      <p:ext uri="{BB962C8B-B14F-4D97-AF65-F5344CB8AC3E}">
        <p14:creationId xmlns:p14="http://schemas.microsoft.com/office/powerpoint/2010/main" val="2445518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goal, Attack model – using figure slide 2. What is available to the attacker – ciphertext, execution time and AES Tables.</a:t>
            </a:r>
          </a:p>
        </p:txBody>
      </p:sp>
      <p:sp>
        <p:nvSpPr>
          <p:cNvPr id="4" name="Slide Number Placeholder 3"/>
          <p:cNvSpPr>
            <a:spLocks noGrp="1"/>
          </p:cNvSpPr>
          <p:nvPr>
            <p:ph type="sldNum" sz="quarter" idx="10"/>
          </p:nvPr>
        </p:nvSpPr>
        <p:spPr/>
        <p:txBody>
          <a:bodyPr/>
          <a:lstStyle/>
          <a:p>
            <a:fld id="{EE7BB8DA-73BB-EE4C-B4E5-A3AC4805299C}" type="slidenum">
              <a:rPr lang="en-US" smtClean="0"/>
              <a:t>46</a:t>
            </a:fld>
            <a:endParaRPr lang="en-US"/>
          </a:p>
        </p:txBody>
      </p:sp>
    </p:spTree>
    <p:extLst>
      <p:ext uri="{BB962C8B-B14F-4D97-AF65-F5344CB8AC3E}">
        <p14:creationId xmlns:p14="http://schemas.microsoft.com/office/powerpoint/2010/main" val="698101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47</a:t>
            </a:fld>
            <a:endParaRPr lang="en-US"/>
          </a:p>
        </p:txBody>
      </p:sp>
    </p:spTree>
    <p:extLst>
      <p:ext uri="{BB962C8B-B14F-4D97-AF65-F5344CB8AC3E}">
        <p14:creationId xmlns:p14="http://schemas.microsoft.com/office/powerpoint/2010/main" val="18008860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on our set-up</a:t>
            </a:r>
          </a:p>
        </p:txBody>
      </p:sp>
      <p:sp>
        <p:nvSpPr>
          <p:cNvPr id="4" name="Slide Number Placeholder 3"/>
          <p:cNvSpPr>
            <a:spLocks noGrp="1"/>
          </p:cNvSpPr>
          <p:nvPr>
            <p:ph type="sldNum" sz="quarter" idx="10"/>
          </p:nvPr>
        </p:nvSpPr>
        <p:spPr/>
        <p:txBody>
          <a:bodyPr/>
          <a:lstStyle/>
          <a:p>
            <a:fld id="{EE7BB8DA-73BB-EE4C-B4E5-A3AC4805299C}" type="slidenum">
              <a:rPr lang="en-US" smtClean="0"/>
              <a:t>48</a:t>
            </a:fld>
            <a:endParaRPr lang="en-US"/>
          </a:p>
        </p:txBody>
      </p:sp>
    </p:spTree>
    <p:extLst>
      <p:ext uri="{BB962C8B-B14F-4D97-AF65-F5344CB8AC3E}">
        <p14:creationId xmlns:p14="http://schemas.microsoft.com/office/powerpoint/2010/main" val="2457433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Eliminate the slide transition</a:t>
            </a:r>
          </a:p>
        </p:txBody>
      </p:sp>
      <p:sp>
        <p:nvSpPr>
          <p:cNvPr id="4" name="Slide Number Placeholder 3"/>
          <p:cNvSpPr>
            <a:spLocks noGrp="1"/>
          </p:cNvSpPr>
          <p:nvPr>
            <p:ph type="sldNum" sz="quarter" idx="10"/>
          </p:nvPr>
        </p:nvSpPr>
        <p:spPr/>
        <p:txBody>
          <a:bodyPr/>
          <a:lstStyle/>
          <a:p>
            <a:fld id="{EE7BB8DA-73BB-EE4C-B4E5-A3AC4805299C}" type="slidenum">
              <a:rPr lang="en-US" smtClean="0"/>
              <a:t>49</a:t>
            </a:fld>
            <a:endParaRPr lang="en-US"/>
          </a:p>
        </p:txBody>
      </p:sp>
    </p:spTree>
    <p:extLst>
      <p:ext uri="{BB962C8B-B14F-4D97-AF65-F5344CB8AC3E}">
        <p14:creationId xmlns:p14="http://schemas.microsoft.com/office/powerpoint/2010/main" val="167712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6</a:t>
            </a:fld>
            <a:endParaRPr lang="en-US" dirty="0"/>
          </a:p>
        </p:txBody>
      </p:sp>
    </p:spTree>
    <p:extLst>
      <p:ext uri="{BB962C8B-B14F-4D97-AF65-F5344CB8AC3E}">
        <p14:creationId xmlns:p14="http://schemas.microsoft.com/office/powerpoint/2010/main" val="1265632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TODO: Coalescing good for performance and bad for security</a:t>
            </a:r>
          </a:p>
        </p:txBody>
      </p:sp>
      <p:sp>
        <p:nvSpPr>
          <p:cNvPr id="4" name="Slide Number Placeholder 3"/>
          <p:cNvSpPr>
            <a:spLocks noGrp="1"/>
          </p:cNvSpPr>
          <p:nvPr>
            <p:ph type="sldNum" sz="quarter" idx="10"/>
          </p:nvPr>
        </p:nvSpPr>
        <p:spPr/>
        <p:txBody>
          <a:bodyPr/>
          <a:lstStyle/>
          <a:p>
            <a:fld id="{BE1B5786-58F6-4B42-A43D-81432AD6E57D}" type="slidenum">
              <a:rPr lang="en-US" smtClean="0"/>
              <a:t>50</a:t>
            </a:fld>
            <a:endParaRPr lang="en-US"/>
          </a:p>
        </p:txBody>
      </p:sp>
    </p:spTree>
    <p:extLst>
      <p:ext uri="{BB962C8B-B14F-4D97-AF65-F5344CB8AC3E}">
        <p14:creationId xmlns:p14="http://schemas.microsoft.com/office/powerpoint/2010/main" val="3224861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51</a:t>
            </a:fld>
            <a:endParaRPr lang="en-US"/>
          </a:p>
        </p:txBody>
      </p:sp>
    </p:spTree>
    <p:extLst>
      <p:ext uri="{BB962C8B-B14F-4D97-AF65-F5344CB8AC3E}">
        <p14:creationId xmlns:p14="http://schemas.microsoft.com/office/powerpoint/2010/main" val="2993580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Fixed Size </a:t>
            </a:r>
            <a:r>
              <a:rPr lang="en-US" dirty="0" err="1"/>
              <a:t>Subwarp</a:t>
            </a:r>
            <a:r>
              <a:rPr lang="en-US" dirty="0"/>
              <a:t> eliminates the fixed number of </a:t>
            </a:r>
            <a:r>
              <a:rPr lang="en-US" dirty="0" err="1"/>
              <a:t>subwarps</a:t>
            </a:r>
            <a:r>
              <a:rPr lang="en-US" dirty="0"/>
              <a:t> based determinism.</a:t>
            </a:r>
          </a:p>
        </p:txBody>
      </p:sp>
      <p:sp>
        <p:nvSpPr>
          <p:cNvPr id="4" name="Slide Number Placeholder 3"/>
          <p:cNvSpPr>
            <a:spLocks noGrp="1"/>
          </p:cNvSpPr>
          <p:nvPr>
            <p:ph type="sldNum" sz="quarter" idx="10"/>
          </p:nvPr>
        </p:nvSpPr>
        <p:spPr/>
        <p:txBody>
          <a:bodyPr/>
          <a:lstStyle/>
          <a:p>
            <a:fld id="{BE1B5786-58F6-4B42-A43D-81432AD6E57D}" type="slidenum">
              <a:rPr lang="en-US" smtClean="0"/>
              <a:t>52</a:t>
            </a:fld>
            <a:endParaRPr lang="en-US"/>
          </a:p>
        </p:txBody>
      </p:sp>
    </p:spTree>
    <p:extLst>
      <p:ext uri="{BB962C8B-B14F-4D97-AF65-F5344CB8AC3E}">
        <p14:creationId xmlns:p14="http://schemas.microsoft.com/office/powerpoint/2010/main" val="2995439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transition going into FSS attack</a:t>
            </a:r>
          </a:p>
        </p:txBody>
      </p:sp>
      <p:sp>
        <p:nvSpPr>
          <p:cNvPr id="4" name="Slide Number Placeholder 3"/>
          <p:cNvSpPr>
            <a:spLocks noGrp="1"/>
          </p:cNvSpPr>
          <p:nvPr>
            <p:ph type="sldNum" sz="quarter" idx="10"/>
          </p:nvPr>
        </p:nvSpPr>
        <p:spPr/>
        <p:txBody>
          <a:bodyPr/>
          <a:lstStyle/>
          <a:p>
            <a:fld id="{EE7BB8DA-73BB-EE4C-B4E5-A3AC4805299C}" type="slidenum">
              <a:rPr lang="en-US" smtClean="0"/>
              <a:t>54</a:t>
            </a:fld>
            <a:endParaRPr lang="en-US"/>
          </a:p>
        </p:txBody>
      </p:sp>
    </p:spTree>
    <p:extLst>
      <p:ext uri="{BB962C8B-B14F-4D97-AF65-F5344CB8AC3E}">
        <p14:creationId xmlns:p14="http://schemas.microsoft.com/office/powerpoint/2010/main" val="37009735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FSS attack?</a:t>
            </a:r>
          </a:p>
        </p:txBody>
      </p:sp>
      <p:sp>
        <p:nvSpPr>
          <p:cNvPr id="4" name="Slide Number Placeholder 3"/>
          <p:cNvSpPr>
            <a:spLocks noGrp="1"/>
          </p:cNvSpPr>
          <p:nvPr>
            <p:ph type="sldNum" sz="quarter" idx="10"/>
          </p:nvPr>
        </p:nvSpPr>
        <p:spPr/>
        <p:txBody>
          <a:bodyPr/>
          <a:lstStyle/>
          <a:p>
            <a:fld id="{EE7BB8DA-73BB-EE4C-B4E5-A3AC4805299C}" type="slidenum">
              <a:rPr lang="en-US" smtClean="0"/>
              <a:t>55</a:t>
            </a:fld>
            <a:endParaRPr lang="en-US"/>
          </a:p>
        </p:txBody>
      </p:sp>
    </p:spTree>
    <p:extLst>
      <p:ext uri="{BB962C8B-B14F-4D97-AF65-F5344CB8AC3E}">
        <p14:creationId xmlns:p14="http://schemas.microsoft.com/office/powerpoint/2010/main" val="3819065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a:t>
            </a:r>
            <a:r>
              <a:rPr lang="en-US" dirty="0" err="1"/>
              <a:t>Rcoal</a:t>
            </a:r>
            <a:r>
              <a:rPr lang="en-US" dirty="0"/>
              <a:t> in a BOX</a:t>
            </a:r>
          </a:p>
        </p:txBody>
      </p:sp>
      <p:sp>
        <p:nvSpPr>
          <p:cNvPr id="4" name="Slide Number Placeholder 3"/>
          <p:cNvSpPr>
            <a:spLocks noGrp="1"/>
          </p:cNvSpPr>
          <p:nvPr>
            <p:ph type="sldNum" sz="quarter" idx="10"/>
          </p:nvPr>
        </p:nvSpPr>
        <p:spPr/>
        <p:txBody>
          <a:bodyPr/>
          <a:lstStyle/>
          <a:p>
            <a:fld id="{EE7BB8DA-73BB-EE4C-B4E5-A3AC4805299C}" type="slidenum">
              <a:rPr lang="en-US" smtClean="0"/>
              <a:t>62</a:t>
            </a:fld>
            <a:endParaRPr lang="en-US"/>
          </a:p>
        </p:txBody>
      </p:sp>
    </p:spTree>
    <p:extLst>
      <p:ext uri="{BB962C8B-B14F-4D97-AF65-F5344CB8AC3E}">
        <p14:creationId xmlns:p14="http://schemas.microsoft.com/office/powerpoint/2010/main" val="3471656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to reduce background and introduce </a:t>
            </a:r>
            <a:r>
              <a:rPr lang="en-US" dirty="0" err="1"/>
              <a:t>rcoal_score</a:t>
            </a:r>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63</a:t>
            </a:fld>
            <a:endParaRPr lang="en-US"/>
          </a:p>
        </p:txBody>
      </p:sp>
    </p:spTree>
    <p:extLst>
      <p:ext uri="{BB962C8B-B14F-4D97-AF65-F5344CB8AC3E}">
        <p14:creationId xmlns:p14="http://schemas.microsoft.com/office/powerpoint/2010/main" val="20193087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t>65</a:t>
            </a:fld>
            <a:endParaRPr lang="en-US"/>
          </a:p>
        </p:txBody>
      </p:sp>
    </p:spTree>
    <p:extLst>
      <p:ext uri="{BB962C8B-B14F-4D97-AF65-F5344CB8AC3E}">
        <p14:creationId xmlns:p14="http://schemas.microsoft.com/office/powerpoint/2010/main" val="139355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BB8DA-73BB-EE4C-B4E5-A3AC4805299C}"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667955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1B5786-58F6-4B42-A43D-81432AD6E57D}" type="slidenum">
              <a:rPr lang="en-US" smtClean="0"/>
              <a:t>67</a:t>
            </a:fld>
            <a:endParaRPr lang="en-US"/>
          </a:p>
        </p:txBody>
      </p:sp>
    </p:spTree>
    <p:extLst>
      <p:ext uri="{BB962C8B-B14F-4D97-AF65-F5344CB8AC3E}">
        <p14:creationId xmlns:p14="http://schemas.microsoft.com/office/powerpoint/2010/main" val="3570474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 not use the word</a:t>
            </a:r>
            <a:r>
              <a:rPr lang="en-US" baseline="0" dirty="0" smtClean="0"/>
              <a:t> “offload”</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7</a:t>
            </a:fld>
            <a:endParaRPr lang="en-US" dirty="0"/>
          </a:p>
        </p:txBody>
      </p:sp>
    </p:spTree>
    <p:extLst>
      <p:ext uri="{BB962C8B-B14F-4D97-AF65-F5344CB8AC3E}">
        <p14:creationId xmlns:p14="http://schemas.microsoft.com/office/powerpoint/2010/main" val="349154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Unequal partitioning?</a:t>
            </a:r>
          </a:p>
          <a:p>
            <a:endParaRPr lang="en-US" dirty="0"/>
          </a:p>
          <a:p>
            <a:r>
              <a:rPr lang="en-US" dirty="0"/>
              <a:t>We test PBS under two different core partitioning scenarios: 2:1 and 1:2 partitioning (e.g., in 2:1, the first and the second applications are assigned 20 and 10 cores, respectively) and compare it to our baseline that allocates 15 cores to each application. Figure shows the benefits of PBS over ++</a:t>
            </a:r>
            <a:r>
              <a:rPr lang="en-US" dirty="0" err="1"/>
              <a:t>bestTLP</a:t>
            </a:r>
            <a:r>
              <a:rPr lang="en-US" dirty="0"/>
              <a:t> observed in WS and FI averaged across all our 50 workloads. The bar denoted by Equal represents the average improvement of PBS with equal partitioning, and the bar denoted by Unequal represents the average improvement of PBS with the best performing partitioning scheme among 2:1 and 1:2 (found separately for each workload and then averaged). PBS enhances WS, FI, and HS under both equal and unequal core partitioning scenarios, compared to ++</a:t>
            </a:r>
            <a:r>
              <a:rPr lang="en-US" dirty="0" err="1"/>
              <a:t>bestTLP</a:t>
            </a:r>
            <a:r>
              <a:rPr lang="en-US" dirty="0"/>
              <a:t>. However, the benefits of PBS reduce with unequal partitioning because with different core partitioning each application executes with a different amount of TLP. As we choose the best (among 2:1 and 1:2) core partitioning configuration, the interference is also alleviated because of core partitioning itself in addition to our TLP management schemes. As the design of core partitioning is itself an interesting and non-trivial research problem, we conclude that these techniques still do not completely solve the interference problem and TLP management techniques like PBS can provide additional benefits.</a:t>
            </a:r>
          </a:p>
        </p:txBody>
      </p:sp>
      <p:sp>
        <p:nvSpPr>
          <p:cNvPr id="4" name="Slide Number Placeholder 3"/>
          <p:cNvSpPr>
            <a:spLocks noGrp="1"/>
          </p:cNvSpPr>
          <p:nvPr>
            <p:ph type="sldNum" sz="quarter" idx="10"/>
          </p:nvPr>
        </p:nvSpPr>
        <p:spPr/>
        <p:txBody>
          <a:bodyPr/>
          <a:lstStyle/>
          <a:p>
            <a:fld id="{5E326AB6-F954-4078-A837-A8BDFB0913E1}" type="slidenum">
              <a:rPr lang="en-US" smtClean="0"/>
              <a:t>69</a:t>
            </a:fld>
            <a:endParaRPr lang="en-US"/>
          </a:p>
        </p:txBody>
      </p:sp>
    </p:spTree>
    <p:extLst>
      <p:ext uri="{BB962C8B-B14F-4D97-AF65-F5344CB8AC3E}">
        <p14:creationId xmlns:p14="http://schemas.microsoft.com/office/powerpoint/2010/main" val="525685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Shared vs. Equal?</a:t>
            </a:r>
          </a:p>
          <a:p>
            <a:endParaRPr lang="en-US" dirty="0"/>
          </a:p>
          <a:p>
            <a:r>
              <a:rPr lang="en-US" dirty="0"/>
              <a:t>Figure shows the benefits of PBS when the L2 is way-partitioned equally (denoted by Equal) across two applications, and compare it to our baseline where the L2 cache is shared (denoted by Shared). We observe that PBS improves all three metrics (WS, FI, and HS) under both the scenarios. Cache partitioning can alleviate the interference at L2, but it might be suboptimal in scenarios where different applications in the same workload utilize the caches differently. This might lead to a portion of the cache to be not utilized well. On the other hand, PBS changes the cache demand of each application by TLP modulation.</a:t>
            </a:r>
          </a:p>
        </p:txBody>
      </p:sp>
      <p:sp>
        <p:nvSpPr>
          <p:cNvPr id="4" name="Slide Number Placeholder 3"/>
          <p:cNvSpPr>
            <a:spLocks noGrp="1"/>
          </p:cNvSpPr>
          <p:nvPr>
            <p:ph type="sldNum" sz="quarter" idx="10"/>
          </p:nvPr>
        </p:nvSpPr>
        <p:spPr/>
        <p:txBody>
          <a:bodyPr/>
          <a:lstStyle/>
          <a:p>
            <a:fld id="{5E326AB6-F954-4078-A837-A8BDFB0913E1}" type="slidenum">
              <a:rPr lang="en-US" smtClean="0"/>
              <a:t>70</a:t>
            </a:fld>
            <a:endParaRPr lang="en-US"/>
          </a:p>
        </p:txBody>
      </p:sp>
    </p:spTree>
    <p:extLst>
      <p:ext uri="{BB962C8B-B14F-4D97-AF65-F5344CB8AC3E}">
        <p14:creationId xmlns:p14="http://schemas.microsoft.com/office/powerpoint/2010/main" val="5966697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71</a:t>
            </a:fld>
            <a:endParaRPr lang="en-US" dirty="0"/>
          </a:p>
        </p:txBody>
      </p:sp>
    </p:spTree>
    <p:extLst>
      <p:ext uri="{BB962C8B-B14F-4D97-AF65-F5344CB8AC3E}">
        <p14:creationId xmlns:p14="http://schemas.microsoft.com/office/powerpoint/2010/main" val="17210672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72</a:t>
            </a:fld>
            <a:endParaRPr lang="en-US"/>
          </a:p>
        </p:txBody>
      </p:sp>
    </p:spTree>
    <p:extLst>
      <p:ext uri="{BB962C8B-B14F-4D97-AF65-F5344CB8AC3E}">
        <p14:creationId xmlns:p14="http://schemas.microsoft.com/office/powerpoint/2010/main" val="1177568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know</a:t>
            </a:r>
            <a:r>
              <a:rPr lang="en-US" baseline="0" dirty="0" smtClean="0"/>
              <a:t> GPU are scaling both in terms of number of CUDA cores as well peak DRAM</a:t>
            </a:r>
          </a:p>
          <a:p>
            <a:r>
              <a:rPr lang="en-US" baseline="0" dirty="0" smtClean="0"/>
              <a:t>Bandwidth. For example, the latest NVIDIA GPU GTX 980 has more than 2000 cores. </a:t>
            </a:r>
          </a:p>
          <a:p>
            <a:r>
              <a:rPr lang="en-US" baseline="0" dirty="0" smtClean="0"/>
              <a:t>Given such powerful GPUs, the question is -- Are we “still” using them efficiently?</a:t>
            </a:r>
          </a:p>
        </p:txBody>
      </p:sp>
    </p:spTree>
    <p:extLst>
      <p:ext uri="{BB962C8B-B14F-4D97-AF65-F5344CB8AC3E}">
        <p14:creationId xmlns:p14="http://schemas.microsoft.com/office/powerpoint/2010/main" val="339749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10</a:t>
            </a:fld>
            <a:endParaRPr lang="en-US"/>
          </a:p>
        </p:txBody>
      </p:sp>
    </p:spTree>
    <p:extLst>
      <p:ext uri="{BB962C8B-B14F-4D97-AF65-F5344CB8AC3E}">
        <p14:creationId xmlns:p14="http://schemas.microsoft.com/office/powerpoint/2010/main" val="94810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104571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Hi, my name is Mohamed Assem Ibrahim. Today, I will present our work “Efficient and Fair Multi-programming in GPUs via Effective Bandwidth Management”. This work was jointly performed with my advisor and colleagues at The Collage of William and Mary and our collaborators at AMD.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sym typeface="Wingdings" panose="05000000000000000000" pitchFamily="2" charset="2"/>
              </a:rPr>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Don’t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Sort of</a:t>
            </a:r>
            <a:endParaRPr lang="en-US" dirty="0"/>
          </a:p>
        </p:txBody>
      </p:sp>
      <p:sp>
        <p:nvSpPr>
          <p:cNvPr id="4" name="Slide Number Placeholder 3"/>
          <p:cNvSpPr>
            <a:spLocks noGrp="1"/>
          </p:cNvSpPr>
          <p:nvPr>
            <p:ph type="sldNum" sz="quarter" idx="10"/>
          </p:nvPr>
        </p:nvSpPr>
        <p:spPr/>
        <p:txBody>
          <a:bodyPr/>
          <a:lstStyle/>
          <a:p>
            <a:fld id="{5E326AB6-F954-4078-A837-A8BDFB0913E1}" type="slidenum">
              <a:rPr lang="en-US" smtClean="0"/>
              <a:t>14</a:t>
            </a:fld>
            <a:endParaRPr lang="en-US"/>
          </a:p>
        </p:txBody>
      </p:sp>
    </p:spTree>
    <p:extLst>
      <p:ext uri="{BB962C8B-B14F-4D97-AF65-F5344CB8AC3E}">
        <p14:creationId xmlns:p14="http://schemas.microsoft.com/office/powerpoint/2010/main" val="1322259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4767263"/>
            <a:ext cx="2133600" cy="273844"/>
          </a:xfrm>
        </p:spPr>
        <p:txBody>
          <a:bodyPr/>
          <a:lstStyle/>
          <a:p>
            <a:fld id="{49876B99-1F5C-4E45-ACF8-A757952A326E}" type="datetime1">
              <a:rPr lang="en-US" smtClean="0"/>
              <a:t>4/11/18</a:t>
            </a:fld>
            <a:endParaRPr lang="en-US"/>
          </a:p>
        </p:txBody>
      </p:sp>
      <p:sp>
        <p:nvSpPr>
          <p:cNvPr id="5" name="Footer Placeholder 4"/>
          <p:cNvSpPr>
            <a:spLocks noGrp="1"/>
          </p:cNvSpPr>
          <p:nvPr>
            <p:ph type="ftr" sz="quarter" idx="11"/>
          </p:nvPr>
        </p:nvSpPr>
        <p:spPr>
          <a:xfrm>
            <a:off x="3124200" y="4767263"/>
            <a:ext cx="2895600" cy="273844"/>
          </a:xfrm>
        </p:spPr>
        <p:txBody>
          <a:bodyPr/>
          <a:lstStyle/>
          <a:p>
            <a:endParaRPr lang="en-US"/>
          </a:p>
        </p:txBody>
      </p:sp>
      <p:sp>
        <p:nvSpPr>
          <p:cNvPr id="6" name="Slide Number Placeholder 5"/>
          <p:cNvSpPr>
            <a:spLocks noGrp="1"/>
          </p:cNvSpPr>
          <p:nvPr>
            <p:ph type="sldNum" sz="quarter" idx="12"/>
          </p:nvPr>
        </p:nvSpPr>
        <p:spPr>
          <a:xfrm>
            <a:off x="6553200" y="4767263"/>
            <a:ext cx="2133600" cy="273844"/>
          </a:xfrm>
        </p:spPr>
        <p:txBody>
          <a:bodyPr/>
          <a:lstStyle/>
          <a:p>
            <a:fld id="{3CD5B470-24F1-6744-BE88-730898E97D2D}" type="slidenum">
              <a:rPr lang="en-US" smtClean="0"/>
              <a:t>‹#›</a:t>
            </a:fld>
            <a:endParaRPr lang="en-US"/>
          </a:p>
        </p:txBody>
      </p:sp>
    </p:spTree>
    <p:extLst>
      <p:ext uri="{BB962C8B-B14F-4D97-AF65-F5344CB8AC3E}">
        <p14:creationId xmlns:p14="http://schemas.microsoft.com/office/powerpoint/2010/main" val="1642655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5D9A66-B802-481A-8F67-E2F0D94EC703}"/>
              </a:ext>
            </a:extLst>
          </p:cNvPr>
          <p:cNvSpPr>
            <a:spLocks noGrp="1"/>
          </p:cNvSpPr>
          <p:nvPr>
            <p:ph type="ctrTitle"/>
          </p:nvPr>
        </p:nvSpPr>
        <p:spPr>
          <a:xfrm>
            <a:off x="1143000" y="841772"/>
            <a:ext cx="6858000" cy="1790700"/>
          </a:xfrm>
        </p:spPr>
        <p:txBody>
          <a:bodyPr anchor="b"/>
          <a:lstStyle>
            <a:lvl1pPr algn="ctr">
              <a:defRPr lang="en-US" sz="2400" b="1" kern="1200">
                <a:solidFill>
                  <a:schemeClr val="bg1"/>
                </a:solidFill>
                <a:latin typeface="Arial"/>
                <a:ea typeface="+mj-ea"/>
                <a:cs typeface="Arial"/>
              </a:defRPr>
            </a:lvl1pPr>
          </a:lstStyle>
          <a:p>
            <a:r>
              <a:rPr lang="en-US" dirty="0"/>
              <a:t>Click to edit Master title style</a:t>
            </a:r>
          </a:p>
        </p:txBody>
      </p:sp>
      <p:sp>
        <p:nvSpPr>
          <p:cNvPr id="3" name="Subtitle 2">
            <a:extLst>
              <a:ext uri="{FF2B5EF4-FFF2-40B4-BE49-F238E27FC236}">
                <a16:creationId xmlns:a16="http://schemas.microsoft.com/office/drawing/2014/main" xmlns="" id="{7EDF5132-7AB4-46A8-B90F-FE5076396EC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CD7B751-5C5A-4304-B7DE-F1B11EAD12B4}"/>
              </a:ext>
            </a:extLst>
          </p:cNvPr>
          <p:cNvSpPr>
            <a:spLocks noGrp="1"/>
          </p:cNvSpPr>
          <p:nvPr>
            <p:ph type="dt" sz="half" idx="10"/>
          </p:nvPr>
        </p:nvSpPr>
        <p:spPr/>
        <p:txBody>
          <a:bodyPr/>
          <a:lstStyle/>
          <a:p>
            <a:fld id="{79C1906B-9EEB-4B64-899D-0797BC03FE4A}" type="datetime1">
              <a:rPr lang="en-US" smtClean="0"/>
              <a:t>4/11/18</a:t>
            </a:fld>
            <a:endParaRPr lang="en-US"/>
          </a:p>
        </p:txBody>
      </p:sp>
      <p:sp>
        <p:nvSpPr>
          <p:cNvPr id="5" name="Footer Placeholder 4">
            <a:extLst>
              <a:ext uri="{FF2B5EF4-FFF2-40B4-BE49-F238E27FC236}">
                <a16:creationId xmlns:a16="http://schemas.microsoft.com/office/drawing/2014/main" xmlns="" id="{DFA0ACCC-DABF-4D03-A21D-CE9766205B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7B8E20-8090-4857-8749-4F857C18A9E8}"/>
              </a:ext>
            </a:extLst>
          </p:cNvPr>
          <p:cNvSpPr>
            <a:spLocks noGrp="1"/>
          </p:cNvSpPr>
          <p:nvPr>
            <p:ph type="sldNum" sz="quarter" idx="12"/>
          </p:nvPr>
        </p:nvSpPr>
        <p:spPr/>
        <p:txBody>
          <a:bodyPr/>
          <a:lstStyle/>
          <a:p>
            <a:fld id="{98ECD8BD-D1A9-4DC4-89AE-4427480F30AB}" type="slidenum">
              <a:rPr lang="en-US" smtClean="0"/>
              <a:t>‹#›</a:t>
            </a:fld>
            <a:endParaRPr lang="en-US"/>
          </a:p>
        </p:txBody>
      </p:sp>
    </p:spTree>
    <p:extLst>
      <p:ext uri="{BB962C8B-B14F-4D97-AF65-F5344CB8AC3E}">
        <p14:creationId xmlns:p14="http://schemas.microsoft.com/office/powerpoint/2010/main" val="185529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Graphic">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106326" y="7515"/>
            <a:ext cx="8931348" cy="857250"/>
          </a:xfrm>
        </p:spPr>
        <p:txBody>
          <a:bodyPr/>
          <a:lstStyle>
            <a:lvl1pPr>
              <a:defRPr b="1">
                <a:solidFill>
                  <a:schemeClr val="tx1"/>
                </a:solidFill>
              </a:defRPr>
            </a:lvl1pPr>
          </a:lstStyle>
          <a:p>
            <a:r>
              <a:rPr lang="en-US" dirty="0"/>
              <a:t>Click to edit Master title style</a:t>
            </a:r>
          </a:p>
        </p:txBody>
      </p:sp>
      <p:sp>
        <p:nvSpPr>
          <p:cNvPr id="5" name="Content Placeholder 2"/>
          <p:cNvSpPr>
            <a:spLocks noGrp="1"/>
          </p:cNvSpPr>
          <p:nvPr>
            <p:ph idx="1"/>
          </p:nvPr>
        </p:nvSpPr>
        <p:spPr>
          <a:xfrm>
            <a:off x="106326" y="864765"/>
            <a:ext cx="8931348" cy="3729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a:xfrm>
            <a:off x="457200" y="4710559"/>
            <a:ext cx="2133600" cy="273844"/>
          </a:xfrm>
        </p:spPr>
        <p:txBody>
          <a:bodyPr/>
          <a:lstStyle/>
          <a:p>
            <a:fld id="{DCFE7AC9-246F-274F-90B0-9B5F72AD257B}" type="datetime1">
              <a:rPr lang="en-US" smtClean="0"/>
              <a:t>4/11/18</a:t>
            </a:fld>
            <a:endParaRPr lang="en-US"/>
          </a:p>
        </p:txBody>
      </p:sp>
      <p:sp>
        <p:nvSpPr>
          <p:cNvPr id="7" name="Footer Placeholder 4"/>
          <p:cNvSpPr>
            <a:spLocks noGrp="1"/>
          </p:cNvSpPr>
          <p:nvPr>
            <p:ph type="ftr" sz="quarter" idx="11"/>
          </p:nvPr>
        </p:nvSpPr>
        <p:spPr>
          <a:xfrm>
            <a:off x="3124200" y="4710559"/>
            <a:ext cx="2895600" cy="273844"/>
          </a:xfrm>
        </p:spPr>
        <p:txBody>
          <a:bodyPr/>
          <a:lstStyle/>
          <a:p>
            <a:endParaRPr lang="en-US"/>
          </a:p>
        </p:txBody>
      </p:sp>
      <p:sp>
        <p:nvSpPr>
          <p:cNvPr id="9" name="Slide Number Placeholder 5"/>
          <p:cNvSpPr>
            <a:spLocks noGrp="1"/>
          </p:cNvSpPr>
          <p:nvPr>
            <p:ph type="sldNum" sz="quarter" idx="12"/>
          </p:nvPr>
        </p:nvSpPr>
        <p:spPr>
          <a:xfrm>
            <a:off x="6553200" y="4710559"/>
            <a:ext cx="2133600" cy="273844"/>
          </a:xfrm>
        </p:spPr>
        <p:txBody>
          <a:bodyPr/>
          <a:lstStyle>
            <a:lvl1pPr>
              <a:defRPr sz="1800"/>
            </a:lvl1pPr>
          </a:lstStyle>
          <a:p>
            <a:fld id="{3CD5B470-24F1-6744-BE88-730898E97D2D}" type="slidenum">
              <a:rPr lang="en-US" smtClean="0"/>
              <a:pPr/>
              <a:t>‹#›</a:t>
            </a:fld>
            <a:endParaRPr lang="en-US" dirty="0"/>
          </a:p>
        </p:txBody>
      </p:sp>
    </p:spTree>
    <p:extLst>
      <p:ext uri="{BB962C8B-B14F-4D97-AF65-F5344CB8AC3E}">
        <p14:creationId xmlns:p14="http://schemas.microsoft.com/office/powerpoint/2010/main" val="91624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325" y="7515"/>
            <a:ext cx="8931349" cy="857250"/>
          </a:xfrm>
        </p:spPr>
        <p:txBody>
          <a:bodyPr>
            <a:normAutofit/>
          </a:bodyPr>
          <a:lstStyle>
            <a:lvl1pPr>
              <a:defRPr sz="40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06325" y="864765"/>
            <a:ext cx="8931349" cy="37298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457200" y="4675119"/>
            <a:ext cx="2133600" cy="273844"/>
          </a:xfrm>
        </p:spPr>
        <p:txBody>
          <a:bodyPr/>
          <a:lstStyle/>
          <a:p>
            <a:fld id="{FF5C5FA7-125C-0C4A-A698-3C3B1B89F9E6}" type="datetime1">
              <a:rPr lang="en-US" smtClean="0"/>
              <a:t>4/11/18</a:t>
            </a:fld>
            <a:endParaRPr lang="en-US"/>
          </a:p>
        </p:txBody>
      </p:sp>
      <p:sp>
        <p:nvSpPr>
          <p:cNvPr id="5" name="Footer Placeholder 4"/>
          <p:cNvSpPr>
            <a:spLocks noGrp="1"/>
          </p:cNvSpPr>
          <p:nvPr>
            <p:ph type="ftr" sz="quarter" idx="11"/>
          </p:nvPr>
        </p:nvSpPr>
        <p:spPr>
          <a:xfrm>
            <a:off x="3124200" y="4675119"/>
            <a:ext cx="2895600" cy="273844"/>
          </a:xfrm>
        </p:spPr>
        <p:txBody>
          <a:bodyPr/>
          <a:lstStyle/>
          <a:p>
            <a:endParaRPr lang="en-US"/>
          </a:p>
        </p:txBody>
      </p:sp>
      <p:sp>
        <p:nvSpPr>
          <p:cNvPr id="6" name="Slide Number Placeholder 5"/>
          <p:cNvSpPr>
            <a:spLocks noGrp="1"/>
          </p:cNvSpPr>
          <p:nvPr>
            <p:ph type="sldNum" sz="quarter" idx="12"/>
          </p:nvPr>
        </p:nvSpPr>
        <p:spPr>
          <a:xfrm>
            <a:off x="6914699" y="4675119"/>
            <a:ext cx="2133600" cy="273844"/>
          </a:xfrm>
        </p:spPr>
        <p:txBody>
          <a:bodyPr/>
          <a:lstStyle>
            <a:lvl1pPr>
              <a:defRPr sz="1600"/>
            </a:lvl1pPr>
          </a:lstStyle>
          <a:p>
            <a:fld id="{3CD5B470-24F1-6744-BE88-730898E97D2D}" type="slidenum">
              <a:rPr lang="en-US" smtClean="0"/>
              <a:pPr/>
              <a:t>‹#›</a:t>
            </a:fld>
            <a:endParaRPr lang="en-US" dirty="0"/>
          </a:p>
        </p:txBody>
      </p:sp>
    </p:spTree>
    <p:extLst>
      <p:ext uri="{BB962C8B-B14F-4D97-AF65-F5344CB8AC3E}">
        <p14:creationId xmlns:p14="http://schemas.microsoft.com/office/powerpoint/2010/main" val="261048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Graphic">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5C47E-A1DB-2145-AD89-7CD67B276434}" type="datetime1">
              <a:rPr lang="en-US" smtClean="0"/>
              <a:t>4/11/18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5B470-24F1-6744-BE88-730898E97D2D}" type="slidenum">
              <a:rPr lang="en-US" smtClean="0"/>
              <a:t>‹#›</a:t>
            </a:fld>
            <a:endParaRPr lang="en-US"/>
          </a:p>
        </p:txBody>
      </p:sp>
      <p:sp>
        <p:nvSpPr>
          <p:cNvPr id="7" name="Title 1"/>
          <p:cNvSpPr>
            <a:spLocks noGrp="1"/>
          </p:cNvSpPr>
          <p:nvPr>
            <p:ph type="title"/>
          </p:nvPr>
        </p:nvSpPr>
        <p:spPr>
          <a:xfrm>
            <a:off x="457200" y="205979"/>
            <a:ext cx="8229600" cy="857250"/>
          </a:xfrm>
        </p:spPr>
        <p:txBody>
          <a:bodyPr/>
          <a:lstStyle/>
          <a:p>
            <a:r>
              <a:rPr lang="en-US"/>
              <a:t>Click to edit Master title style</a:t>
            </a:r>
            <a:endParaRPr lang="en-US" dirty="0"/>
          </a:p>
        </p:txBody>
      </p:sp>
    </p:spTree>
    <p:extLst>
      <p:ext uri="{BB962C8B-B14F-4D97-AF65-F5344CB8AC3E}">
        <p14:creationId xmlns:p14="http://schemas.microsoft.com/office/powerpoint/2010/main" val="492192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801612-8457-0F45-9037-542885C50CD0}" type="datetime1">
              <a:rPr lang="en-US" smtClean="0"/>
              <a:t>4/11/18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D5B470-24F1-6744-BE88-730898E97D2D}" type="slidenum">
              <a:rPr lang="en-US" smtClean="0"/>
              <a:t>‹#›</a:t>
            </a:fld>
            <a:endParaRPr lang="en-US"/>
          </a:p>
        </p:txBody>
      </p:sp>
    </p:spTree>
    <p:extLst>
      <p:ext uri="{BB962C8B-B14F-4D97-AF65-F5344CB8AC3E}">
        <p14:creationId xmlns:p14="http://schemas.microsoft.com/office/powerpoint/2010/main" val="1700890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512B47-1129-A14A-A2B6-9E4149B6642C}" type="datetime1">
              <a:rPr lang="en-US" smtClean="0"/>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5B470-24F1-6744-BE88-730898E97D2D}" type="slidenum">
              <a:rPr lang="en-US" smtClean="0"/>
              <a:t>‹#›</a:t>
            </a:fld>
            <a:endParaRPr lang="en-US"/>
          </a:p>
        </p:txBody>
      </p:sp>
    </p:spTree>
    <p:extLst>
      <p:ext uri="{BB962C8B-B14F-4D97-AF65-F5344CB8AC3E}">
        <p14:creationId xmlns:p14="http://schemas.microsoft.com/office/powerpoint/2010/main" val="414468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8229600" cy="871538"/>
          </a:xfrm>
        </p:spPr>
        <p:txBody>
          <a:bodyPr anchor="b">
            <a:normAutofit/>
          </a:bodyPr>
          <a:lstStyle>
            <a:lvl1pPr algn="ctr">
              <a:defRPr sz="4400" b="1"/>
            </a:lvl1pPr>
          </a:lstStyle>
          <a:p>
            <a:r>
              <a:rPr lang="en-US"/>
              <a:t>Click to edit Master title style</a:t>
            </a:r>
            <a:endParaRPr lang="en-US" dirty="0"/>
          </a:p>
        </p:txBody>
      </p:sp>
      <p:sp>
        <p:nvSpPr>
          <p:cNvPr id="3" name="Content Placeholder 2"/>
          <p:cNvSpPr>
            <a:spLocks noGrp="1"/>
          </p:cNvSpPr>
          <p:nvPr>
            <p:ph idx="1"/>
          </p:nvPr>
        </p:nvSpPr>
        <p:spPr>
          <a:xfrm>
            <a:off x="3575050" y="1076326"/>
            <a:ext cx="5111750" cy="35182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9BF5497-67D5-5B4B-AD21-B28310D102AE}" type="datetime1">
              <a:rPr lang="en-US" smtClean="0"/>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5B470-24F1-6744-BE88-730898E97D2D}" type="slidenum">
              <a:rPr lang="en-US" smtClean="0"/>
              <a:t>‹#›</a:t>
            </a:fld>
            <a:endParaRPr lang="en-US"/>
          </a:p>
        </p:txBody>
      </p:sp>
    </p:spTree>
    <p:extLst>
      <p:ext uri="{BB962C8B-B14F-4D97-AF65-F5344CB8AC3E}">
        <p14:creationId xmlns:p14="http://schemas.microsoft.com/office/powerpoint/2010/main" val="98638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E1EA91A-B92F-8744-80AE-4EADCD339B75}" type="datetime1">
              <a:rPr lang="en-US" smtClean="0"/>
              <a:t>4/11/18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D5B470-24F1-6744-BE88-730898E97D2D}" type="slidenum">
              <a:rPr lang="en-US" smtClean="0"/>
              <a:t>‹#›</a:t>
            </a:fld>
            <a:endParaRPr lang="en-US"/>
          </a:p>
        </p:txBody>
      </p:sp>
    </p:spTree>
    <p:extLst>
      <p:ext uri="{BB962C8B-B14F-4D97-AF65-F5344CB8AC3E}">
        <p14:creationId xmlns:p14="http://schemas.microsoft.com/office/powerpoint/2010/main" val="299361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74605-632E-8E46-B0E8-8E407C6C1C1B}" type="datetime1">
              <a:rPr lang="en-US" smtClean="0"/>
              <a:t>4/11/18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D5B470-24F1-6744-BE88-730898E97D2D}" type="slidenum">
              <a:rPr lang="en-US" smtClean="0"/>
              <a:t>‹#›</a:t>
            </a:fld>
            <a:endParaRPr lang="en-US"/>
          </a:p>
        </p:txBody>
      </p:sp>
      <p:sp>
        <p:nvSpPr>
          <p:cNvPr id="10" name="Text Placeholder 3"/>
          <p:cNvSpPr>
            <a:spLocks noGrp="1"/>
          </p:cNvSpPr>
          <p:nvPr>
            <p:ph type="body" sz="half" idx="2" hasCustomPrompt="1"/>
          </p:nvPr>
        </p:nvSpPr>
        <p:spPr>
          <a:xfrm>
            <a:off x="1792288" y="2654638"/>
            <a:ext cx="5486400" cy="285292"/>
          </a:xfrm>
        </p:spPr>
        <p:txBody>
          <a:bodyPr>
            <a:normAutofit/>
          </a:bodyPr>
          <a:lstStyle>
            <a:lvl1pPr marL="0" indent="0" algn="ctr">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-Johnny Appleseed</a:t>
            </a:r>
          </a:p>
        </p:txBody>
      </p:sp>
      <p:sp>
        <p:nvSpPr>
          <p:cNvPr id="8" name="Text Placeholder 7"/>
          <p:cNvSpPr>
            <a:spLocks noGrp="1"/>
          </p:cNvSpPr>
          <p:nvPr>
            <p:ph type="body" sz="quarter" idx="13" hasCustomPrompt="1"/>
          </p:nvPr>
        </p:nvSpPr>
        <p:spPr>
          <a:xfrm>
            <a:off x="649605" y="1390769"/>
            <a:ext cx="7854315" cy="1047631"/>
          </a:xfrm>
        </p:spPr>
        <p:txBody>
          <a:bodyPr anchor="ctr" anchorCtr="1">
            <a:normAutofit/>
          </a:bodyPr>
          <a:lstStyle>
            <a:lvl1pPr marL="0" indent="0" algn="ctr">
              <a:buNone/>
              <a:defRPr sz="2800">
                <a:latin typeface="+mn-lt"/>
              </a:defRPr>
            </a:lvl1pPr>
          </a:lstStyle>
          <a:p>
            <a:pPr lvl="0"/>
            <a:r>
              <a:rPr lang="en-US" dirty="0"/>
              <a:t>“Type a quote here.”</a:t>
            </a:r>
          </a:p>
        </p:txBody>
      </p:sp>
    </p:spTree>
    <p:extLst>
      <p:ext uri="{BB962C8B-B14F-4D97-AF65-F5344CB8AC3E}">
        <p14:creationId xmlns:p14="http://schemas.microsoft.com/office/powerpoint/2010/main" val="935167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Avenir Next Regular"/>
                <a:cs typeface="Avenir Next Regular"/>
              </a:defRPr>
            </a:lvl1pPr>
          </a:lstStyle>
          <a:p>
            <a:fld id="{7527057D-347E-4F49-87E4-D800B7A46B0A}" type="datetime1">
              <a:rPr lang="en-US" smtClean="0"/>
              <a:t>4/11/18</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Avenir Next Regular"/>
                <a:cs typeface="Avenir Next Regular"/>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Avenir Next Regular"/>
                <a:cs typeface="Avenir Next Regular"/>
              </a:defRPr>
            </a:lvl1pPr>
          </a:lstStyle>
          <a:p>
            <a:fld id="{3CD5B470-24F1-6744-BE88-730898E97D2D}" type="slidenum">
              <a:rPr lang="en-US" smtClean="0"/>
              <a:pPr/>
              <a:t>‹#›</a:t>
            </a:fld>
            <a:endParaRPr lang="en-US" dirty="0"/>
          </a:p>
        </p:txBody>
      </p:sp>
    </p:spTree>
    <p:extLst>
      <p:ext uri="{BB962C8B-B14F-4D97-AF65-F5344CB8AC3E}">
        <p14:creationId xmlns:p14="http://schemas.microsoft.com/office/powerpoint/2010/main" val="337384248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5" r:id="rId4"/>
    <p:sldLayoutId id="2147483654" r:id="rId5"/>
    <p:sldLayoutId id="2147483652" r:id="rId6"/>
    <p:sldLayoutId id="2147483656" r:id="rId7"/>
    <p:sldLayoutId id="2147483657" r:id="rId8"/>
    <p:sldLayoutId id="2147483658" r:id="rId9"/>
    <p:sldLayoutId id="2147483659" r:id="rId10"/>
  </p:sldLayoutIdLst>
  <p:hf hdr="0" ftr="0" dt="0"/>
  <p:txStyles>
    <p:titleStyle>
      <a:lvl1pPr algn="ctr" defTabSz="457200" rtl="0" eaLnBrk="1" latinLnBrk="0" hangingPunct="1">
        <a:spcBef>
          <a:spcPct val="0"/>
        </a:spcBef>
        <a:buNone/>
        <a:defRPr sz="4400" kern="120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4" Type="http://schemas.openxmlformats.org/officeDocument/2006/relationships/image" Target="../media/image90.png"/><Relationship Id="rId5" Type="http://schemas.openxmlformats.org/officeDocument/2006/relationships/image" Target="../media/image100.png"/><Relationship Id="rId6" Type="http://schemas.openxmlformats.org/officeDocument/2006/relationships/image" Target="../media/image11.png"/><Relationship Id="rId7"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5" Type="http://schemas.openxmlformats.org/officeDocument/2006/relationships/chart" Target="../charts/chart6.xml"/><Relationship Id="rId6" Type="http://schemas.openxmlformats.org/officeDocument/2006/relationships/chart" Target="../charts/chart7.xml"/><Relationship Id="rId7"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chart" Target="../charts/chart8.xml"/><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hart" Target="../charts/char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hyperlink" Target="http://insight-archlab.github.io/" TargetMode="External"/><Relationship Id="rId6" Type="http://schemas.openxmlformats.org/officeDocument/2006/relationships/image" Target="../media/image7.jpe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hart" Target="../charts/char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chart" Target="../charts/char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12.svg"/><Relationship Id="rId13" Type="http://schemas.openxmlformats.org/officeDocument/2006/relationships/image" Target="../media/image42.png"/><Relationship Id="rId14" Type="http://schemas.openxmlformats.org/officeDocument/2006/relationships/image" Target="../media/image14.svg"/><Relationship Id="rId15" Type="http://schemas.openxmlformats.org/officeDocument/2006/relationships/image" Target="../media/image43.png"/><Relationship Id="rId16" Type="http://schemas.openxmlformats.org/officeDocument/2006/relationships/image" Target="../media/image16.svg"/><Relationship Id="rId17" Type="http://schemas.openxmlformats.org/officeDocument/2006/relationships/image" Target="../media/image44.png"/><Relationship Id="rId18" Type="http://schemas.openxmlformats.org/officeDocument/2006/relationships/image" Target="../media/image18.svg"/><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7.png&amp;ehk=DnhZxP4mPsXMg72vNhnOiA&amp;r=0&amp;pid=OfficeInsert"/><Relationship Id="rId4" Type="http://schemas.openxmlformats.org/officeDocument/2006/relationships/hyperlink" Target="http://tex.stackexchange.com/questions/337348/how-to-draw-the-following-attacker-picture-in-protocol-using-tikz" TargetMode="External"/><Relationship Id="rId5" Type="http://schemas.openxmlformats.org/officeDocument/2006/relationships/image" Target="../media/image38.png"/><Relationship Id="rId6" Type="http://schemas.openxmlformats.org/officeDocument/2006/relationships/image" Target="../media/image6.svg"/><Relationship Id="rId7" Type="http://schemas.openxmlformats.org/officeDocument/2006/relationships/image" Target="../media/image39.png"/><Relationship Id="rId8" Type="http://schemas.openxmlformats.org/officeDocument/2006/relationships/image" Target="../media/image8.svg"/><Relationship Id="rId9" Type="http://schemas.openxmlformats.org/officeDocument/2006/relationships/image" Target="../media/image40.png"/><Relationship Id="rId10" Type="http://schemas.openxmlformats.org/officeDocument/2006/relationships/image" Target="../media/image10.sv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40.png"/></Relationships>
</file>

<file path=ppt/slides/_rels/slide46.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60.png"/><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gif"/><Relationship Id="rId9" Type="http://schemas.openxmlformats.org/officeDocument/2006/relationships/image" Target="../media/image18.jpeg"/><Relationship Id="rId10" Type="http://schemas.openxmlformats.org/officeDocument/2006/relationships/image" Target="../media/image19.png"/><Relationship Id="rId11"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4.jpg"/><Relationship Id="rId3"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5.jpeg"/><Relationship Id="rId7" Type="http://schemas.openxmlformats.org/officeDocument/2006/relationships/image" Target="../media/image17.gif"/><Relationship Id="rId8"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chart" Target="../charts/chart12.xml"/><Relationship Id="rId4" Type="http://schemas.openxmlformats.org/officeDocument/2006/relationships/chart" Target="../charts/chart13.xml"/><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hyperlink" Target="http://insight-archlab.github.io/" TargetMode="External"/><Relationship Id="rId6" Type="http://schemas.openxmlformats.org/officeDocument/2006/relationships/image" Target="../media/image7.jpeg"/><Relationship Id="rId7" Type="http://schemas.openxmlformats.org/officeDocument/2006/relationships/image" Target="../media/image8.jpg"/><Relationship Id="rId8" Type="http://schemas.openxmlformats.org/officeDocument/2006/relationships/image" Target="../media/image9.jpg"/><Relationship Id="rId9" Type="http://schemas.openxmlformats.org/officeDocument/2006/relationships/image" Target="../media/image10.jpg"/><Relationship Id="rId10"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420.png"/><Relationship Id="rId5" Type="http://schemas.openxmlformats.org/officeDocument/2006/relationships/image" Target="../media/image57.jpg"/><Relationship Id="rId6" Type="http://schemas.openxmlformats.org/officeDocument/2006/relationships/image" Target="../media/image58.jp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chart" Target="../charts/char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chart" Target="../charts/chart15.xml"/></Relationships>
</file>

<file path=ppt/slides/_rels/slide7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5.xml"/><Relationship Id="rId3"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jpeg"/><Relationship Id="rId7" Type="http://schemas.openxmlformats.org/officeDocument/2006/relationships/image" Target="../media/image28.tiff"/><Relationship Id="rId8" Type="http://schemas.openxmlformats.org/officeDocument/2006/relationships/image" Target="../media/image29.tiff"/><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693" y="142355"/>
            <a:ext cx="8936665" cy="1335571"/>
          </a:xfrm>
        </p:spPr>
        <p:txBody>
          <a:bodyPr>
            <a:noAutofit/>
          </a:bodyPr>
          <a:lstStyle/>
          <a:p>
            <a:pPr fontAlgn="base"/>
            <a:r>
              <a:rPr lang="en-US" sz="3200" dirty="0">
                <a:solidFill>
                  <a:schemeClr val="bg1"/>
                </a:solidFill>
              </a:rPr>
              <a:t>Memory Bandwidth Management for Enhanced Throughput and Security in GPUs</a:t>
            </a:r>
          </a:p>
        </p:txBody>
      </p:sp>
      <p:sp>
        <p:nvSpPr>
          <p:cNvPr id="3" name="Subtitle 2"/>
          <p:cNvSpPr>
            <a:spLocks noGrp="1"/>
          </p:cNvSpPr>
          <p:nvPr>
            <p:ph idx="1"/>
          </p:nvPr>
        </p:nvSpPr>
        <p:spPr>
          <a:xfrm>
            <a:off x="879843" y="1662040"/>
            <a:ext cx="7368363" cy="1314450"/>
          </a:xfrm>
        </p:spPr>
        <p:txBody>
          <a:bodyPr>
            <a:noAutofit/>
          </a:bodyPr>
          <a:lstStyle/>
          <a:p>
            <a:pPr marL="0" indent="0" algn="ctr">
              <a:buNone/>
            </a:pPr>
            <a:r>
              <a:rPr lang="en-US" sz="2400" dirty="0" smtClean="0">
                <a:solidFill>
                  <a:schemeClr val="bg1"/>
                </a:solidFill>
              </a:rPr>
              <a:t>Adwait </a:t>
            </a:r>
            <a:r>
              <a:rPr lang="en-US" sz="2400" dirty="0">
                <a:solidFill>
                  <a:schemeClr val="bg1"/>
                </a:solidFill>
              </a:rPr>
              <a:t>Jog </a:t>
            </a:r>
            <a:endParaRPr lang="en-US" sz="2400" dirty="0" smtClean="0">
              <a:solidFill>
                <a:schemeClr val="bg1"/>
              </a:solidFill>
            </a:endParaRPr>
          </a:p>
          <a:p>
            <a:pPr marL="0" indent="0" algn="ctr">
              <a:buNone/>
            </a:pPr>
            <a:r>
              <a:rPr lang="en-US" sz="2400" dirty="0" smtClean="0">
                <a:solidFill>
                  <a:schemeClr val="bg1"/>
                </a:solidFill>
              </a:rPr>
              <a:t>Assistant Professor of Computer Science</a:t>
            </a:r>
          </a:p>
          <a:p>
            <a:pPr marL="0" indent="0" algn="ctr">
              <a:buNone/>
            </a:pPr>
            <a:r>
              <a:rPr lang="en-US" sz="2400" dirty="0" smtClean="0">
                <a:solidFill>
                  <a:schemeClr val="bg1"/>
                </a:solidFill>
              </a:rPr>
              <a:t>College </a:t>
            </a:r>
            <a:r>
              <a:rPr lang="en-US" sz="2400" dirty="0">
                <a:solidFill>
                  <a:schemeClr val="bg1"/>
                </a:solidFill>
              </a:rPr>
              <a:t>of William </a:t>
            </a:r>
            <a:r>
              <a:rPr lang="en-US" sz="2400" dirty="0" smtClean="0">
                <a:solidFill>
                  <a:schemeClr val="bg1"/>
                </a:solidFill>
              </a:rPr>
              <a:t>&amp; </a:t>
            </a:r>
            <a:r>
              <a:rPr lang="en-US" sz="2400" dirty="0" smtClean="0">
                <a:solidFill>
                  <a:schemeClr val="bg1"/>
                </a:solidFill>
              </a:rPr>
              <a:t>Mary</a:t>
            </a:r>
          </a:p>
          <a:p>
            <a:pPr marL="0" indent="0" algn="ctr">
              <a:buNone/>
            </a:pPr>
            <a:r>
              <a:rPr lang="en-US" sz="2400" dirty="0">
                <a:solidFill>
                  <a:srgbClr val="FFFFFF"/>
                </a:solidFill>
              </a:rPr>
              <a:t>http://</a:t>
            </a:r>
            <a:r>
              <a:rPr lang="en-US" sz="2400" dirty="0" err="1">
                <a:solidFill>
                  <a:srgbClr val="FFFFFF"/>
                </a:solidFill>
              </a:rPr>
              <a:t>adwaitjog.github.io</a:t>
            </a:r>
            <a:r>
              <a:rPr lang="en-US" sz="2400" dirty="0">
                <a:solidFill>
                  <a:srgbClr val="FFFFFF"/>
                </a:solidFill>
              </a:rPr>
              <a:t>/</a:t>
            </a:r>
            <a:endParaRPr lang="en-US" sz="2400" dirty="0">
              <a:solidFill>
                <a:srgbClr val="FFFFFF"/>
              </a:solidFill>
            </a:endParaRPr>
          </a:p>
        </p:txBody>
      </p:sp>
    </p:spTree>
    <p:extLst>
      <p:ext uri="{BB962C8B-B14F-4D97-AF65-F5344CB8AC3E}">
        <p14:creationId xmlns:p14="http://schemas.microsoft.com/office/powerpoint/2010/main" val="1831330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85996"/>
            <a:ext cx="8931349" cy="3729858"/>
          </a:xfrm>
        </p:spPr>
        <p:txBody>
          <a:bodyPr/>
          <a:lstStyle/>
          <a:p>
            <a:r>
              <a:rPr lang="en-US" dirty="0" smtClean="0">
                <a:latin typeface="Arial"/>
                <a:cs typeface="Arial"/>
              </a:rPr>
              <a:t>Deep Learning and Artificial Intelligence</a:t>
            </a:r>
            <a:endParaRPr dirty="0" smtClean="0">
              <a:latin typeface="Arial"/>
              <a:cs typeface="Arial"/>
            </a:endParaRPr>
          </a:p>
        </p:txBody>
      </p:sp>
      <p:sp>
        <p:nvSpPr>
          <p:cNvPr id="41" name="Title 1"/>
          <p:cNvSpPr>
            <a:spLocks noGrp="1"/>
          </p:cNvSpPr>
          <p:nvPr>
            <p:ph type="title"/>
          </p:nvPr>
        </p:nvSpPr>
        <p:spPr>
          <a:xfrm>
            <a:off x="-1" y="84186"/>
            <a:ext cx="8382443" cy="665551"/>
          </a:xfrm>
        </p:spPr>
        <p:txBody>
          <a:bodyPr>
            <a:normAutofit fontScale="90000"/>
          </a:bodyPr>
          <a:lstStyle/>
          <a:p>
            <a:r>
              <a:rPr lang="en-US" dirty="0" smtClean="0"/>
              <a:t>Making Good Use of Resources (1)</a:t>
            </a:r>
            <a:endParaRPr lang="en-US" dirty="0"/>
          </a:p>
        </p:txBody>
      </p:sp>
      <p:sp>
        <p:nvSpPr>
          <p:cNvPr id="29" name="Slide Number Placeholder 28"/>
          <p:cNvSpPr>
            <a:spLocks noGrp="1"/>
          </p:cNvSpPr>
          <p:nvPr>
            <p:ph type="sldNum" sz="quarter" idx="11"/>
          </p:nvPr>
        </p:nvSpPr>
        <p:spPr>
          <a:xfrm>
            <a:off x="4134293" y="4869656"/>
            <a:ext cx="2895600" cy="273844"/>
          </a:xfrm>
        </p:spPr>
        <p:txBody>
          <a:bodyPr/>
          <a:lstStyle/>
          <a:p>
            <a:fld id="{323594FA-E141-4234-AE05-360401972BE7}" type="slidenum">
              <a:rPr lang="en-US" altLang="en-US" smtClean="0"/>
              <a:pPr/>
              <a:t>10</a:t>
            </a:fld>
            <a:endParaRPr lang="en-US" altLang="en-US" dirty="0"/>
          </a:p>
        </p:txBody>
      </p:sp>
      <p:pic>
        <p:nvPicPr>
          <p:cNvPr id="11" name="Picture 10"/>
          <p:cNvPicPr>
            <a:picLocks noChangeAspect="1"/>
          </p:cNvPicPr>
          <p:nvPr/>
        </p:nvPicPr>
        <p:blipFill rotWithShape="1">
          <a:blip r:embed="rId3"/>
          <a:srcRect t="13619"/>
          <a:stretch/>
        </p:blipFill>
        <p:spPr>
          <a:xfrm>
            <a:off x="149341" y="1520457"/>
            <a:ext cx="4720372" cy="2995398"/>
          </a:xfrm>
          <a:prstGeom prst="rect">
            <a:avLst/>
          </a:prstGeom>
        </p:spPr>
      </p:pic>
      <p:pic>
        <p:nvPicPr>
          <p:cNvPr id="12" name="Picture 11"/>
          <p:cNvPicPr>
            <a:picLocks noChangeAspect="1"/>
          </p:cNvPicPr>
          <p:nvPr/>
        </p:nvPicPr>
        <p:blipFill>
          <a:blip r:embed="rId4"/>
          <a:stretch>
            <a:fillRect/>
          </a:stretch>
        </p:blipFill>
        <p:spPr>
          <a:xfrm>
            <a:off x="5019054" y="1520457"/>
            <a:ext cx="3958432" cy="3031656"/>
          </a:xfrm>
          <a:prstGeom prst="rect">
            <a:avLst/>
          </a:prstGeom>
        </p:spPr>
      </p:pic>
      <p:sp>
        <p:nvSpPr>
          <p:cNvPr id="35" name="Rectangle 34"/>
          <p:cNvSpPr/>
          <p:nvPr/>
        </p:nvSpPr>
        <p:spPr>
          <a:xfrm>
            <a:off x="6602819" y="4637246"/>
            <a:ext cx="2374667" cy="369332"/>
          </a:xfrm>
          <a:prstGeom prst="rect">
            <a:avLst/>
          </a:prstGeom>
        </p:spPr>
        <p:txBody>
          <a:bodyPr wrap="square">
            <a:spAutoFit/>
          </a:bodyPr>
          <a:lstStyle/>
          <a:p>
            <a:r>
              <a:rPr lang="en-US" dirty="0" smtClean="0"/>
              <a:t>Credit: NVIDIA AI</a:t>
            </a:r>
            <a:endParaRPr lang="en-US" dirty="0"/>
          </a:p>
        </p:txBody>
      </p:sp>
    </p:spTree>
    <p:extLst>
      <p:ext uri="{BB962C8B-B14F-4D97-AF65-F5344CB8AC3E}">
        <p14:creationId xmlns:p14="http://schemas.microsoft.com/office/powerpoint/2010/main" val="122629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85996"/>
            <a:ext cx="8931349" cy="3729858"/>
          </a:xfrm>
        </p:spPr>
        <p:txBody>
          <a:bodyPr/>
          <a:lstStyle/>
          <a:p>
            <a:r>
              <a:rPr lang="en-US" dirty="0" smtClean="0">
                <a:latin typeface="Arial"/>
                <a:cs typeface="Arial"/>
              </a:rPr>
              <a:t>M</a:t>
            </a:r>
            <a:r>
              <a:rPr dirty="0" smtClean="0">
                <a:latin typeface="Arial"/>
                <a:cs typeface="Arial"/>
              </a:rPr>
              <a:t>ultiple CPUs send requests to GPUs</a:t>
            </a:r>
          </a:p>
          <a:p>
            <a:pPr lvl="1"/>
            <a:r>
              <a:rPr dirty="0" smtClean="0">
                <a:latin typeface="Arial"/>
                <a:cs typeface="Arial"/>
              </a:rPr>
              <a:t>Multiple </a:t>
            </a:r>
            <a:r>
              <a:rPr lang="en-US" dirty="0" smtClean="0">
                <a:latin typeface="Arial"/>
                <a:cs typeface="Arial"/>
              </a:rPr>
              <a:t>requests from users consolidated in the cloud data center (e.g., NVIDIA GRID)</a:t>
            </a:r>
            <a:endParaRPr dirty="0" smtClean="0">
              <a:latin typeface="Arial"/>
              <a:cs typeface="Arial"/>
            </a:endParaRPr>
          </a:p>
        </p:txBody>
      </p:sp>
      <p:grpSp>
        <p:nvGrpSpPr>
          <p:cNvPr id="11" name="Group 10"/>
          <p:cNvGrpSpPr/>
          <p:nvPr/>
        </p:nvGrpSpPr>
        <p:grpSpPr>
          <a:xfrm>
            <a:off x="1020726" y="2631002"/>
            <a:ext cx="4059819" cy="1884852"/>
            <a:chOff x="2413591" y="2631002"/>
            <a:chExt cx="4197202" cy="1964085"/>
          </a:xfrm>
        </p:grpSpPr>
        <p:grpSp>
          <p:nvGrpSpPr>
            <p:cNvPr id="2" name="Group 13"/>
            <p:cNvGrpSpPr/>
            <p:nvPr/>
          </p:nvGrpSpPr>
          <p:grpSpPr>
            <a:xfrm>
              <a:off x="3296093" y="2650796"/>
              <a:ext cx="1315641" cy="401241"/>
              <a:chOff x="1066800" y="2895600"/>
              <a:chExt cx="1754188" cy="534988"/>
            </a:xfrm>
          </p:grpSpPr>
          <p:cxnSp>
            <p:nvCxnSpPr>
              <p:cNvPr id="8" name="Straight Connector 7"/>
              <p:cNvCxnSpPr/>
              <p:nvPr/>
            </p:nvCxnSpPr>
            <p:spPr>
              <a:xfrm>
                <a:off x="1066800" y="2895600"/>
                <a:ext cx="1752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066800" y="3429000"/>
                <a:ext cx="17526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flipV="1">
                <a:off x="2553494" y="3161506"/>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a:off x="4724843" y="2822246"/>
              <a:ext cx="1885950" cy="342900"/>
            </a:xfrm>
            <a:prstGeom prst="line">
              <a:avLst/>
            </a:prstGeom>
            <a:ln w="50800" cap="flat" cmpd="sng" algn="ctr">
              <a:solidFill>
                <a:srgbClr val="0000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grpSp>
          <p:nvGrpSpPr>
            <p:cNvPr id="4" name="Group 14"/>
            <p:cNvGrpSpPr/>
            <p:nvPr/>
          </p:nvGrpSpPr>
          <p:grpSpPr>
            <a:xfrm>
              <a:off x="3296093" y="3165146"/>
              <a:ext cx="1315641" cy="401241"/>
              <a:chOff x="1066800" y="2895600"/>
              <a:chExt cx="1754188" cy="534988"/>
            </a:xfrm>
          </p:grpSpPr>
          <p:cxnSp>
            <p:nvCxnSpPr>
              <p:cNvPr id="16" name="Straight Connector 15"/>
              <p:cNvCxnSpPr/>
              <p:nvPr/>
            </p:nvCxnSpPr>
            <p:spPr>
              <a:xfrm>
                <a:off x="1066800" y="2895600"/>
                <a:ext cx="1752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66800" y="3429000"/>
                <a:ext cx="17526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2553494" y="3161506"/>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 name="Group 18"/>
            <p:cNvGrpSpPr/>
            <p:nvPr/>
          </p:nvGrpSpPr>
          <p:grpSpPr>
            <a:xfrm>
              <a:off x="3296093" y="3679496"/>
              <a:ext cx="1315641" cy="401241"/>
              <a:chOff x="1066800" y="2895600"/>
              <a:chExt cx="1754188" cy="534988"/>
            </a:xfrm>
          </p:grpSpPr>
          <p:cxnSp>
            <p:nvCxnSpPr>
              <p:cNvPr id="20" name="Straight Connector 19"/>
              <p:cNvCxnSpPr/>
              <p:nvPr/>
            </p:nvCxnSpPr>
            <p:spPr>
              <a:xfrm>
                <a:off x="1066800" y="2895600"/>
                <a:ext cx="1752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066800" y="3429000"/>
                <a:ext cx="17526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flipH="1" flipV="1">
                <a:off x="2553494" y="3161506"/>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 name="Group 22"/>
            <p:cNvGrpSpPr/>
            <p:nvPr/>
          </p:nvGrpSpPr>
          <p:grpSpPr>
            <a:xfrm>
              <a:off x="3296093" y="4193846"/>
              <a:ext cx="1315641" cy="401241"/>
              <a:chOff x="1066800" y="2895600"/>
              <a:chExt cx="1754188" cy="534988"/>
            </a:xfrm>
          </p:grpSpPr>
          <p:cxnSp>
            <p:nvCxnSpPr>
              <p:cNvPr id="24" name="Straight Connector 23"/>
              <p:cNvCxnSpPr/>
              <p:nvPr/>
            </p:nvCxnSpPr>
            <p:spPr>
              <a:xfrm>
                <a:off x="1066800" y="2895600"/>
                <a:ext cx="1752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066800" y="3429000"/>
                <a:ext cx="17526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flipH="1" flipV="1">
                <a:off x="2553494" y="3161506"/>
                <a:ext cx="533400" cy="1588"/>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31" name="Straight Connector 30"/>
            <p:cNvCxnSpPr/>
            <p:nvPr/>
          </p:nvCxnSpPr>
          <p:spPr>
            <a:xfrm>
              <a:off x="4724843" y="3356028"/>
              <a:ext cx="1600200" cy="171450"/>
            </a:xfrm>
            <a:prstGeom prst="line">
              <a:avLst/>
            </a:prstGeom>
            <a:ln w="50800" cap="flat" cmpd="sng" algn="ctr">
              <a:solidFill>
                <a:srgbClr val="0000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781993" y="3908096"/>
              <a:ext cx="1600200" cy="1191"/>
            </a:xfrm>
            <a:prstGeom prst="line">
              <a:avLst/>
            </a:prstGeom>
            <a:ln w="50800" cap="flat" cmpd="sng" algn="ctr">
              <a:solidFill>
                <a:srgbClr val="0000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781993" y="4308146"/>
              <a:ext cx="1657350" cy="171450"/>
            </a:xfrm>
            <a:prstGeom prst="line">
              <a:avLst/>
            </a:prstGeom>
            <a:ln w="50800" cap="flat" cmpd="sng" algn="ctr">
              <a:solidFill>
                <a:srgbClr val="000000"/>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2413591" y="2631002"/>
              <a:ext cx="1111102" cy="3472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5" b="1" dirty="0">
                  <a:solidFill>
                    <a:schemeClr val="tx1"/>
                  </a:solidFill>
                </a:rPr>
                <a:t>CPU-1</a:t>
              </a:r>
            </a:p>
          </p:txBody>
        </p:sp>
        <p:sp>
          <p:nvSpPr>
            <p:cNvPr id="30" name="Oval 29"/>
            <p:cNvSpPr/>
            <p:nvPr/>
          </p:nvSpPr>
          <p:spPr>
            <a:xfrm>
              <a:off x="2413591" y="3165146"/>
              <a:ext cx="1107088" cy="4000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5" b="1" dirty="0">
                  <a:solidFill>
                    <a:schemeClr val="tx1"/>
                  </a:solidFill>
                </a:rPr>
                <a:t>CPU-2</a:t>
              </a:r>
            </a:p>
          </p:txBody>
        </p:sp>
        <p:sp>
          <p:nvSpPr>
            <p:cNvPr id="32" name="Oval 31"/>
            <p:cNvSpPr/>
            <p:nvPr/>
          </p:nvSpPr>
          <p:spPr>
            <a:xfrm>
              <a:off x="2413591" y="3679496"/>
              <a:ext cx="1141180" cy="3988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5" b="1" dirty="0">
                  <a:solidFill>
                    <a:schemeClr val="tx1"/>
                  </a:solidFill>
                </a:rPr>
                <a:t>CPU-3</a:t>
              </a:r>
            </a:p>
          </p:txBody>
        </p:sp>
        <p:sp>
          <p:nvSpPr>
            <p:cNvPr id="33" name="Oval 32"/>
            <p:cNvSpPr/>
            <p:nvPr/>
          </p:nvSpPr>
          <p:spPr>
            <a:xfrm>
              <a:off x="2413591" y="4193846"/>
              <a:ext cx="1141180" cy="40005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25" b="1" dirty="0">
                  <a:solidFill>
                    <a:schemeClr val="tx1"/>
                  </a:solidFill>
                </a:rPr>
                <a:t>CPU-N</a:t>
              </a:r>
            </a:p>
          </p:txBody>
        </p:sp>
      </p:grpSp>
      <p:sp>
        <p:nvSpPr>
          <p:cNvPr id="41" name="Title 1"/>
          <p:cNvSpPr>
            <a:spLocks noGrp="1"/>
          </p:cNvSpPr>
          <p:nvPr>
            <p:ph type="title"/>
          </p:nvPr>
        </p:nvSpPr>
        <p:spPr>
          <a:xfrm>
            <a:off x="-1" y="84186"/>
            <a:ext cx="8382443" cy="665551"/>
          </a:xfrm>
        </p:spPr>
        <p:txBody>
          <a:bodyPr>
            <a:normAutofit fontScale="90000"/>
          </a:bodyPr>
          <a:lstStyle/>
          <a:p>
            <a:r>
              <a:rPr lang="en-US" dirty="0" smtClean="0"/>
              <a:t>Making Good Use </a:t>
            </a:r>
            <a:r>
              <a:rPr lang="en-US" smtClean="0"/>
              <a:t>of Resources (2)</a:t>
            </a:r>
            <a:endParaRPr lang="en-US" dirty="0"/>
          </a:p>
        </p:txBody>
      </p:sp>
      <p:sp>
        <p:nvSpPr>
          <p:cNvPr id="29" name="Slide Number Placeholder 28"/>
          <p:cNvSpPr>
            <a:spLocks noGrp="1"/>
          </p:cNvSpPr>
          <p:nvPr>
            <p:ph type="sldNum" sz="quarter" idx="11"/>
          </p:nvPr>
        </p:nvSpPr>
        <p:spPr>
          <a:xfrm>
            <a:off x="4134293" y="4869656"/>
            <a:ext cx="2895600" cy="273844"/>
          </a:xfrm>
        </p:spPr>
        <p:txBody>
          <a:bodyPr/>
          <a:lstStyle/>
          <a:p>
            <a:fld id="{323594FA-E141-4234-AE05-360401972BE7}" type="slidenum">
              <a:rPr lang="en-US" altLang="en-US" smtClean="0"/>
              <a:pPr/>
              <a:t>11</a:t>
            </a:fld>
            <a:endParaRPr lang="en-US" altLang="en-US" dirty="0"/>
          </a:p>
        </p:txBody>
      </p:sp>
      <p:pic>
        <p:nvPicPr>
          <p:cNvPr id="12" name="Picture 11"/>
          <p:cNvPicPr>
            <a:picLocks noChangeAspect="1"/>
          </p:cNvPicPr>
          <p:nvPr/>
        </p:nvPicPr>
        <p:blipFill>
          <a:blip r:embed="rId3"/>
          <a:stretch>
            <a:fillRect/>
          </a:stretch>
        </p:blipFill>
        <p:spPr>
          <a:xfrm>
            <a:off x="5263468" y="2271354"/>
            <a:ext cx="2221853" cy="2439885"/>
          </a:xfrm>
          <a:prstGeom prst="rect">
            <a:avLst/>
          </a:prstGeom>
        </p:spPr>
      </p:pic>
    </p:spTree>
    <p:extLst>
      <p:ext uri="{BB962C8B-B14F-4D97-AF65-F5344CB8AC3E}">
        <p14:creationId xmlns:p14="http://schemas.microsoft.com/office/powerpoint/2010/main" val="728497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Bandwidth</a:t>
            </a:r>
            <a:endParaRPr lang="en-US" dirty="0"/>
          </a:p>
        </p:txBody>
      </p:sp>
      <p:sp>
        <p:nvSpPr>
          <p:cNvPr id="3" name="Content Placeholder 2"/>
          <p:cNvSpPr>
            <a:spLocks noGrp="1"/>
          </p:cNvSpPr>
          <p:nvPr>
            <p:ph idx="1"/>
          </p:nvPr>
        </p:nvSpPr>
        <p:spPr/>
        <p:txBody>
          <a:bodyPr>
            <a:normAutofit fontScale="77500" lnSpcReduction="20000"/>
          </a:bodyPr>
          <a:lstStyle/>
          <a:p>
            <a:r>
              <a:rPr lang="en-US" sz="2800" dirty="0" smtClean="0"/>
              <a:t>One of the major resources in GPUs is memory bandwidth. We need to manage it carefully.</a:t>
            </a:r>
          </a:p>
          <a:p>
            <a:endParaRPr lang="en-US" sz="2800" dirty="0" smtClean="0"/>
          </a:p>
          <a:p>
            <a:r>
              <a:rPr lang="en-US" sz="2800" b="1" dirty="0" smtClean="0"/>
              <a:t>[Performance and Fairness]</a:t>
            </a:r>
            <a:r>
              <a:rPr lang="en-US" sz="2800" dirty="0" smtClean="0"/>
              <a:t> </a:t>
            </a:r>
            <a:r>
              <a:rPr lang="en-US" sz="2800" dirty="0"/>
              <a:t>Current bandwidth </a:t>
            </a:r>
            <a:r>
              <a:rPr lang="en-US" sz="2800" dirty="0" smtClean="0"/>
              <a:t>optimizations can lead to </a:t>
            </a:r>
            <a:r>
              <a:rPr lang="en-US" sz="2800" dirty="0" smtClean="0">
                <a:solidFill>
                  <a:srgbClr val="FF0000"/>
                </a:solidFill>
              </a:rPr>
              <a:t>sub-optimal</a:t>
            </a:r>
            <a:r>
              <a:rPr lang="en-US" sz="2800" dirty="0" smtClean="0"/>
              <a:t> performance and fairness for multi-application </a:t>
            </a:r>
            <a:r>
              <a:rPr lang="en-US" sz="2800" dirty="0"/>
              <a:t>execution</a:t>
            </a:r>
            <a:r>
              <a:rPr lang="en-US" sz="2800" dirty="0" smtClean="0"/>
              <a:t>. </a:t>
            </a:r>
          </a:p>
          <a:p>
            <a:endParaRPr lang="en-US" sz="2800" b="1" dirty="0" smtClean="0"/>
          </a:p>
          <a:p>
            <a:r>
              <a:rPr lang="en-US" sz="2800" b="1" dirty="0" smtClean="0"/>
              <a:t>[</a:t>
            </a:r>
            <a:r>
              <a:rPr lang="en-US" sz="2800" b="1" dirty="0"/>
              <a:t>Performance and </a:t>
            </a:r>
            <a:r>
              <a:rPr lang="en-US" sz="2800" b="1" dirty="0" smtClean="0"/>
              <a:t>Security] </a:t>
            </a:r>
            <a:r>
              <a:rPr lang="en-US" sz="2800" dirty="0" smtClean="0"/>
              <a:t>Current </a:t>
            </a:r>
            <a:r>
              <a:rPr lang="en-US" sz="2800" dirty="0"/>
              <a:t>bandwidth </a:t>
            </a:r>
            <a:r>
              <a:rPr lang="en-US" sz="2800" dirty="0" smtClean="0"/>
              <a:t>optimizations (e.g., coalescing) can lead to security </a:t>
            </a:r>
            <a:r>
              <a:rPr lang="en-US" sz="2800" dirty="0" smtClean="0">
                <a:solidFill>
                  <a:srgbClr val="FF0000"/>
                </a:solidFill>
              </a:rPr>
              <a:t>vulnerabilities</a:t>
            </a:r>
            <a:r>
              <a:rPr lang="en-US" sz="2800" dirty="0" smtClean="0"/>
              <a:t>. </a:t>
            </a:r>
          </a:p>
          <a:p>
            <a:endParaRPr lang="en-US" sz="2800" dirty="0" smtClean="0"/>
          </a:p>
          <a:p>
            <a:r>
              <a:rPr lang="en-US" sz="2800" dirty="0" smtClean="0"/>
              <a:t>Our focus is on developing </a:t>
            </a:r>
            <a:r>
              <a:rPr lang="en-US" sz="2800" dirty="0" smtClean="0">
                <a:solidFill>
                  <a:srgbClr val="00B050"/>
                </a:solidFill>
              </a:rPr>
              <a:t>new bandwidth optimization techniques </a:t>
            </a:r>
            <a:r>
              <a:rPr lang="en-US" sz="2800" dirty="0" smtClean="0"/>
              <a:t>to improve performance, fairness, and security.</a:t>
            </a:r>
            <a:endParaRPr lang="en-US" dirty="0"/>
          </a:p>
        </p:txBody>
      </p:sp>
      <p:sp>
        <p:nvSpPr>
          <p:cNvPr id="4" name="Slide Number Placeholder 3"/>
          <p:cNvSpPr>
            <a:spLocks noGrp="1"/>
          </p:cNvSpPr>
          <p:nvPr>
            <p:ph type="sldNum" sz="quarter" idx="12"/>
          </p:nvPr>
        </p:nvSpPr>
        <p:spPr/>
        <p:txBody>
          <a:bodyPr/>
          <a:lstStyle/>
          <a:p>
            <a:fld id="{3CD5B470-24F1-6744-BE88-730898E97D2D}" type="slidenum">
              <a:rPr lang="en-US" smtClean="0"/>
              <a:pPr/>
              <a:t>12</a:t>
            </a:fld>
            <a:endParaRPr lang="en-US" dirty="0"/>
          </a:p>
        </p:txBody>
      </p:sp>
    </p:spTree>
    <p:extLst>
      <p:ext uri="{BB962C8B-B14F-4D97-AF65-F5344CB8AC3E}">
        <p14:creationId xmlns:p14="http://schemas.microsoft.com/office/powerpoint/2010/main" val="147678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A1778-1157-4D3E-B4BC-66182259E88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8D83DFE7-8B23-4E9B-AF0E-7F39971CDE7F}"/>
              </a:ext>
            </a:extLst>
          </p:cNvPr>
          <p:cNvSpPr>
            <a:spLocks noGrp="1"/>
          </p:cNvSpPr>
          <p:nvPr>
            <p:ph idx="1"/>
          </p:nvPr>
        </p:nvSpPr>
        <p:spPr>
          <a:xfrm>
            <a:off x="106326" y="1005494"/>
            <a:ext cx="8931348" cy="3729858"/>
          </a:xfrm>
        </p:spPr>
        <p:txBody>
          <a:bodyPr>
            <a:normAutofit fontScale="77500" lnSpcReduction="20000"/>
          </a:bodyPr>
          <a:lstStyle/>
          <a:p>
            <a:r>
              <a:rPr lang="en-US" dirty="0" smtClean="0"/>
              <a:t>Memory Bandwidth Management for </a:t>
            </a:r>
            <a:r>
              <a:rPr lang="en-US" b="1" dirty="0" smtClean="0"/>
              <a:t>Performance and Fairness</a:t>
            </a:r>
          </a:p>
          <a:p>
            <a:pPr lvl="1"/>
            <a:r>
              <a:rPr lang="en-US" dirty="0">
                <a:latin typeface="Arial" panose="020B0604020202020204" pitchFamily="34" charset="0"/>
                <a:cs typeface="Arial" panose="020B0604020202020204" pitchFamily="34" charset="0"/>
              </a:rPr>
              <a:t>Efficient and Fair Multi-programming in GPUs via Effective Bandwidth </a:t>
            </a:r>
            <a:r>
              <a:rPr lang="en-US" dirty="0" smtClean="0">
                <a:latin typeface="Arial" panose="020B0604020202020204" pitchFamily="34" charset="0"/>
                <a:cs typeface="Arial" panose="020B0604020202020204" pitchFamily="34" charset="0"/>
              </a:rPr>
              <a:t>Management, HPCA’18</a:t>
            </a:r>
          </a:p>
          <a:p>
            <a:pPr lvl="1"/>
            <a:r>
              <a:rPr lang="en-US" dirty="0" smtClean="0">
                <a:latin typeface="Arial" panose="020B0604020202020204" pitchFamily="34" charset="0"/>
                <a:cs typeface="Arial" panose="020B0604020202020204" pitchFamily="34" charset="0"/>
              </a:rPr>
              <a:t>Focuses on Performance / Fairness Trade-offs</a:t>
            </a:r>
          </a:p>
          <a:p>
            <a:pPr lvl="1"/>
            <a:endParaRPr lang="en-US" dirty="0" smtClean="0"/>
          </a:p>
          <a:p>
            <a:r>
              <a:rPr lang="en-US" dirty="0"/>
              <a:t>Memory Bandwidth Management </a:t>
            </a:r>
            <a:r>
              <a:rPr lang="en-US" dirty="0" smtClean="0"/>
              <a:t>for </a:t>
            </a:r>
            <a:r>
              <a:rPr lang="en-US" b="1" dirty="0" smtClean="0"/>
              <a:t>Performance </a:t>
            </a:r>
            <a:r>
              <a:rPr lang="en-US" b="1" dirty="0"/>
              <a:t>and </a:t>
            </a:r>
            <a:r>
              <a:rPr lang="en-US" b="1" dirty="0" smtClean="0"/>
              <a:t>Security</a:t>
            </a:r>
          </a:p>
          <a:p>
            <a:pPr lvl="1"/>
            <a:r>
              <a:rPr lang="en-US" dirty="0" err="1"/>
              <a:t>RCoal</a:t>
            </a:r>
            <a:r>
              <a:rPr lang="en-US" dirty="0"/>
              <a:t>: Mitigating GPU Timing Attack via </a:t>
            </a:r>
            <a:r>
              <a:rPr lang="en-US" dirty="0" err="1"/>
              <a:t>Subwarp</a:t>
            </a:r>
            <a:r>
              <a:rPr lang="en-US" dirty="0"/>
              <a:t>-based Randomized Coalescing Techniques, HPCA </a:t>
            </a:r>
            <a:r>
              <a:rPr lang="en-US" dirty="0" smtClean="0"/>
              <a:t>2018</a:t>
            </a:r>
          </a:p>
          <a:p>
            <a:pPr lvl="1"/>
            <a:r>
              <a:rPr lang="en-US" dirty="0" smtClean="0">
                <a:latin typeface="Arial" panose="020B0604020202020204" pitchFamily="34" charset="0"/>
                <a:cs typeface="Arial" panose="020B0604020202020204" pitchFamily="34" charset="0"/>
              </a:rPr>
              <a:t>Focuses on Performance / Security Trade-offs</a:t>
            </a:r>
            <a:endParaRPr lang="en-US" i="1" dirty="0" smtClean="0"/>
          </a:p>
          <a:p>
            <a:pPr lvl="1"/>
            <a:endParaRPr lang="en-US" sz="1700" dirty="0"/>
          </a:p>
        </p:txBody>
      </p:sp>
      <p:sp>
        <p:nvSpPr>
          <p:cNvPr id="4" name="Slide Number Placeholder 3">
            <a:extLst>
              <a:ext uri="{FF2B5EF4-FFF2-40B4-BE49-F238E27FC236}">
                <a16:creationId xmlns:a16="http://schemas.microsoft.com/office/drawing/2014/main" xmlns="" id="{AD8C7DB9-4332-4CFD-87B4-F49304D154A1}"/>
              </a:ext>
            </a:extLst>
          </p:cNvPr>
          <p:cNvSpPr>
            <a:spLocks noGrp="1"/>
          </p:cNvSpPr>
          <p:nvPr>
            <p:ph type="sldNum" sz="quarter" idx="12"/>
          </p:nvPr>
        </p:nvSpPr>
        <p:spPr/>
        <p:txBody>
          <a:bodyPr/>
          <a:lstStyle/>
          <a:p>
            <a:fld id="{3CD5B470-24F1-6744-BE88-730898E97D2D}" type="slidenum">
              <a:rPr lang="en-US" smtClean="0"/>
              <a:t>13</a:t>
            </a:fld>
            <a:endParaRPr lang="en-US"/>
          </a:p>
        </p:txBody>
      </p:sp>
      <p:sp>
        <p:nvSpPr>
          <p:cNvPr id="5" name="Rectangle 4"/>
          <p:cNvSpPr/>
          <p:nvPr/>
        </p:nvSpPr>
        <p:spPr>
          <a:xfrm>
            <a:off x="106326" y="864765"/>
            <a:ext cx="8931348" cy="1825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896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BC21972-B3C4-415F-8E96-C51BF5CDBC4B}"/>
              </a:ext>
            </a:extLst>
          </p:cNvPr>
          <p:cNvSpPr/>
          <p:nvPr/>
        </p:nvSpPr>
        <p:spPr>
          <a:xfrm>
            <a:off x="0" y="1"/>
            <a:ext cx="9144000" cy="3548616"/>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32997269-2765-43F6-9333-69A3C47403F5}"/>
              </a:ext>
            </a:extLst>
          </p:cNvPr>
          <p:cNvSpPr>
            <a:spLocks noGrp="1"/>
          </p:cNvSpPr>
          <p:nvPr>
            <p:ph type="ctrTitle"/>
          </p:nvPr>
        </p:nvSpPr>
        <p:spPr>
          <a:xfrm>
            <a:off x="550900" y="701745"/>
            <a:ext cx="8042201" cy="1053537"/>
          </a:xfrm>
        </p:spPr>
        <p:txBody>
          <a:bodyPr anchor="ctr">
            <a:noAutofit/>
          </a:bodyPr>
          <a:lstStyle/>
          <a:p>
            <a:r>
              <a:rPr lang="en-US" sz="3000" dirty="0">
                <a:latin typeface="Arial" panose="020B0604020202020204" pitchFamily="34" charset="0"/>
                <a:cs typeface="Arial" panose="020B0604020202020204" pitchFamily="34" charset="0"/>
              </a:rPr>
              <a:t>Efficient and Fair Multi-programming in GPUs via Effective Bandwidth Management</a:t>
            </a:r>
          </a:p>
        </p:txBody>
      </p:sp>
      <p:sp>
        <p:nvSpPr>
          <p:cNvPr id="3" name="Subtitle 2">
            <a:extLst>
              <a:ext uri="{FF2B5EF4-FFF2-40B4-BE49-F238E27FC236}">
                <a16:creationId xmlns:a16="http://schemas.microsoft.com/office/drawing/2014/main" xmlns="" id="{B9F2C1E0-3DEA-45BA-ADAB-4DD66F0DFCFD}"/>
              </a:ext>
            </a:extLst>
          </p:cNvPr>
          <p:cNvSpPr>
            <a:spLocks noGrp="1"/>
          </p:cNvSpPr>
          <p:nvPr>
            <p:ph type="subTitle" idx="1"/>
          </p:nvPr>
        </p:nvSpPr>
        <p:spPr>
          <a:xfrm>
            <a:off x="443753" y="2345529"/>
            <a:ext cx="8249771" cy="612842"/>
          </a:xfrm>
        </p:spPr>
        <p:txBody>
          <a:bodyPr anchor="ctr">
            <a:noAutofit/>
          </a:bodyPr>
          <a:lstStyle/>
          <a:p>
            <a:r>
              <a:rPr lang="en-US" sz="2400" dirty="0" err="1">
                <a:solidFill>
                  <a:schemeClr val="bg1"/>
                </a:solidFill>
                <a:latin typeface="Arial" panose="020B0604020202020204" pitchFamily="34" charset="0"/>
                <a:cs typeface="Arial" panose="020B0604020202020204" pitchFamily="34" charset="0"/>
              </a:rPr>
              <a:t>Haonan</a:t>
            </a:r>
            <a:r>
              <a:rPr lang="en-US" sz="2400" dirty="0">
                <a:solidFill>
                  <a:schemeClr val="bg1"/>
                </a:solidFill>
                <a:latin typeface="Arial" panose="020B0604020202020204" pitchFamily="34" charset="0"/>
                <a:cs typeface="Arial" panose="020B0604020202020204" pitchFamily="34" charset="0"/>
              </a:rPr>
              <a:t> Wang, Fan Luo, Mohamed Ibrahim</a:t>
            </a:r>
            <a:r>
              <a:rPr lang="en-US" sz="2400" b="1" dirty="0">
                <a:solidFill>
                  <a:schemeClr val="bg1"/>
                </a:solidFill>
                <a:latin typeface="Arial" panose="020B0604020202020204" pitchFamily="34" charset="0"/>
                <a:cs typeface="Arial" panose="020B0604020202020204" pitchFamily="34" charset="0"/>
              </a:rPr>
              <a:t> </a:t>
            </a:r>
          </a:p>
          <a:p>
            <a:r>
              <a:rPr lang="en-US" sz="2400" dirty="0">
                <a:solidFill>
                  <a:schemeClr val="bg1"/>
                </a:solidFill>
                <a:latin typeface="Arial" panose="020B0604020202020204" pitchFamily="34" charset="0"/>
                <a:cs typeface="Arial" panose="020B0604020202020204" pitchFamily="34" charset="0"/>
              </a:rPr>
              <a:t>(College of William </a:t>
            </a:r>
            <a:r>
              <a:rPr lang="en-US" sz="2400" dirty="0" smtClean="0">
                <a:solidFill>
                  <a:schemeClr val="bg1"/>
                </a:solidFill>
                <a:latin typeface="Arial" panose="020B0604020202020204" pitchFamily="34" charset="0"/>
                <a:cs typeface="Arial" panose="020B0604020202020204" pitchFamily="34" charset="0"/>
              </a:rPr>
              <a:t>&amp; Mary</a:t>
            </a:r>
            <a:r>
              <a:rPr lang="en-US" sz="2400" dirty="0">
                <a:solidFill>
                  <a:schemeClr val="bg1"/>
                </a:solidFill>
                <a:latin typeface="Arial" panose="020B0604020202020204" pitchFamily="34" charset="0"/>
                <a:cs typeface="Arial" panose="020B0604020202020204" pitchFamily="34" charset="0"/>
              </a:rPr>
              <a:t>), Onur Kayiran (AMD), </a:t>
            </a:r>
          </a:p>
          <a:p>
            <a:r>
              <a:rPr lang="en-US" sz="2400" dirty="0">
                <a:solidFill>
                  <a:schemeClr val="bg1"/>
                </a:solidFill>
                <a:latin typeface="Arial" panose="020B0604020202020204" pitchFamily="34" charset="0"/>
                <a:cs typeface="Arial" panose="020B0604020202020204" pitchFamily="34" charset="0"/>
              </a:rPr>
              <a:t>Adwait Jog (College of William </a:t>
            </a:r>
            <a:r>
              <a:rPr lang="en-US" sz="2400" dirty="0" smtClean="0">
                <a:solidFill>
                  <a:schemeClr val="bg1"/>
                </a:solidFill>
                <a:latin typeface="Arial" panose="020B0604020202020204" pitchFamily="34" charset="0"/>
                <a:cs typeface="Arial" panose="020B0604020202020204" pitchFamily="34" charset="0"/>
              </a:rPr>
              <a:t>&amp; Mary</a:t>
            </a:r>
            <a:r>
              <a:rPr lang="en-US" sz="2400" dirty="0">
                <a:solidFill>
                  <a:schemeClr val="bg1"/>
                </a:solidFill>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xmlns="" id="{D0BCA324-BFCA-408C-8090-B6B59761E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796" y="3801277"/>
            <a:ext cx="2353408" cy="1068575"/>
          </a:xfrm>
          <a:prstGeom prst="rect">
            <a:avLst/>
          </a:prstGeom>
        </p:spPr>
      </p:pic>
    </p:spTree>
    <p:extLst>
      <p:ext uri="{BB962C8B-B14F-4D97-AF65-F5344CB8AC3E}">
        <p14:creationId xmlns:p14="http://schemas.microsoft.com/office/powerpoint/2010/main" val="452779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111A2D-1413-4A51-AA1D-BE17A65D6DAD}"/>
              </a:ext>
            </a:extLst>
          </p:cNvPr>
          <p:cNvSpPr>
            <a:spLocks noGrp="1"/>
          </p:cNvSpPr>
          <p:nvPr>
            <p:ph type="title"/>
          </p:nvPr>
        </p:nvSpPr>
        <p:spPr>
          <a:xfrm>
            <a:off x="457200" y="19049"/>
            <a:ext cx="8229600" cy="857250"/>
          </a:xfrm>
        </p:spPr>
        <p:txBody>
          <a:bodyPr/>
          <a:lstStyle/>
          <a:p>
            <a:r>
              <a:rPr lang="en-US" dirty="0"/>
              <a:t>Executive Summary</a:t>
            </a:r>
          </a:p>
        </p:txBody>
      </p:sp>
      <p:sp>
        <p:nvSpPr>
          <p:cNvPr id="3" name="Content Placeholder 2">
            <a:extLst>
              <a:ext uri="{FF2B5EF4-FFF2-40B4-BE49-F238E27FC236}">
                <a16:creationId xmlns:a16="http://schemas.microsoft.com/office/drawing/2014/main" xmlns="" id="{176B619A-92DB-430C-A8DA-B8333125E574}"/>
              </a:ext>
            </a:extLst>
          </p:cNvPr>
          <p:cNvSpPr>
            <a:spLocks noGrp="1"/>
          </p:cNvSpPr>
          <p:nvPr>
            <p:ph idx="1"/>
          </p:nvPr>
        </p:nvSpPr>
        <p:spPr>
          <a:xfrm>
            <a:off x="457200" y="785812"/>
            <a:ext cx="8329613" cy="4110038"/>
          </a:xfrm>
        </p:spPr>
        <p:txBody>
          <a:bodyPr>
            <a:noAutofit/>
          </a:bodyPr>
          <a:lstStyle/>
          <a:p>
            <a:r>
              <a:rPr lang="en-US" sz="1800" b="1" u="sng" dirty="0" smtClean="0">
                <a:sym typeface="Wingdings" panose="05000000000000000000" pitchFamily="2" charset="2"/>
              </a:rPr>
              <a:t>Goal</a:t>
            </a:r>
            <a:r>
              <a:rPr lang="en-US" sz="1800" b="1" u="sng" dirty="0">
                <a:sym typeface="Wingdings" panose="05000000000000000000" pitchFamily="2" charset="2"/>
              </a:rPr>
              <a:t>:</a:t>
            </a:r>
            <a:r>
              <a:rPr lang="en-US" sz="1800" dirty="0">
                <a:sym typeface="Wingdings" panose="05000000000000000000" pitchFamily="2" charset="2"/>
              </a:rPr>
              <a:t> Address the BW interference problem via Thread-level Parallelism (TLP) modulation</a:t>
            </a:r>
            <a:endParaRPr lang="en-US" sz="1800" b="1" u="sng" dirty="0">
              <a:sym typeface="Wingdings" panose="05000000000000000000" pitchFamily="2" charset="2"/>
            </a:endParaRPr>
          </a:p>
          <a:p>
            <a:r>
              <a:rPr lang="en-US" sz="1800" b="1" u="sng" dirty="0">
                <a:sym typeface="Wingdings" panose="05000000000000000000" pitchFamily="2" charset="2"/>
              </a:rPr>
              <a:t>Contributions:</a:t>
            </a:r>
            <a:r>
              <a:rPr lang="en-US" sz="1800" dirty="0">
                <a:sym typeface="Wingdings" panose="05000000000000000000" pitchFamily="2" charset="2"/>
              </a:rPr>
              <a:t> </a:t>
            </a:r>
          </a:p>
          <a:p>
            <a:pPr lvl="1"/>
            <a:r>
              <a:rPr lang="en-US" sz="1800" dirty="0"/>
              <a:t>Observe that prior single-application TLP modulation schemes </a:t>
            </a:r>
            <a:r>
              <a:rPr lang="en-US" sz="1800" b="1" dirty="0"/>
              <a:t>do not</a:t>
            </a:r>
            <a:r>
              <a:rPr lang="en-US" sz="1800" dirty="0"/>
              <a:t> provide optimal throughput (</a:t>
            </a:r>
            <a:r>
              <a:rPr lang="en-US" sz="1800" dirty="0">
                <a:solidFill>
                  <a:srgbClr val="FF0000"/>
                </a:solidFill>
              </a:rPr>
              <a:t>WS</a:t>
            </a:r>
            <a:r>
              <a:rPr lang="en-US" sz="1800" dirty="0"/>
              <a:t>) and fairness (</a:t>
            </a:r>
            <a:r>
              <a:rPr lang="en-US" sz="1800" dirty="0">
                <a:solidFill>
                  <a:srgbClr val="FF0000"/>
                </a:solidFill>
              </a:rPr>
              <a:t>FI</a:t>
            </a:r>
            <a:r>
              <a:rPr lang="en-US" sz="1800" dirty="0"/>
              <a:t>) in a multi-application environment</a:t>
            </a:r>
            <a:endParaRPr lang="en-US" sz="1800" dirty="0">
              <a:sym typeface="Wingdings" panose="05000000000000000000" pitchFamily="2" charset="2"/>
            </a:endParaRPr>
          </a:p>
          <a:p>
            <a:pPr lvl="1"/>
            <a:r>
              <a:rPr lang="en-US" sz="1800" dirty="0">
                <a:sym typeface="Wingdings" panose="05000000000000000000" pitchFamily="2" charset="2"/>
              </a:rPr>
              <a:t>Propose a new metric Effective Bandwidth (</a:t>
            </a:r>
            <a:r>
              <a:rPr lang="en-US" sz="1800" b="1" dirty="0">
                <a:solidFill>
                  <a:srgbClr val="FF0000"/>
                </a:solidFill>
                <a:sym typeface="Wingdings" panose="05000000000000000000" pitchFamily="2" charset="2"/>
              </a:rPr>
              <a:t>EB</a:t>
            </a:r>
            <a:r>
              <a:rPr lang="en-US" sz="1800" dirty="0">
                <a:sym typeface="Wingdings" panose="05000000000000000000" pitchFamily="2" charset="2"/>
              </a:rPr>
              <a:t>) to quantify the effects of TLP modulation</a:t>
            </a:r>
          </a:p>
          <a:p>
            <a:pPr lvl="1"/>
            <a:r>
              <a:rPr lang="en-US" sz="1800" dirty="0">
                <a:sym typeface="Wingdings" panose="05000000000000000000" pitchFamily="2" charset="2"/>
              </a:rPr>
              <a:t>Design new application-aware TLP management techniques (</a:t>
            </a:r>
            <a:r>
              <a:rPr lang="en-US" sz="1800" b="1" dirty="0">
                <a:solidFill>
                  <a:srgbClr val="FF0000"/>
                </a:solidFill>
                <a:sym typeface="Wingdings" panose="05000000000000000000" pitchFamily="2" charset="2"/>
              </a:rPr>
              <a:t>PBS</a:t>
            </a:r>
            <a:r>
              <a:rPr lang="en-US" sz="1800" dirty="0">
                <a:sym typeface="Wingdings" panose="05000000000000000000" pitchFamily="2" charset="2"/>
              </a:rPr>
              <a:t>) for a better throughput/fairness</a:t>
            </a:r>
            <a:endParaRPr lang="en-US" sz="1800" b="1" u="sng" dirty="0">
              <a:sym typeface="Wingdings" panose="05000000000000000000" pitchFamily="2" charset="2"/>
            </a:endParaRPr>
          </a:p>
          <a:p>
            <a:pPr lvl="1"/>
            <a:r>
              <a:rPr lang="en-US" sz="1800" dirty="0">
                <a:sym typeface="Wingdings" panose="05000000000000000000" pitchFamily="2" charset="2"/>
              </a:rPr>
              <a:t>PBS improves </a:t>
            </a:r>
            <a:r>
              <a:rPr lang="en-US" sz="1800" b="1" dirty="0">
                <a:sym typeface="Wingdings" panose="05000000000000000000" pitchFamily="2" charset="2"/>
              </a:rPr>
              <a:t>Throughput</a:t>
            </a:r>
            <a:r>
              <a:rPr lang="en-US" sz="1800" dirty="0">
                <a:sym typeface="Wingdings" panose="05000000000000000000" pitchFamily="2" charset="2"/>
              </a:rPr>
              <a:t> (up to </a:t>
            </a:r>
            <a:r>
              <a:rPr lang="en-US" sz="1800" dirty="0">
                <a:solidFill>
                  <a:srgbClr val="FF0000"/>
                </a:solidFill>
                <a:sym typeface="Wingdings" panose="05000000000000000000" pitchFamily="2" charset="2"/>
              </a:rPr>
              <a:t>20%</a:t>
            </a:r>
            <a:r>
              <a:rPr lang="en-US" sz="1800" dirty="0">
                <a:sym typeface="Wingdings" panose="05000000000000000000" pitchFamily="2" charset="2"/>
              </a:rPr>
              <a:t>) and </a:t>
            </a:r>
            <a:r>
              <a:rPr lang="en-US" sz="1800" b="1" dirty="0">
                <a:sym typeface="Wingdings" panose="05000000000000000000" pitchFamily="2" charset="2"/>
              </a:rPr>
              <a:t>Fairness</a:t>
            </a:r>
            <a:r>
              <a:rPr lang="en-US" sz="1800" dirty="0">
                <a:sym typeface="Wingdings" panose="05000000000000000000" pitchFamily="2" charset="2"/>
              </a:rPr>
              <a:t> (up to </a:t>
            </a:r>
            <a:r>
              <a:rPr lang="en-US" sz="1800" dirty="0">
                <a:solidFill>
                  <a:srgbClr val="FF0000"/>
                </a:solidFill>
                <a:sym typeface="Wingdings" panose="05000000000000000000" pitchFamily="2" charset="2"/>
              </a:rPr>
              <a:t>2x</a:t>
            </a:r>
            <a:r>
              <a:rPr lang="en-US" sz="1800" dirty="0">
                <a:sym typeface="Wingdings" panose="05000000000000000000" pitchFamily="2" charset="2"/>
              </a:rPr>
              <a:t>) over using single-application TLP modulation </a:t>
            </a:r>
            <a:r>
              <a:rPr lang="en-US" sz="1688" dirty="0">
                <a:sym typeface="Wingdings" panose="05000000000000000000" pitchFamily="2" charset="2"/>
              </a:rPr>
              <a:t>schemes </a:t>
            </a:r>
            <a:r>
              <a:rPr lang="en-US" sz="1688" dirty="0"/>
              <a:t>in a multi-application environment</a:t>
            </a:r>
            <a:endParaRPr lang="en-US" sz="1688" dirty="0">
              <a:sym typeface="Wingdings" panose="05000000000000000000" pitchFamily="2" charset="2"/>
            </a:endParaRPr>
          </a:p>
        </p:txBody>
      </p:sp>
      <p:sp>
        <p:nvSpPr>
          <p:cNvPr id="4" name="Footer Placeholder 3">
            <a:extLst>
              <a:ext uri="{FF2B5EF4-FFF2-40B4-BE49-F238E27FC236}">
                <a16:creationId xmlns:a16="http://schemas.microsoft.com/office/drawing/2014/main" xmlns="" id="{0063DBD8-4AC0-42C6-B60D-1F3C79D23D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AB30DF5-785F-4FBC-AA25-2129815C0F0B}"/>
              </a:ext>
            </a:extLst>
          </p:cNvPr>
          <p:cNvSpPr>
            <a:spLocks noGrp="1"/>
          </p:cNvSpPr>
          <p:nvPr>
            <p:ph type="sldNum" sz="quarter" idx="12"/>
          </p:nvPr>
        </p:nvSpPr>
        <p:spPr/>
        <p:txBody>
          <a:bodyPr/>
          <a:lstStyle/>
          <a:p>
            <a:fld id="{98ECD8BD-D1A9-4DC4-89AE-4427480F30AB}" type="slidenum">
              <a:rPr lang="en-US" smtClean="0"/>
              <a:t>15</a:t>
            </a:fld>
            <a:endParaRPr lang="en-US"/>
          </a:p>
        </p:txBody>
      </p:sp>
    </p:spTree>
    <p:extLst>
      <p:ext uri="{BB962C8B-B14F-4D97-AF65-F5344CB8AC3E}">
        <p14:creationId xmlns:p14="http://schemas.microsoft.com/office/powerpoint/2010/main" val="13229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B45CA117-3FEA-4519-8BF1-FA069952DEC9}"/>
              </a:ext>
            </a:extLst>
          </p:cNvPr>
          <p:cNvSpPr/>
          <p:nvPr/>
        </p:nvSpPr>
        <p:spPr>
          <a:xfrm>
            <a:off x="2544581" y="2153972"/>
            <a:ext cx="1371600" cy="13716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xmlns="" id="{2A3B3D20-9701-4FF4-9470-CEB3972DD024}"/>
              </a:ext>
            </a:extLst>
          </p:cNvPr>
          <p:cNvSpPr/>
          <p:nvPr/>
        </p:nvSpPr>
        <p:spPr>
          <a:xfrm>
            <a:off x="2510291" y="2188262"/>
            <a:ext cx="1440180" cy="1303020"/>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C035C13F-DBF5-4F18-BA6D-C2E9AF9D0753}"/>
              </a:ext>
            </a:extLst>
          </p:cNvPr>
          <p:cNvSpPr>
            <a:spLocks noGrp="1"/>
          </p:cNvSpPr>
          <p:nvPr>
            <p:ph type="title"/>
          </p:nvPr>
        </p:nvSpPr>
        <p:spPr/>
        <p:txBody>
          <a:bodyPr>
            <a:normAutofit fontScale="90000"/>
          </a:bodyPr>
          <a:lstStyle/>
          <a:p>
            <a:r>
              <a:rPr lang="en-US" dirty="0"/>
              <a:t>Managing TLP for Single-Application</a:t>
            </a:r>
          </a:p>
        </p:txBody>
      </p:sp>
      <p:sp>
        <p:nvSpPr>
          <p:cNvPr id="3" name="Footer Placeholder 2">
            <a:extLst>
              <a:ext uri="{FF2B5EF4-FFF2-40B4-BE49-F238E27FC236}">
                <a16:creationId xmlns:a16="http://schemas.microsoft.com/office/drawing/2014/main" xmlns="" id="{9050D2A3-B577-49B9-A4AC-BC99A35BFC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A2ADB2B-CD9C-427A-8090-BCE39E22DF7F}"/>
              </a:ext>
            </a:extLst>
          </p:cNvPr>
          <p:cNvSpPr>
            <a:spLocks noGrp="1"/>
          </p:cNvSpPr>
          <p:nvPr>
            <p:ph type="sldNum" sz="quarter" idx="12"/>
          </p:nvPr>
        </p:nvSpPr>
        <p:spPr/>
        <p:txBody>
          <a:bodyPr/>
          <a:lstStyle/>
          <a:p>
            <a:fld id="{98ECD8BD-D1A9-4DC4-89AE-4427480F30AB}" type="slidenum">
              <a:rPr lang="en-US" smtClean="0"/>
              <a:t>16</a:t>
            </a:fld>
            <a:endParaRPr lang="en-US"/>
          </a:p>
        </p:txBody>
      </p:sp>
      <p:pic>
        <p:nvPicPr>
          <p:cNvPr id="5" name="Picture 4">
            <a:extLst>
              <a:ext uri="{FF2B5EF4-FFF2-40B4-BE49-F238E27FC236}">
                <a16:creationId xmlns:a16="http://schemas.microsoft.com/office/drawing/2014/main" xmlns="" id="{D187DD3E-F1BF-4E07-A6F0-56516C20D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62865" y="1311355"/>
            <a:ext cx="342900" cy="342900"/>
          </a:xfrm>
          <a:prstGeom prst="rect">
            <a:avLst/>
          </a:prstGeom>
        </p:spPr>
      </p:pic>
      <p:sp>
        <p:nvSpPr>
          <p:cNvPr id="6" name="TextBox 5">
            <a:extLst>
              <a:ext uri="{FF2B5EF4-FFF2-40B4-BE49-F238E27FC236}">
                <a16:creationId xmlns:a16="http://schemas.microsoft.com/office/drawing/2014/main" xmlns="" id="{6C1990CF-88E9-472F-B226-C4645D44558D}"/>
              </a:ext>
            </a:extLst>
          </p:cNvPr>
          <p:cNvSpPr txBox="1"/>
          <p:nvPr/>
        </p:nvSpPr>
        <p:spPr>
          <a:xfrm>
            <a:off x="2258000" y="1237097"/>
            <a:ext cx="1944764" cy="461665"/>
          </a:xfrm>
          <a:prstGeom prst="rect">
            <a:avLst/>
          </a:prstGeom>
          <a:noFill/>
        </p:spPr>
        <p:txBody>
          <a:bodyPr wrap="none" rtlCol="0">
            <a:spAutoFit/>
          </a:bodyPr>
          <a:lstStyle/>
          <a:p>
            <a:pPr algn="ctr"/>
            <a:r>
              <a:rPr lang="en-US" sz="1200" b="1" dirty="0"/>
              <a:t>Thread-level Parallelism</a:t>
            </a:r>
          </a:p>
          <a:p>
            <a:pPr algn="ctr"/>
            <a:r>
              <a:rPr lang="en-US" sz="1200" b="1" dirty="0"/>
              <a:t>TLP</a:t>
            </a:r>
          </a:p>
        </p:txBody>
      </p:sp>
      <p:sp>
        <p:nvSpPr>
          <p:cNvPr id="8" name="Rectangle: Rounded Corners 7">
            <a:extLst>
              <a:ext uri="{FF2B5EF4-FFF2-40B4-BE49-F238E27FC236}">
                <a16:creationId xmlns:a16="http://schemas.microsoft.com/office/drawing/2014/main" xmlns="" id="{04448F3F-745F-4B1F-80C8-2230C0800332}"/>
              </a:ext>
            </a:extLst>
          </p:cNvPr>
          <p:cNvSpPr/>
          <p:nvPr/>
        </p:nvSpPr>
        <p:spPr>
          <a:xfrm>
            <a:off x="4769075" y="1190507"/>
            <a:ext cx="2562065" cy="52318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t>Number of Wavefronts/Warps</a:t>
            </a:r>
          </a:p>
        </p:txBody>
      </p:sp>
      <p:sp>
        <p:nvSpPr>
          <p:cNvPr id="9" name="Arrow: Down 8">
            <a:extLst>
              <a:ext uri="{FF2B5EF4-FFF2-40B4-BE49-F238E27FC236}">
                <a16:creationId xmlns:a16="http://schemas.microsoft.com/office/drawing/2014/main" xmlns="" id="{BE1F9141-8AAA-4D9B-AC9A-D2CF9F1854A5}"/>
              </a:ext>
            </a:extLst>
          </p:cNvPr>
          <p:cNvSpPr/>
          <p:nvPr/>
        </p:nvSpPr>
        <p:spPr>
          <a:xfrm>
            <a:off x="5926028" y="1783936"/>
            <a:ext cx="248157" cy="685800"/>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0" name="Rectangle: Rounded Corners 9">
            <a:extLst>
              <a:ext uri="{FF2B5EF4-FFF2-40B4-BE49-F238E27FC236}">
                <a16:creationId xmlns:a16="http://schemas.microsoft.com/office/drawing/2014/main" xmlns="" id="{61E285C2-AB76-42F7-BE29-E328B97A057A}"/>
              </a:ext>
            </a:extLst>
          </p:cNvPr>
          <p:cNvSpPr/>
          <p:nvPr/>
        </p:nvSpPr>
        <p:spPr>
          <a:xfrm>
            <a:off x="4769075" y="2578180"/>
            <a:ext cx="2562065" cy="52318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solidFill>
                  <a:srgbClr val="0070C0"/>
                </a:solidFill>
              </a:rPr>
              <a:t>Cache</a:t>
            </a:r>
            <a:r>
              <a:rPr lang="en-US" sz="1500" b="1" dirty="0"/>
              <a:t> Hit/Miss Behavior</a:t>
            </a:r>
          </a:p>
        </p:txBody>
      </p:sp>
      <p:sp>
        <p:nvSpPr>
          <p:cNvPr id="11" name="Arrow: Down 10">
            <a:extLst>
              <a:ext uri="{FF2B5EF4-FFF2-40B4-BE49-F238E27FC236}">
                <a16:creationId xmlns:a16="http://schemas.microsoft.com/office/drawing/2014/main" xmlns="" id="{8441AFFD-49D4-48FA-AB95-C3C66C270780}"/>
              </a:ext>
            </a:extLst>
          </p:cNvPr>
          <p:cNvSpPr/>
          <p:nvPr/>
        </p:nvSpPr>
        <p:spPr>
          <a:xfrm>
            <a:off x="5926028" y="3163940"/>
            <a:ext cx="248157" cy="685800"/>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xmlns="" id="{E4456D77-C929-4954-80A8-426E12CDE01C}"/>
              </a:ext>
            </a:extLst>
          </p:cNvPr>
          <p:cNvSpPr/>
          <p:nvPr/>
        </p:nvSpPr>
        <p:spPr>
          <a:xfrm>
            <a:off x="4769075" y="3948823"/>
            <a:ext cx="2562065" cy="523187"/>
          </a:xfrm>
          <a:prstGeom prst="round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solidFill>
                  <a:srgbClr val="0070C0"/>
                </a:solidFill>
              </a:rPr>
              <a:t>DRAM Bandwidth</a:t>
            </a:r>
            <a:r>
              <a:rPr lang="en-US" sz="1500" b="1" dirty="0"/>
              <a:t> Behavior</a:t>
            </a:r>
          </a:p>
        </p:txBody>
      </p:sp>
      <p:sp>
        <p:nvSpPr>
          <p:cNvPr id="17" name="TextBox 16">
            <a:extLst>
              <a:ext uri="{FF2B5EF4-FFF2-40B4-BE49-F238E27FC236}">
                <a16:creationId xmlns:a16="http://schemas.microsoft.com/office/drawing/2014/main" xmlns="" id="{4F38C53D-35D2-438B-BA35-01F0B131EED6}"/>
              </a:ext>
            </a:extLst>
          </p:cNvPr>
          <p:cNvSpPr txBox="1"/>
          <p:nvPr/>
        </p:nvSpPr>
        <p:spPr>
          <a:xfrm>
            <a:off x="3994107" y="1659110"/>
            <a:ext cx="678392" cy="253916"/>
          </a:xfrm>
          <a:prstGeom prst="rect">
            <a:avLst/>
          </a:prstGeom>
          <a:noFill/>
        </p:spPr>
        <p:txBody>
          <a:bodyPr wrap="none" rtlCol="0">
            <a:spAutoFit/>
          </a:bodyPr>
          <a:lstStyle/>
          <a:p>
            <a:pPr algn="ctr"/>
            <a:r>
              <a:rPr lang="en-US" sz="1050" b="1" dirty="0">
                <a:solidFill>
                  <a:srgbClr val="FF0000"/>
                </a:solidFill>
              </a:rPr>
              <a:t>Change</a:t>
            </a:r>
          </a:p>
        </p:txBody>
      </p:sp>
      <p:sp>
        <p:nvSpPr>
          <p:cNvPr id="23" name="TextBox 22">
            <a:extLst>
              <a:ext uri="{FF2B5EF4-FFF2-40B4-BE49-F238E27FC236}">
                <a16:creationId xmlns:a16="http://schemas.microsoft.com/office/drawing/2014/main" xmlns="" id="{D37D1F39-A6B5-4B23-A232-A9B70CCBE8CA}"/>
              </a:ext>
            </a:extLst>
          </p:cNvPr>
          <p:cNvSpPr txBox="1"/>
          <p:nvPr/>
        </p:nvSpPr>
        <p:spPr>
          <a:xfrm>
            <a:off x="1799783" y="2701273"/>
            <a:ext cx="644728" cy="276999"/>
          </a:xfrm>
          <a:prstGeom prst="rect">
            <a:avLst/>
          </a:prstGeom>
          <a:noFill/>
        </p:spPr>
        <p:txBody>
          <a:bodyPr wrap="none" rtlCol="0">
            <a:spAutoFit/>
          </a:bodyPr>
          <a:lstStyle/>
          <a:p>
            <a:pPr algn="ctr"/>
            <a:r>
              <a:rPr lang="en-US" sz="1200" b="1" dirty="0"/>
              <a:t>Cache</a:t>
            </a:r>
          </a:p>
        </p:txBody>
      </p:sp>
      <p:sp>
        <p:nvSpPr>
          <p:cNvPr id="24" name="Rectangle 23">
            <a:extLst>
              <a:ext uri="{FF2B5EF4-FFF2-40B4-BE49-F238E27FC236}">
                <a16:creationId xmlns:a16="http://schemas.microsoft.com/office/drawing/2014/main" xmlns="" id="{2BE19F43-1636-4971-A89B-72897267BABA}"/>
              </a:ext>
            </a:extLst>
          </p:cNvPr>
          <p:cNvSpPr/>
          <p:nvPr/>
        </p:nvSpPr>
        <p:spPr>
          <a:xfrm>
            <a:off x="2544581" y="2153972"/>
            <a:ext cx="1371600" cy="171450"/>
          </a:xfrm>
          <a:prstGeom prst="rect">
            <a:avLst/>
          </a:prstGeom>
          <a:solidFill>
            <a:srgbClr val="0070C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xmlns="" id="{524AA65F-9E12-467D-8267-F9A46EBFD0E5}"/>
              </a:ext>
            </a:extLst>
          </p:cNvPr>
          <p:cNvSpPr/>
          <p:nvPr/>
        </p:nvSpPr>
        <p:spPr>
          <a:xfrm>
            <a:off x="2544581" y="2325422"/>
            <a:ext cx="1371600" cy="171450"/>
          </a:xfrm>
          <a:prstGeom prst="rect">
            <a:avLst/>
          </a:prstGeom>
          <a:solidFill>
            <a:srgbClr val="0070C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a:extLst>
              <a:ext uri="{FF2B5EF4-FFF2-40B4-BE49-F238E27FC236}">
                <a16:creationId xmlns:a16="http://schemas.microsoft.com/office/drawing/2014/main" xmlns="" id="{1E24F821-6045-4F13-A6C6-39D445909E81}"/>
              </a:ext>
            </a:extLst>
          </p:cNvPr>
          <p:cNvSpPr/>
          <p:nvPr/>
        </p:nvSpPr>
        <p:spPr>
          <a:xfrm>
            <a:off x="2544581" y="2496872"/>
            <a:ext cx="137160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xmlns="" id="{D602D5AD-F666-4E5A-ABF6-C7A09D3BD10F}"/>
              </a:ext>
            </a:extLst>
          </p:cNvPr>
          <p:cNvSpPr/>
          <p:nvPr/>
        </p:nvSpPr>
        <p:spPr>
          <a:xfrm>
            <a:off x="2544581" y="2668322"/>
            <a:ext cx="137160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xmlns="" id="{D37CA3A2-068A-442A-822C-D6D3897524E5}"/>
              </a:ext>
            </a:extLst>
          </p:cNvPr>
          <p:cNvSpPr/>
          <p:nvPr/>
        </p:nvSpPr>
        <p:spPr>
          <a:xfrm>
            <a:off x="2544581" y="2839772"/>
            <a:ext cx="137160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xmlns="" id="{56B57080-B4E3-4B28-BA62-F567157F3092}"/>
              </a:ext>
            </a:extLst>
          </p:cNvPr>
          <p:cNvSpPr/>
          <p:nvPr/>
        </p:nvSpPr>
        <p:spPr>
          <a:xfrm>
            <a:off x="2544581" y="3011222"/>
            <a:ext cx="137160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xmlns="" id="{3D2FB915-007D-421A-8A5F-8B77D00A7E51}"/>
              </a:ext>
            </a:extLst>
          </p:cNvPr>
          <p:cNvSpPr/>
          <p:nvPr/>
        </p:nvSpPr>
        <p:spPr>
          <a:xfrm>
            <a:off x="2544581" y="3182672"/>
            <a:ext cx="137160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xmlns="" id="{C5E3BFDE-3B4D-45C0-B3E2-9D0A0F1A206B}"/>
              </a:ext>
            </a:extLst>
          </p:cNvPr>
          <p:cNvSpPr/>
          <p:nvPr/>
        </p:nvSpPr>
        <p:spPr>
          <a:xfrm>
            <a:off x="2544581" y="3354122"/>
            <a:ext cx="1371600" cy="17145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8" name="Group 47">
            <a:extLst>
              <a:ext uri="{FF2B5EF4-FFF2-40B4-BE49-F238E27FC236}">
                <a16:creationId xmlns:a16="http://schemas.microsoft.com/office/drawing/2014/main" xmlns="" id="{5DC64E03-2469-425B-8D4E-98D9509F1A98}"/>
              </a:ext>
            </a:extLst>
          </p:cNvPr>
          <p:cNvGrpSpPr/>
          <p:nvPr/>
        </p:nvGrpSpPr>
        <p:grpSpPr>
          <a:xfrm>
            <a:off x="2544581" y="3874093"/>
            <a:ext cx="1371600" cy="685800"/>
            <a:chOff x="4294854" y="5198286"/>
            <a:chExt cx="914400" cy="914400"/>
          </a:xfrm>
        </p:grpSpPr>
        <p:sp>
          <p:nvSpPr>
            <p:cNvPr id="34" name="Rectangle 33">
              <a:extLst>
                <a:ext uri="{FF2B5EF4-FFF2-40B4-BE49-F238E27FC236}">
                  <a16:creationId xmlns:a16="http://schemas.microsoft.com/office/drawing/2014/main" xmlns="" id="{10BFA809-ADBF-4E77-A5FF-72768CA9A7BF}"/>
                </a:ext>
              </a:extLst>
            </p:cNvPr>
            <p:cNvSpPr/>
            <p:nvPr/>
          </p:nvSpPr>
          <p:spPr>
            <a:xfrm>
              <a:off x="4294854" y="5198286"/>
              <a:ext cx="914400" cy="914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TextBox 42">
              <a:extLst>
                <a:ext uri="{FF2B5EF4-FFF2-40B4-BE49-F238E27FC236}">
                  <a16:creationId xmlns:a16="http://schemas.microsoft.com/office/drawing/2014/main" xmlns="" id="{567FA310-D23A-4532-AF2A-13FCD3E730F9}"/>
                </a:ext>
              </a:extLst>
            </p:cNvPr>
            <p:cNvSpPr txBox="1"/>
            <p:nvPr/>
          </p:nvSpPr>
          <p:spPr>
            <a:xfrm>
              <a:off x="4537144" y="5470821"/>
              <a:ext cx="429819" cy="369332"/>
            </a:xfrm>
            <a:prstGeom prst="rect">
              <a:avLst/>
            </a:prstGeom>
            <a:noFill/>
          </p:spPr>
          <p:txBody>
            <a:bodyPr wrap="none" rtlCol="0">
              <a:spAutoFit/>
            </a:bodyPr>
            <a:lstStyle/>
            <a:p>
              <a:pPr algn="ctr"/>
              <a:r>
                <a:rPr lang="en-US" sz="1200" b="1" dirty="0"/>
                <a:t>DRAM</a:t>
              </a:r>
            </a:p>
          </p:txBody>
        </p:sp>
      </p:grpSp>
      <p:cxnSp>
        <p:nvCxnSpPr>
          <p:cNvPr id="35" name="Straight Arrow Connector 34">
            <a:extLst>
              <a:ext uri="{FF2B5EF4-FFF2-40B4-BE49-F238E27FC236}">
                <a16:creationId xmlns:a16="http://schemas.microsoft.com/office/drawing/2014/main" xmlns="" id="{F26FBE37-2032-474B-8826-F41D8BB81428}"/>
              </a:ext>
            </a:extLst>
          </p:cNvPr>
          <p:cNvCxnSpPr>
            <a:cxnSpLocks/>
          </p:cNvCxnSpPr>
          <p:nvPr/>
        </p:nvCxnSpPr>
        <p:spPr>
          <a:xfrm rot="10800000">
            <a:off x="2803455" y="3551767"/>
            <a:ext cx="0" cy="322326"/>
          </a:xfrm>
          <a:prstGeom prst="straightConnector1">
            <a:avLst/>
          </a:prstGeom>
          <a:ln w="3810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F28CE383-CB76-4C94-AD80-A801ACC00033}"/>
              </a:ext>
            </a:extLst>
          </p:cNvPr>
          <p:cNvCxnSpPr>
            <a:cxnSpLocks/>
          </p:cNvCxnSpPr>
          <p:nvPr/>
        </p:nvCxnSpPr>
        <p:spPr>
          <a:xfrm rot="10800000">
            <a:off x="2977643" y="3540166"/>
            <a:ext cx="0" cy="322326"/>
          </a:xfrm>
          <a:prstGeom prst="straightConnector1">
            <a:avLst/>
          </a:prstGeom>
          <a:ln w="3810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xmlns="" id="{160C1689-D223-4236-937D-8AB42657A35E}"/>
              </a:ext>
            </a:extLst>
          </p:cNvPr>
          <p:cNvCxnSpPr>
            <a:cxnSpLocks/>
          </p:cNvCxnSpPr>
          <p:nvPr/>
        </p:nvCxnSpPr>
        <p:spPr>
          <a:xfrm rot="10800000">
            <a:off x="3148973" y="3541101"/>
            <a:ext cx="0" cy="32232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CF008231-3C85-4201-B189-41B152C96CF4}"/>
              </a:ext>
            </a:extLst>
          </p:cNvPr>
          <p:cNvCxnSpPr>
            <a:cxnSpLocks/>
          </p:cNvCxnSpPr>
          <p:nvPr/>
        </p:nvCxnSpPr>
        <p:spPr>
          <a:xfrm rot="10800000">
            <a:off x="3320303" y="3540167"/>
            <a:ext cx="0" cy="32232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C77E25D3-320D-4F60-88F3-A3D6D1740973}"/>
              </a:ext>
            </a:extLst>
          </p:cNvPr>
          <p:cNvCxnSpPr>
            <a:cxnSpLocks/>
          </p:cNvCxnSpPr>
          <p:nvPr/>
        </p:nvCxnSpPr>
        <p:spPr>
          <a:xfrm rot="10800000">
            <a:off x="3491631" y="3540167"/>
            <a:ext cx="0" cy="322326"/>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CECD7BC0-1197-49AC-85AF-9E7F672B2B82}"/>
              </a:ext>
            </a:extLst>
          </p:cNvPr>
          <p:cNvCxnSpPr>
            <a:cxnSpLocks/>
          </p:cNvCxnSpPr>
          <p:nvPr/>
        </p:nvCxnSpPr>
        <p:spPr>
          <a:xfrm>
            <a:off x="3662163" y="3538326"/>
            <a:ext cx="0" cy="324167"/>
          </a:xfrm>
          <a:prstGeom prst="straightConnector1">
            <a:avLst/>
          </a:prstGeom>
          <a:ln w="3810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xmlns="" id="{33D71365-1387-4A91-8178-3EAE78363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H="1">
            <a:off x="4164893" y="1312376"/>
            <a:ext cx="342900" cy="342900"/>
          </a:xfrm>
          <a:prstGeom prst="rect">
            <a:avLst/>
          </a:prstGeom>
        </p:spPr>
      </p:pic>
    </p:spTree>
    <p:extLst>
      <p:ext uri="{BB962C8B-B14F-4D97-AF65-F5344CB8AC3E}">
        <p14:creationId xmlns:p14="http://schemas.microsoft.com/office/powerpoint/2010/main" val="16776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0" presetClass="entr" presetSubtype="0" fill="hold"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par>
                                <p:cTn id="69" presetID="10"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10"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par>
                                <p:cTn id="75" presetID="10"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par>
                                <p:cTn id="78" presetID="10" presetClass="entr" presetSubtype="0"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fade">
                                      <p:cBhvr>
                                        <p:cTn id="80" dur="500"/>
                                        <p:tgtEl>
                                          <p:spTgt spid="45"/>
                                        </p:tgtEl>
                                      </p:cBhvr>
                                    </p:animEffect>
                                  </p:childTnLst>
                                </p:cTn>
                              </p:par>
                              <p:par>
                                <p:cTn id="81" presetID="10" presetClass="entr" presetSubtype="0" fill="hold" nodeType="with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par>
                                <p:cTn id="84" presetID="10" presetClass="entr" presetSubtype="0"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par>
                          <p:cTn id="91" fill="hold">
                            <p:stCondLst>
                              <p:cond delay="0"/>
                            </p:stCondLst>
                            <p:childTnLst>
                              <p:par>
                                <p:cTn id="92" presetID="1" presetClass="exit" presetSubtype="0" fill="hold" nodeType="afterEffect">
                                  <p:stCondLst>
                                    <p:cond delay="0"/>
                                  </p:stCondLst>
                                  <p:childTnLst>
                                    <p:set>
                                      <p:cBhvr>
                                        <p:cTn id="93" dur="1" fill="hold">
                                          <p:stCondLst>
                                            <p:cond delay="0"/>
                                          </p:stCondLst>
                                        </p:cTn>
                                        <p:tgtEl>
                                          <p:spTgt spid="5"/>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childTnLst>
                                </p:cTn>
                              </p:par>
                            </p:childTnLst>
                          </p:cTn>
                        </p:par>
                        <p:par>
                          <p:cTn id="96" fill="hold">
                            <p:stCondLst>
                              <p:cond delay="0"/>
                            </p:stCondLst>
                            <p:childTnLst>
                              <p:par>
                                <p:cTn id="97" presetID="1" presetClass="emph" presetSubtype="2" fill="hold" nodeType="afterEffect">
                                  <p:stCondLst>
                                    <p:cond delay="0"/>
                                  </p:stCondLst>
                                  <p:childTnLst>
                                    <p:animClr clrSpc="rgb" dir="cw">
                                      <p:cBhvr>
                                        <p:cTn id="98" dur="500" fill="hold"/>
                                        <p:tgtEl>
                                          <p:spTgt spid="26"/>
                                        </p:tgtEl>
                                        <p:attrNameLst>
                                          <p:attrName>fillcolor</p:attrName>
                                        </p:attrNameLst>
                                      </p:cBhvr>
                                      <p:to>
                                        <a:srgbClr val="0070C0"/>
                                      </p:to>
                                    </p:animClr>
                                    <p:set>
                                      <p:cBhvr>
                                        <p:cTn id="99" dur="500" fill="hold"/>
                                        <p:tgtEl>
                                          <p:spTgt spid="26"/>
                                        </p:tgtEl>
                                        <p:attrNameLst>
                                          <p:attrName>fill.type</p:attrName>
                                        </p:attrNameLst>
                                      </p:cBhvr>
                                      <p:to>
                                        <p:strVal val="solid"/>
                                      </p:to>
                                    </p:set>
                                    <p:set>
                                      <p:cBhvr>
                                        <p:cTn id="100" dur="500" fill="hold"/>
                                        <p:tgtEl>
                                          <p:spTgt spid="26"/>
                                        </p:tgtEl>
                                        <p:attrNameLst>
                                          <p:attrName>fill.on</p:attrName>
                                        </p:attrNameLst>
                                      </p:cBhvr>
                                      <p:to>
                                        <p:strVal val="true"/>
                                      </p:to>
                                    </p:set>
                                  </p:childTnLst>
                                </p:cTn>
                              </p:par>
                              <p:par>
                                <p:cTn id="101" presetID="9" presetClass="emph" presetSubtype="0" grpId="1" nodeType="withEffect">
                                  <p:stCondLst>
                                    <p:cond delay="0"/>
                                  </p:stCondLst>
                                  <p:childTnLst>
                                    <p:set>
                                      <p:cBhvr>
                                        <p:cTn id="102" dur="indefinite"/>
                                        <p:tgtEl>
                                          <p:spTgt spid="26"/>
                                        </p:tgtEl>
                                        <p:attrNameLst>
                                          <p:attrName>style.opacity</p:attrName>
                                        </p:attrNameLst>
                                      </p:cBhvr>
                                      <p:to>
                                        <p:strVal val="0.5"/>
                                      </p:to>
                                    </p:set>
                                    <p:animEffect filter="image" prLst="opacity: 0.5">
                                      <p:cBhvr rctx="IE">
                                        <p:cTn id="103" dur="indefinite"/>
                                        <p:tgtEl>
                                          <p:spTgt spid="26"/>
                                        </p:tgtEl>
                                      </p:cBhvr>
                                    </p:animEffect>
                                  </p:childTnLst>
                                </p:cTn>
                              </p:par>
                              <p:par>
                                <p:cTn id="104" presetID="1" presetClass="emph" presetSubtype="2" fill="hold" nodeType="withEffect">
                                  <p:stCondLst>
                                    <p:cond delay="0"/>
                                  </p:stCondLst>
                                  <p:childTnLst>
                                    <p:animClr clrSpc="rgb" dir="cw">
                                      <p:cBhvr>
                                        <p:cTn id="105" dur="500" fill="hold"/>
                                        <p:tgtEl>
                                          <p:spTgt spid="27"/>
                                        </p:tgtEl>
                                        <p:attrNameLst>
                                          <p:attrName>fillcolor</p:attrName>
                                        </p:attrNameLst>
                                      </p:cBhvr>
                                      <p:to>
                                        <a:srgbClr val="0070C0"/>
                                      </p:to>
                                    </p:animClr>
                                    <p:set>
                                      <p:cBhvr>
                                        <p:cTn id="106" dur="500" fill="hold"/>
                                        <p:tgtEl>
                                          <p:spTgt spid="27"/>
                                        </p:tgtEl>
                                        <p:attrNameLst>
                                          <p:attrName>fill.type</p:attrName>
                                        </p:attrNameLst>
                                      </p:cBhvr>
                                      <p:to>
                                        <p:strVal val="solid"/>
                                      </p:to>
                                    </p:set>
                                    <p:set>
                                      <p:cBhvr>
                                        <p:cTn id="107" dur="500" fill="hold"/>
                                        <p:tgtEl>
                                          <p:spTgt spid="27"/>
                                        </p:tgtEl>
                                        <p:attrNameLst>
                                          <p:attrName>fill.on</p:attrName>
                                        </p:attrNameLst>
                                      </p:cBhvr>
                                      <p:to>
                                        <p:strVal val="true"/>
                                      </p:to>
                                    </p:set>
                                  </p:childTnLst>
                                </p:cTn>
                              </p:par>
                              <p:par>
                                <p:cTn id="108" presetID="9" presetClass="emph" presetSubtype="0" grpId="1" nodeType="withEffect">
                                  <p:stCondLst>
                                    <p:cond delay="0"/>
                                  </p:stCondLst>
                                  <p:childTnLst>
                                    <p:set>
                                      <p:cBhvr>
                                        <p:cTn id="109" dur="indefinite"/>
                                        <p:tgtEl>
                                          <p:spTgt spid="27"/>
                                        </p:tgtEl>
                                        <p:attrNameLst>
                                          <p:attrName>style.opacity</p:attrName>
                                        </p:attrNameLst>
                                      </p:cBhvr>
                                      <p:to>
                                        <p:strVal val="0.5"/>
                                      </p:to>
                                    </p:set>
                                    <p:animEffect filter="image" prLst="opacity: 0.5">
                                      <p:cBhvr rctx="IE">
                                        <p:cTn id="110" dur="indefinite"/>
                                        <p:tgtEl>
                                          <p:spTgt spid="27"/>
                                        </p:tgtEl>
                                      </p:cBhvr>
                                    </p:animEffect>
                                  </p:childTnLst>
                                </p:cTn>
                              </p:par>
                              <p:par>
                                <p:cTn id="111" presetID="26" presetClass="emph" presetSubtype="0" fill="hold" nodeType="withEffect">
                                  <p:stCondLst>
                                    <p:cond delay="0"/>
                                  </p:stCondLst>
                                  <p:childTnLst>
                                    <p:animEffect transition="out" filter="fade">
                                      <p:cBhvr>
                                        <p:cTn id="112" dur="500" tmFilter="0, 0; .2, .5; .8, .5; 1, 0"/>
                                        <p:tgtEl>
                                          <p:spTgt spid="44"/>
                                        </p:tgtEl>
                                      </p:cBhvr>
                                    </p:animEffect>
                                    <p:animScale>
                                      <p:cBhvr>
                                        <p:cTn id="113" dur="250" autoRev="1" fill="hold"/>
                                        <p:tgtEl>
                                          <p:spTgt spid="44"/>
                                        </p:tgtEl>
                                      </p:cBhvr>
                                      <p:by x="105000" y="105000"/>
                                    </p:animScale>
                                  </p:childTnLst>
                                </p:cTn>
                              </p:par>
                              <p:par>
                                <p:cTn id="114" presetID="7" presetClass="emph" presetSubtype="2" fill="hold" nodeType="withEffect">
                                  <p:stCondLst>
                                    <p:cond delay="0"/>
                                  </p:stCondLst>
                                  <p:childTnLst>
                                    <p:animClr clrSpc="rgb" dir="cw">
                                      <p:cBhvr>
                                        <p:cTn id="115" dur="500" fill="hold"/>
                                        <p:tgtEl>
                                          <p:spTgt spid="44"/>
                                        </p:tgtEl>
                                        <p:attrNameLst>
                                          <p:attrName>stroke.color</p:attrName>
                                        </p:attrNameLst>
                                      </p:cBhvr>
                                      <p:to>
                                        <a:srgbClr val="0070C0"/>
                                      </p:to>
                                    </p:animClr>
                                    <p:set>
                                      <p:cBhvr>
                                        <p:cTn id="116" dur="500" fill="hold"/>
                                        <p:tgtEl>
                                          <p:spTgt spid="44"/>
                                        </p:tgtEl>
                                        <p:attrNameLst>
                                          <p:attrName>stroke.on</p:attrName>
                                        </p:attrNameLst>
                                      </p:cBhvr>
                                      <p:to>
                                        <p:strVal val="true"/>
                                      </p:to>
                                    </p:set>
                                  </p:childTnLst>
                                </p:cTn>
                              </p:par>
                              <p:par>
                                <p:cTn id="117" presetID="1" presetClass="emph" presetSubtype="2" fill="hold" nodeType="withEffect">
                                  <p:stCondLst>
                                    <p:cond delay="0"/>
                                  </p:stCondLst>
                                  <p:childTnLst>
                                    <p:animClr clrSpc="rgb" dir="cw">
                                      <p:cBhvr>
                                        <p:cTn id="118" dur="500" fill="hold"/>
                                        <p:tgtEl>
                                          <p:spTgt spid="28"/>
                                        </p:tgtEl>
                                        <p:attrNameLst>
                                          <p:attrName>fillcolor</p:attrName>
                                        </p:attrNameLst>
                                      </p:cBhvr>
                                      <p:to>
                                        <a:srgbClr val="0070C0"/>
                                      </p:to>
                                    </p:animClr>
                                    <p:set>
                                      <p:cBhvr>
                                        <p:cTn id="119" dur="500" fill="hold"/>
                                        <p:tgtEl>
                                          <p:spTgt spid="28"/>
                                        </p:tgtEl>
                                        <p:attrNameLst>
                                          <p:attrName>fill.type</p:attrName>
                                        </p:attrNameLst>
                                      </p:cBhvr>
                                      <p:to>
                                        <p:strVal val="solid"/>
                                      </p:to>
                                    </p:set>
                                    <p:set>
                                      <p:cBhvr>
                                        <p:cTn id="120" dur="500" fill="hold"/>
                                        <p:tgtEl>
                                          <p:spTgt spid="28"/>
                                        </p:tgtEl>
                                        <p:attrNameLst>
                                          <p:attrName>fill.on</p:attrName>
                                        </p:attrNameLst>
                                      </p:cBhvr>
                                      <p:to>
                                        <p:strVal val="true"/>
                                      </p:to>
                                    </p:set>
                                  </p:childTnLst>
                                </p:cTn>
                              </p:par>
                              <p:par>
                                <p:cTn id="121" presetID="9" presetClass="emph" presetSubtype="0" grpId="1" nodeType="withEffect">
                                  <p:stCondLst>
                                    <p:cond delay="0"/>
                                  </p:stCondLst>
                                  <p:childTnLst>
                                    <p:set>
                                      <p:cBhvr>
                                        <p:cTn id="122" dur="indefinite"/>
                                        <p:tgtEl>
                                          <p:spTgt spid="28"/>
                                        </p:tgtEl>
                                        <p:attrNameLst>
                                          <p:attrName>style.opacity</p:attrName>
                                        </p:attrNameLst>
                                      </p:cBhvr>
                                      <p:to>
                                        <p:strVal val="0.5"/>
                                      </p:to>
                                    </p:set>
                                    <p:animEffect filter="image" prLst="opacity: 0.5">
                                      <p:cBhvr rctx="IE">
                                        <p:cTn id="123" dur="indefinite"/>
                                        <p:tgtEl>
                                          <p:spTgt spid="28"/>
                                        </p:tgtEl>
                                      </p:cBhvr>
                                    </p:animEffect>
                                  </p:childTnLst>
                                </p:cTn>
                              </p:par>
                              <p:par>
                                <p:cTn id="124" presetID="1" presetClass="emph" presetSubtype="2" fill="hold" nodeType="withEffect">
                                  <p:stCondLst>
                                    <p:cond delay="0"/>
                                  </p:stCondLst>
                                  <p:childTnLst>
                                    <p:animClr clrSpc="rgb" dir="cw">
                                      <p:cBhvr>
                                        <p:cTn id="125" dur="500" fill="hold"/>
                                        <p:tgtEl>
                                          <p:spTgt spid="29"/>
                                        </p:tgtEl>
                                        <p:attrNameLst>
                                          <p:attrName>fillcolor</p:attrName>
                                        </p:attrNameLst>
                                      </p:cBhvr>
                                      <p:to>
                                        <a:srgbClr val="0070C0"/>
                                      </p:to>
                                    </p:animClr>
                                    <p:set>
                                      <p:cBhvr>
                                        <p:cTn id="126" dur="500" fill="hold"/>
                                        <p:tgtEl>
                                          <p:spTgt spid="29"/>
                                        </p:tgtEl>
                                        <p:attrNameLst>
                                          <p:attrName>fill.type</p:attrName>
                                        </p:attrNameLst>
                                      </p:cBhvr>
                                      <p:to>
                                        <p:strVal val="solid"/>
                                      </p:to>
                                    </p:set>
                                    <p:set>
                                      <p:cBhvr>
                                        <p:cTn id="127" dur="500" fill="hold"/>
                                        <p:tgtEl>
                                          <p:spTgt spid="29"/>
                                        </p:tgtEl>
                                        <p:attrNameLst>
                                          <p:attrName>fill.on</p:attrName>
                                        </p:attrNameLst>
                                      </p:cBhvr>
                                      <p:to>
                                        <p:strVal val="true"/>
                                      </p:to>
                                    </p:set>
                                  </p:childTnLst>
                                </p:cTn>
                              </p:par>
                              <p:par>
                                <p:cTn id="128" presetID="9" presetClass="emph" presetSubtype="0" grpId="1" nodeType="withEffect">
                                  <p:stCondLst>
                                    <p:cond delay="0"/>
                                  </p:stCondLst>
                                  <p:childTnLst>
                                    <p:set>
                                      <p:cBhvr>
                                        <p:cTn id="129" dur="indefinite"/>
                                        <p:tgtEl>
                                          <p:spTgt spid="29"/>
                                        </p:tgtEl>
                                        <p:attrNameLst>
                                          <p:attrName>style.opacity</p:attrName>
                                        </p:attrNameLst>
                                      </p:cBhvr>
                                      <p:to>
                                        <p:strVal val="0.5"/>
                                      </p:to>
                                    </p:set>
                                    <p:animEffect filter="image" prLst="opacity: 0.5">
                                      <p:cBhvr rctx="IE">
                                        <p:cTn id="130" dur="indefinite"/>
                                        <p:tgtEl>
                                          <p:spTgt spid="29"/>
                                        </p:tgtEl>
                                      </p:cBhvr>
                                    </p:animEffect>
                                  </p:childTnLst>
                                </p:cTn>
                              </p:par>
                              <p:par>
                                <p:cTn id="131" presetID="1" presetClass="emph" presetSubtype="2" fill="hold" nodeType="withEffect">
                                  <p:stCondLst>
                                    <p:cond delay="0"/>
                                  </p:stCondLst>
                                  <p:childTnLst>
                                    <p:animClr clrSpc="rgb" dir="cw">
                                      <p:cBhvr>
                                        <p:cTn id="132" dur="500" fill="hold"/>
                                        <p:tgtEl>
                                          <p:spTgt spid="30"/>
                                        </p:tgtEl>
                                        <p:attrNameLst>
                                          <p:attrName>fillcolor</p:attrName>
                                        </p:attrNameLst>
                                      </p:cBhvr>
                                      <p:to>
                                        <a:srgbClr val="0070C0"/>
                                      </p:to>
                                    </p:animClr>
                                    <p:set>
                                      <p:cBhvr>
                                        <p:cTn id="133" dur="500" fill="hold"/>
                                        <p:tgtEl>
                                          <p:spTgt spid="30"/>
                                        </p:tgtEl>
                                        <p:attrNameLst>
                                          <p:attrName>fill.type</p:attrName>
                                        </p:attrNameLst>
                                      </p:cBhvr>
                                      <p:to>
                                        <p:strVal val="solid"/>
                                      </p:to>
                                    </p:set>
                                    <p:set>
                                      <p:cBhvr>
                                        <p:cTn id="134" dur="500" fill="hold"/>
                                        <p:tgtEl>
                                          <p:spTgt spid="30"/>
                                        </p:tgtEl>
                                        <p:attrNameLst>
                                          <p:attrName>fill.on</p:attrName>
                                        </p:attrNameLst>
                                      </p:cBhvr>
                                      <p:to>
                                        <p:strVal val="true"/>
                                      </p:to>
                                    </p:set>
                                  </p:childTnLst>
                                </p:cTn>
                              </p:par>
                              <p:par>
                                <p:cTn id="135" presetID="9" presetClass="emph" presetSubtype="0" grpId="1" nodeType="withEffect">
                                  <p:stCondLst>
                                    <p:cond delay="0"/>
                                  </p:stCondLst>
                                  <p:childTnLst>
                                    <p:set>
                                      <p:cBhvr>
                                        <p:cTn id="136" dur="indefinite"/>
                                        <p:tgtEl>
                                          <p:spTgt spid="30"/>
                                        </p:tgtEl>
                                        <p:attrNameLst>
                                          <p:attrName>style.opacity</p:attrName>
                                        </p:attrNameLst>
                                      </p:cBhvr>
                                      <p:to>
                                        <p:strVal val="0.5"/>
                                      </p:to>
                                    </p:set>
                                    <p:animEffect filter="image" prLst="opacity: 0.5">
                                      <p:cBhvr rctx="IE">
                                        <p:cTn id="137" dur="indefinite"/>
                                        <p:tgtEl>
                                          <p:spTgt spid="30"/>
                                        </p:tgtEl>
                                      </p:cBhvr>
                                    </p:animEffect>
                                  </p:childTnLst>
                                </p:cTn>
                              </p:par>
                              <p:par>
                                <p:cTn id="138" presetID="7" presetClass="emph" presetSubtype="2" fill="hold" nodeType="withEffect">
                                  <p:stCondLst>
                                    <p:cond delay="0"/>
                                  </p:stCondLst>
                                  <p:childTnLst>
                                    <p:animClr clrSpc="rgb" dir="cw">
                                      <p:cBhvr>
                                        <p:cTn id="139" dur="500" fill="hold"/>
                                        <p:tgtEl>
                                          <p:spTgt spid="45"/>
                                        </p:tgtEl>
                                        <p:attrNameLst>
                                          <p:attrName>stroke.color</p:attrName>
                                        </p:attrNameLst>
                                      </p:cBhvr>
                                      <p:to>
                                        <a:srgbClr val="0070C0"/>
                                      </p:to>
                                    </p:animClr>
                                    <p:set>
                                      <p:cBhvr>
                                        <p:cTn id="140" dur="500" fill="hold"/>
                                        <p:tgtEl>
                                          <p:spTgt spid="45"/>
                                        </p:tgtEl>
                                        <p:attrNameLst>
                                          <p:attrName>stroke.on</p:attrName>
                                        </p:attrNameLst>
                                      </p:cBhvr>
                                      <p:to>
                                        <p:strVal val="true"/>
                                      </p:to>
                                    </p:set>
                                  </p:childTnLst>
                                </p:cTn>
                              </p:par>
                              <p:par>
                                <p:cTn id="141" presetID="7" presetClass="emph" presetSubtype="2" fill="hold" nodeType="withEffect">
                                  <p:stCondLst>
                                    <p:cond delay="0"/>
                                  </p:stCondLst>
                                  <p:childTnLst>
                                    <p:animClr clrSpc="rgb" dir="cw">
                                      <p:cBhvr>
                                        <p:cTn id="142" dur="500" fill="hold"/>
                                        <p:tgtEl>
                                          <p:spTgt spid="46"/>
                                        </p:tgtEl>
                                        <p:attrNameLst>
                                          <p:attrName>stroke.color</p:attrName>
                                        </p:attrNameLst>
                                      </p:cBhvr>
                                      <p:to>
                                        <a:srgbClr val="0070C0"/>
                                      </p:to>
                                    </p:animClr>
                                    <p:set>
                                      <p:cBhvr>
                                        <p:cTn id="143" dur="500" fill="hold"/>
                                        <p:tgtEl>
                                          <p:spTgt spid="46"/>
                                        </p:tgtEl>
                                        <p:attrNameLst>
                                          <p:attrName>stroke.on</p:attrName>
                                        </p:attrNameLst>
                                      </p:cBhvr>
                                      <p:to>
                                        <p:strVal val="true"/>
                                      </p:to>
                                    </p:set>
                                  </p:childTnLst>
                                </p:cTn>
                              </p:par>
                              <p:par>
                                <p:cTn id="144" presetID="26" presetClass="emph" presetSubtype="0" fill="hold" nodeType="withEffect">
                                  <p:stCondLst>
                                    <p:cond delay="0"/>
                                  </p:stCondLst>
                                  <p:childTnLst>
                                    <p:animEffect transition="out" filter="fade">
                                      <p:cBhvr>
                                        <p:cTn id="145" dur="500" tmFilter="0, 0; .2, .5; .8, .5; 1, 0"/>
                                        <p:tgtEl>
                                          <p:spTgt spid="45"/>
                                        </p:tgtEl>
                                      </p:cBhvr>
                                    </p:animEffect>
                                    <p:animScale>
                                      <p:cBhvr>
                                        <p:cTn id="146" dur="250" autoRev="1" fill="hold"/>
                                        <p:tgtEl>
                                          <p:spTgt spid="45"/>
                                        </p:tgtEl>
                                      </p:cBhvr>
                                      <p:by x="105000" y="105000"/>
                                    </p:animScale>
                                  </p:childTnLst>
                                </p:cTn>
                              </p:par>
                              <p:par>
                                <p:cTn id="147" presetID="26" presetClass="emph" presetSubtype="0" fill="hold" nodeType="withEffect">
                                  <p:stCondLst>
                                    <p:cond delay="0"/>
                                  </p:stCondLst>
                                  <p:childTnLst>
                                    <p:animEffect transition="out" filter="fade">
                                      <p:cBhvr>
                                        <p:cTn id="148" dur="500" tmFilter="0, 0; .2, .5; .8, .5; 1, 0"/>
                                        <p:tgtEl>
                                          <p:spTgt spid="46"/>
                                        </p:tgtEl>
                                      </p:cBhvr>
                                    </p:animEffect>
                                    <p:animScale>
                                      <p:cBhvr>
                                        <p:cTn id="149" dur="25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6" grpId="0"/>
      <p:bldP spid="8" grpId="0" animBg="1"/>
      <p:bldP spid="9" grpId="0" animBg="1"/>
      <p:bldP spid="10" grpId="0" animBg="1"/>
      <p:bldP spid="11" grpId="0" animBg="1"/>
      <p:bldP spid="12" grpId="0" animBg="1"/>
      <p:bldP spid="17" grpId="0"/>
      <p:bldP spid="23" grpId="0"/>
      <p:bldP spid="24" grpId="0" animBg="1"/>
      <p:bldP spid="25" grpId="0"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5C13F-DBF5-4F18-BA6D-C2E9AF9D0753}"/>
              </a:ext>
            </a:extLst>
          </p:cNvPr>
          <p:cNvSpPr>
            <a:spLocks noGrp="1"/>
          </p:cNvSpPr>
          <p:nvPr>
            <p:ph type="title"/>
          </p:nvPr>
        </p:nvSpPr>
        <p:spPr/>
        <p:txBody>
          <a:bodyPr>
            <a:normAutofit fontScale="90000"/>
          </a:bodyPr>
          <a:lstStyle/>
          <a:p>
            <a:r>
              <a:rPr lang="en-US" dirty="0"/>
              <a:t>Managing TLP for Single-Application</a:t>
            </a:r>
          </a:p>
        </p:txBody>
      </p:sp>
      <p:sp>
        <p:nvSpPr>
          <p:cNvPr id="4" name="Footer Placeholder 3">
            <a:extLst>
              <a:ext uri="{FF2B5EF4-FFF2-40B4-BE49-F238E27FC236}">
                <a16:creationId xmlns:a16="http://schemas.microsoft.com/office/drawing/2014/main" xmlns="" id="{4B04E56C-0B72-44F0-BD87-69EF44FA8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1CED30D-161B-4BDB-A310-F5FF64A20711}"/>
              </a:ext>
            </a:extLst>
          </p:cNvPr>
          <p:cNvSpPr>
            <a:spLocks noGrp="1"/>
          </p:cNvSpPr>
          <p:nvPr>
            <p:ph type="sldNum" sz="quarter" idx="12"/>
          </p:nvPr>
        </p:nvSpPr>
        <p:spPr/>
        <p:txBody>
          <a:bodyPr/>
          <a:lstStyle/>
          <a:p>
            <a:fld id="{98ECD8BD-D1A9-4DC4-89AE-4427480F30AB}" type="slidenum">
              <a:rPr lang="en-US" smtClean="0"/>
              <a:t>17</a:t>
            </a:fld>
            <a:endParaRPr lang="en-US"/>
          </a:p>
        </p:txBody>
      </p:sp>
      <p:graphicFrame>
        <p:nvGraphicFramePr>
          <p:cNvPr id="19" name="Table 18">
            <a:extLst>
              <a:ext uri="{FF2B5EF4-FFF2-40B4-BE49-F238E27FC236}">
                <a16:creationId xmlns:a16="http://schemas.microsoft.com/office/drawing/2014/main" xmlns="" id="{2081E772-E541-4EA4-BC92-BBEBAA714F73}"/>
              </a:ext>
            </a:extLst>
          </p:cNvPr>
          <p:cNvGraphicFramePr>
            <a:graphicFrameLocks noGrp="1"/>
          </p:cNvGraphicFramePr>
          <p:nvPr>
            <p:extLst/>
          </p:nvPr>
        </p:nvGraphicFramePr>
        <p:xfrm>
          <a:off x="960870" y="1521951"/>
          <a:ext cx="7311011" cy="781906"/>
        </p:xfrm>
        <a:graphic>
          <a:graphicData uri="http://schemas.openxmlformats.org/drawingml/2006/table">
            <a:tbl>
              <a:tblPr firstRow="1" bandRow="1"/>
              <a:tblGrid>
                <a:gridCol w="1671020">
                  <a:extLst>
                    <a:ext uri="{9D8B030D-6E8A-4147-A177-3AD203B41FA5}">
                      <a16:colId xmlns:a16="http://schemas.microsoft.com/office/drawing/2014/main" xmlns="" val="20000"/>
                    </a:ext>
                  </a:extLst>
                </a:gridCol>
                <a:gridCol w="5639991">
                  <a:extLst>
                    <a:ext uri="{9D8B030D-6E8A-4147-A177-3AD203B41FA5}">
                      <a16:colId xmlns:a16="http://schemas.microsoft.com/office/drawing/2014/main" xmlns="" val="20001"/>
                    </a:ext>
                  </a:extLst>
                </a:gridCol>
              </a:tblGrid>
              <a:tr h="390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kern="1200" dirty="0" err="1">
                          <a:solidFill>
                            <a:srgbClr val="FF0000"/>
                          </a:solidFill>
                          <a:latin typeface="+mn-lt"/>
                          <a:ea typeface="+mn-ea"/>
                          <a:cs typeface="+mn-cs"/>
                        </a:rPr>
                        <a:t>bestTLP</a:t>
                      </a:r>
                      <a:endParaRPr lang="en-US" sz="1800" b="1" kern="1200" dirty="0">
                        <a:solidFill>
                          <a:srgbClr val="FF0000"/>
                        </a:solidFill>
                        <a:latin typeface="+mn-lt"/>
                        <a:ea typeface="+mn-ea"/>
                        <a:cs typeface="+mn-cs"/>
                      </a:endParaRP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3134995" rtl="0" eaLnBrk="1" fontAlgn="auto" latinLnBrk="0" hangingPunct="1">
                        <a:lnSpc>
                          <a:spcPct val="100000"/>
                        </a:lnSpc>
                        <a:spcBef>
                          <a:spcPts val="0"/>
                        </a:spcBef>
                        <a:spcAft>
                          <a:spcPts val="0"/>
                        </a:spcAft>
                        <a:buClrTx/>
                        <a:buSzTx/>
                        <a:buFontTx/>
                        <a:buNone/>
                        <a:defRPr/>
                      </a:pPr>
                      <a:r>
                        <a:rPr lang="en-US" sz="1500" b="0" kern="1200" dirty="0">
                          <a:solidFill>
                            <a:srgbClr val="0070C0"/>
                          </a:solidFill>
                          <a:latin typeface="+mn-lt"/>
                          <a:ea typeface="+mn-ea"/>
                          <a:cs typeface="+mn-cs"/>
                        </a:rPr>
                        <a:t>the best-performing TLP</a:t>
                      </a:r>
                      <a:r>
                        <a:rPr lang="en-US" sz="1500" dirty="0"/>
                        <a:t> configuration</a:t>
                      </a: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0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kern="1200" dirty="0" err="1">
                          <a:solidFill>
                            <a:srgbClr val="FF0000"/>
                          </a:solidFill>
                          <a:latin typeface="+mn-lt"/>
                          <a:ea typeface="+mn-ea"/>
                          <a:cs typeface="+mn-cs"/>
                        </a:rPr>
                        <a:t>maxTLP</a:t>
                      </a:r>
                      <a:endParaRPr lang="en-US" sz="1800" b="1" kern="1200" dirty="0">
                        <a:solidFill>
                          <a:srgbClr val="FF0000"/>
                        </a:solidFill>
                        <a:latin typeface="+mn-lt"/>
                        <a:ea typeface="+mn-ea"/>
                        <a:cs typeface="+mn-cs"/>
                      </a:endParaRP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3134995" rtl="0" eaLnBrk="1" fontAlgn="auto" latinLnBrk="0" hangingPunct="1">
                        <a:lnSpc>
                          <a:spcPct val="100000"/>
                        </a:lnSpc>
                        <a:spcBef>
                          <a:spcPts val="0"/>
                        </a:spcBef>
                        <a:spcAft>
                          <a:spcPts val="0"/>
                        </a:spcAft>
                        <a:buClrTx/>
                        <a:buSzTx/>
                        <a:buFontTx/>
                        <a:buNone/>
                        <a:defRPr/>
                      </a:pPr>
                      <a:r>
                        <a:rPr lang="en-US" sz="1500" b="0" kern="1200" dirty="0">
                          <a:solidFill>
                            <a:srgbClr val="0070C0"/>
                          </a:solidFill>
                          <a:latin typeface="+mn-lt"/>
                          <a:ea typeface="+mn-ea"/>
                          <a:cs typeface="+mn-cs"/>
                        </a:rPr>
                        <a:t>the maximum possible value of TLP</a:t>
                      </a:r>
                      <a:endParaRPr lang="en-US" sz="1500" dirty="0"/>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20" name="TextBox 19">
            <a:extLst>
              <a:ext uri="{FF2B5EF4-FFF2-40B4-BE49-F238E27FC236}">
                <a16:creationId xmlns:a16="http://schemas.microsoft.com/office/drawing/2014/main" xmlns="" id="{55AAC17C-B996-4785-80C3-AD9682A80DA1}"/>
              </a:ext>
            </a:extLst>
          </p:cNvPr>
          <p:cNvSpPr txBox="1"/>
          <p:nvPr/>
        </p:nvSpPr>
        <p:spPr>
          <a:xfrm>
            <a:off x="1662560" y="1211855"/>
            <a:ext cx="5818881" cy="323165"/>
          </a:xfrm>
          <a:prstGeom prst="rect">
            <a:avLst/>
          </a:prstGeom>
          <a:noFill/>
        </p:spPr>
        <p:txBody>
          <a:bodyPr wrap="square" rtlCol="0">
            <a:spAutoFit/>
          </a:bodyPr>
          <a:lstStyle/>
          <a:p>
            <a:pPr algn="ctr" defTabSz="2351246">
              <a:defRPr/>
            </a:pPr>
            <a:r>
              <a:rPr lang="en-US" sz="1500" kern="0" dirty="0">
                <a:solidFill>
                  <a:prstClr val="black"/>
                </a:solidFill>
              </a:rPr>
              <a:t>A single application is executed with</a:t>
            </a:r>
          </a:p>
        </p:txBody>
      </p:sp>
      <p:graphicFrame>
        <p:nvGraphicFramePr>
          <p:cNvPr id="21" name="Chart 20">
            <a:extLst>
              <a:ext uri="{FF2B5EF4-FFF2-40B4-BE49-F238E27FC236}">
                <a16:creationId xmlns:a16="http://schemas.microsoft.com/office/drawing/2014/main" xmlns="" id="{8E4FC45D-2CF9-4B61-BF88-3B193FF71142}"/>
              </a:ext>
            </a:extLst>
          </p:cNvPr>
          <p:cNvGraphicFramePr/>
          <p:nvPr>
            <p:extLst/>
          </p:nvPr>
        </p:nvGraphicFramePr>
        <p:xfrm>
          <a:off x="3190727" y="2574350"/>
          <a:ext cx="2762547" cy="2251606"/>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xmlns="" id="{0B90C9CD-EE8E-44B6-932D-AC2837EB8FF8}"/>
              </a:ext>
            </a:extLst>
          </p:cNvPr>
          <p:cNvCxnSpPr/>
          <p:nvPr/>
        </p:nvCxnSpPr>
        <p:spPr>
          <a:xfrm>
            <a:off x="4571942" y="2694789"/>
            <a:ext cx="0" cy="1597511"/>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5C612D41-DF83-4DD1-AF7B-EA6A2CD29CDB}"/>
              </a:ext>
            </a:extLst>
          </p:cNvPr>
          <p:cNvCxnSpPr/>
          <p:nvPr/>
        </p:nvCxnSpPr>
        <p:spPr>
          <a:xfrm>
            <a:off x="5717690" y="2694790"/>
            <a:ext cx="0" cy="1597511"/>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2DFA3827-1C58-4481-AA53-EA5E7A8F1F6B}"/>
              </a:ext>
            </a:extLst>
          </p:cNvPr>
          <p:cNvSpPr txBox="1"/>
          <p:nvPr/>
        </p:nvSpPr>
        <p:spPr>
          <a:xfrm rot="16200000">
            <a:off x="4061826" y="3496158"/>
            <a:ext cx="766318" cy="230832"/>
          </a:xfrm>
          <a:prstGeom prst="rect">
            <a:avLst/>
          </a:prstGeom>
          <a:noFill/>
        </p:spPr>
        <p:txBody>
          <a:bodyPr wrap="square" rtlCol="0">
            <a:spAutoFit/>
          </a:bodyPr>
          <a:lstStyle/>
          <a:p>
            <a:pPr algn="ctr"/>
            <a:r>
              <a:rPr lang="en-US" sz="900" b="1" dirty="0" err="1">
                <a:solidFill>
                  <a:srgbClr val="FF0000"/>
                </a:solidFill>
                <a:latin typeface="Arial" panose="020B0604020202020204" pitchFamily="34" charset="0"/>
                <a:cs typeface="Arial" panose="020B0604020202020204" pitchFamily="34" charset="0"/>
              </a:rPr>
              <a:t>bestTLP</a:t>
            </a:r>
            <a:endParaRPr lang="en-US" sz="900" b="1" dirty="0">
              <a:solidFill>
                <a:srgbClr val="FF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35506690-22CB-49DF-9A4D-6F34F6EE4A90}"/>
              </a:ext>
            </a:extLst>
          </p:cNvPr>
          <p:cNvSpPr txBox="1"/>
          <p:nvPr/>
        </p:nvSpPr>
        <p:spPr>
          <a:xfrm rot="16200000">
            <a:off x="5226847" y="3578279"/>
            <a:ext cx="773938" cy="230832"/>
          </a:xfrm>
          <a:prstGeom prst="rect">
            <a:avLst/>
          </a:prstGeom>
          <a:noFill/>
        </p:spPr>
        <p:txBody>
          <a:bodyPr wrap="square" rtlCol="0">
            <a:spAutoFit/>
          </a:bodyPr>
          <a:lstStyle/>
          <a:p>
            <a:pPr algn="ctr"/>
            <a:r>
              <a:rPr lang="en-US" sz="900" b="1" dirty="0" err="1">
                <a:solidFill>
                  <a:srgbClr val="FF0000"/>
                </a:solidFill>
                <a:latin typeface="Arial" panose="020B0604020202020204" pitchFamily="34" charset="0"/>
                <a:cs typeface="Arial" panose="020B0604020202020204" pitchFamily="34" charset="0"/>
              </a:rPr>
              <a:t>maxTLP</a:t>
            </a:r>
            <a:endParaRPr lang="en-US" sz="9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202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D60A3C-2400-4BA0-8D52-AD2B0E3F72F7}"/>
              </a:ext>
            </a:extLst>
          </p:cNvPr>
          <p:cNvSpPr>
            <a:spLocks noGrp="1"/>
          </p:cNvSpPr>
          <p:nvPr>
            <p:ph type="title"/>
          </p:nvPr>
        </p:nvSpPr>
        <p:spPr>
          <a:xfrm>
            <a:off x="-255181" y="7515"/>
            <a:ext cx="9292855" cy="1260500"/>
          </a:xfrm>
        </p:spPr>
        <p:txBody>
          <a:bodyPr>
            <a:normAutofit fontScale="90000"/>
          </a:bodyPr>
          <a:lstStyle/>
          <a:p>
            <a:r>
              <a:rPr lang="en-US" dirty="0"/>
              <a:t>Challenges of Managing TLP for Multi-Application</a:t>
            </a:r>
          </a:p>
        </p:txBody>
      </p:sp>
      <p:sp>
        <p:nvSpPr>
          <p:cNvPr id="3" name="Footer Placeholder 2">
            <a:extLst>
              <a:ext uri="{FF2B5EF4-FFF2-40B4-BE49-F238E27FC236}">
                <a16:creationId xmlns:a16="http://schemas.microsoft.com/office/drawing/2014/main" xmlns="" id="{6DD3B5F9-5724-42BB-9235-F95C14ADAE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79C6A91-1C90-4E5C-8619-F3FC2C7ABC37}"/>
              </a:ext>
            </a:extLst>
          </p:cNvPr>
          <p:cNvSpPr>
            <a:spLocks noGrp="1"/>
          </p:cNvSpPr>
          <p:nvPr>
            <p:ph type="sldNum" sz="quarter" idx="12"/>
          </p:nvPr>
        </p:nvSpPr>
        <p:spPr/>
        <p:txBody>
          <a:bodyPr/>
          <a:lstStyle/>
          <a:p>
            <a:fld id="{98ECD8BD-D1A9-4DC4-89AE-4427480F30AB}" type="slidenum">
              <a:rPr lang="en-US" smtClean="0"/>
              <a:t>18</a:t>
            </a:fld>
            <a:endParaRPr lang="en-US"/>
          </a:p>
        </p:txBody>
      </p:sp>
      <p:graphicFrame>
        <p:nvGraphicFramePr>
          <p:cNvPr id="23" name="Table 22">
            <a:extLst>
              <a:ext uri="{FF2B5EF4-FFF2-40B4-BE49-F238E27FC236}">
                <a16:creationId xmlns:a16="http://schemas.microsoft.com/office/drawing/2014/main" xmlns="" id="{A3F78E5E-F313-4BAC-82ED-1E99962BA5A2}"/>
              </a:ext>
            </a:extLst>
          </p:cNvPr>
          <p:cNvGraphicFramePr>
            <a:graphicFrameLocks noGrp="1"/>
          </p:cNvGraphicFramePr>
          <p:nvPr>
            <p:extLst/>
          </p:nvPr>
        </p:nvGraphicFramePr>
        <p:xfrm>
          <a:off x="916495" y="1614265"/>
          <a:ext cx="7311011" cy="1172859"/>
        </p:xfrm>
        <a:graphic>
          <a:graphicData uri="http://schemas.openxmlformats.org/drawingml/2006/table">
            <a:tbl>
              <a:tblPr firstRow="1" bandRow="1"/>
              <a:tblGrid>
                <a:gridCol w="1671020">
                  <a:extLst>
                    <a:ext uri="{9D8B030D-6E8A-4147-A177-3AD203B41FA5}">
                      <a16:colId xmlns:a16="http://schemas.microsoft.com/office/drawing/2014/main" xmlns="" val="20000"/>
                    </a:ext>
                  </a:extLst>
                </a:gridCol>
                <a:gridCol w="5639991">
                  <a:extLst>
                    <a:ext uri="{9D8B030D-6E8A-4147-A177-3AD203B41FA5}">
                      <a16:colId xmlns:a16="http://schemas.microsoft.com/office/drawing/2014/main" xmlns="" val="20001"/>
                    </a:ext>
                  </a:extLst>
                </a:gridCol>
              </a:tblGrid>
              <a:tr h="390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dirty="0">
                          <a:solidFill>
                            <a:srgbClr val="FF0000"/>
                          </a:solidFill>
                        </a:rPr>
                        <a:t>++</a:t>
                      </a:r>
                      <a:r>
                        <a:rPr lang="en-US" sz="1800" b="1" kern="1200" dirty="0" err="1">
                          <a:solidFill>
                            <a:srgbClr val="FF0000"/>
                          </a:solidFill>
                          <a:latin typeface="+mn-lt"/>
                          <a:ea typeface="+mn-ea"/>
                          <a:cs typeface="+mn-cs"/>
                        </a:rPr>
                        <a:t>bestTLP</a:t>
                      </a:r>
                      <a:endParaRPr lang="en-US" sz="1800" b="1" kern="1200" dirty="0">
                        <a:solidFill>
                          <a:srgbClr val="FF0000"/>
                        </a:solidFill>
                        <a:latin typeface="+mn-lt"/>
                        <a:ea typeface="+mn-ea"/>
                        <a:cs typeface="+mn-cs"/>
                      </a:endParaRP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3134995" rtl="0" eaLnBrk="1" fontAlgn="auto" latinLnBrk="0" hangingPunct="1">
                        <a:lnSpc>
                          <a:spcPct val="100000"/>
                        </a:lnSpc>
                        <a:spcBef>
                          <a:spcPts val="0"/>
                        </a:spcBef>
                        <a:spcAft>
                          <a:spcPts val="0"/>
                        </a:spcAft>
                        <a:buClrTx/>
                        <a:buSzTx/>
                        <a:buFontTx/>
                        <a:buNone/>
                        <a:defRPr/>
                      </a:pPr>
                      <a:r>
                        <a:rPr lang="en-US" sz="1500" dirty="0"/>
                        <a:t>their </a:t>
                      </a:r>
                      <a:r>
                        <a:rPr lang="en-US" sz="1500" b="0" kern="1200" dirty="0">
                          <a:solidFill>
                            <a:srgbClr val="0070C0"/>
                          </a:solidFill>
                          <a:latin typeface="+mn-lt"/>
                          <a:ea typeface="+mn-ea"/>
                          <a:cs typeface="+mn-cs"/>
                        </a:rPr>
                        <a:t>own respective </a:t>
                      </a:r>
                      <a:r>
                        <a:rPr lang="en-US" sz="1500" b="0" kern="1200" dirty="0" err="1">
                          <a:solidFill>
                            <a:srgbClr val="0070C0"/>
                          </a:solidFill>
                          <a:latin typeface="+mn-lt"/>
                          <a:ea typeface="+mn-ea"/>
                          <a:cs typeface="+mn-cs"/>
                        </a:rPr>
                        <a:t>bestTLP</a:t>
                      </a:r>
                      <a:r>
                        <a:rPr lang="en-US" sz="1500" dirty="0"/>
                        <a:t> configurations</a:t>
                      </a: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90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800" b="1" kern="1200" dirty="0">
                          <a:solidFill>
                            <a:srgbClr val="FF0000"/>
                          </a:solidFill>
                          <a:latin typeface="+mn-lt"/>
                          <a:ea typeface="+mn-ea"/>
                          <a:cs typeface="+mn-cs"/>
                        </a:rPr>
                        <a:t>++</a:t>
                      </a:r>
                      <a:r>
                        <a:rPr lang="en-US" sz="1800" b="1" kern="1200" dirty="0" err="1">
                          <a:solidFill>
                            <a:srgbClr val="FF0000"/>
                          </a:solidFill>
                          <a:latin typeface="+mn-lt"/>
                          <a:ea typeface="+mn-ea"/>
                          <a:cs typeface="+mn-cs"/>
                        </a:rPr>
                        <a:t>maxTLP</a:t>
                      </a:r>
                      <a:endParaRPr lang="en-US" sz="1800" b="1" kern="1200" dirty="0">
                        <a:solidFill>
                          <a:srgbClr val="FF0000"/>
                        </a:solidFill>
                        <a:latin typeface="+mn-lt"/>
                        <a:ea typeface="+mn-ea"/>
                        <a:cs typeface="+mn-cs"/>
                      </a:endParaRP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3134995" rtl="0" eaLnBrk="1" fontAlgn="auto" latinLnBrk="0" hangingPunct="1">
                        <a:lnSpc>
                          <a:spcPct val="100000"/>
                        </a:lnSpc>
                        <a:spcBef>
                          <a:spcPts val="0"/>
                        </a:spcBef>
                        <a:spcAft>
                          <a:spcPts val="0"/>
                        </a:spcAft>
                        <a:buClrTx/>
                        <a:buSzTx/>
                        <a:buFontTx/>
                        <a:buNone/>
                        <a:defRPr/>
                      </a:pPr>
                      <a:r>
                        <a:rPr lang="en-US" sz="1500" dirty="0"/>
                        <a:t>their </a:t>
                      </a:r>
                      <a:r>
                        <a:rPr lang="en-US" sz="1500" b="0" kern="1200" dirty="0">
                          <a:solidFill>
                            <a:srgbClr val="0070C0"/>
                          </a:solidFill>
                          <a:latin typeface="+mn-lt"/>
                          <a:ea typeface="+mn-ea"/>
                          <a:cs typeface="+mn-cs"/>
                        </a:rPr>
                        <a:t>own respective </a:t>
                      </a:r>
                      <a:r>
                        <a:rPr lang="en-US" sz="1500" b="0" kern="1200" dirty="0" err="1">
                          <a:solidFill>
                            <a:srgbClr val="0070C0"/>
                          </a:solidFill>
                          <a:latin typeface="+mn-lt"/>
                          <a:ea typeface="+mn-ea"/>
                          <a:cs typeface="+mn-cs"/>
                        </a:rPr>
                        <a:t>maxTLP</a:t>
                      </a:r>
                      <a:r>
                        <a:rPr lang="en-US" sz="1500" b="0" kern="1200" dirty="0">
                          <a:solidFill>
                            <a:srgbClr val="0070C0"/>
                          </a:solidFill>
                          <a:latin typeface="+mn-lt"/>
                          <a:ea typeface="+mn-ea"/>
                          <a:cs typeface="+mn-cs"/>
                        </a:rPr>
                        <a:t> </a:t>
                      </a:r>
                      <a:r>
                        <a:rPr lang="en-US" sz="1500" dirty="0"/>
                        <a:t>configurations</a:t>
                      </a: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909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3134995" rtl="0" eaLnBrk="1" latinLnBrk="0" hangingPunct="1"/>
                      <a:r>
                        <a:rPr lang="en-US" sz="1800" b="1" kern="1200" dirty="0" err="1">
                          <a:solidFill>
                            <a:srgbClr val="FF0000"/>
                          </a:solidFill>
                          <a:latin typeface="+mn-lt"/>
                          <a:ea typeface="+mn-ea"/>
                          <a:cs typeface="+mn-cs"/>
                        </a:rPr>
                        <a:t>optWS</a:t>
                      </a:r>
                      <a:r>
                        <a:rPr lang="en-US" sz="1800" b="1" kern="1200" dirty="0">
                          <a:solidFill>
                            <a:srgbClr val="FF0000"/>
                          </a:solidFill>
                          <a:latin typeface="+mn-lt"/>
                          <a:ea typeface="+mn-ea"/>
                          <a:cs typeface="+mn-cs"/>
                        </a:rPr>
                        <a:t>/</a:t>
                      </a:r>
                      <a:r>
                        <a:rPr lang="en-US" sz="1800" b="1" kern="1200" dirty="0" err="1">
                          <a:solidFill>
                            <a:srgbClr val="FF0000"/>
                          </a:solidFill>
                          <a:latin typeface="+mn-lt"/>
                          <a:ea typeface="+mn-ea"/>
                          <a:cs typeface="+mn-cs"/>
                        </a:rPr>
                        <a:t>optFI</a:t>
                      </a:r>
                      <a:endParaRPr lang="en-US" sz="1800" b="1" kern="1200" dirty="0">
                        <a:solidFill>
                          <a:srgbClr val="FF0000"/>
                        </a:solidFill>
                        <a:latin typeface="+mn-lt"/>
                        <a:ea typeface="+mn-ea"/>
                        <a:cs typeface="+mn-cs"/>
                      </a:endParaRP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n-US" sz="1500" dirty="0"/>
                        <a:t>their </a:t>
                      </a:r>
                      <a:r>
                        <a:rPr lang="en-US" sz="1500" b="0" kern="1200" dirty="0">
                          <a:solidFill>
                            <a:srgbClr val="0070C0"/>
                          </a:solidFill>
                          <a:latin typeface="+mn-lt"/>
                          <a:ea typeface="+mn-ea"/>
                          <a:cs typeface="+mn-cs"/>
                        </a:rPr>
                        <a:t>own TLP configurations such that WS/FI is maximized</a:t>
                      </a:r>
                    </a:p>
                  </a:txBody>
                  <a:tcPr marL="68580" marR="68580" marT="34290" marB="34290" anchor="ctr">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bl>
          </a:graphicData>
        </a:graphic>
      </p:graphicFrame>
      <p:sp>
        <p:nvSpPr>
          <p:cNvPr id="24" name="TextBox 23">
            <a:extLst>
              <a:ext uri="{FF2B5EF4-FFF2-40B4-BE49-F238E27FC236}">
                <a16:creationId xmlns:a16="http://schemas.microsoft.com/office/drawing/2014/main" xmlns="" id="{10325326-79EB-4C7D-9740-6907A666EFB1}"/>
              </a:ext>
            </a:extLst>
          </p:cNvPr>
          <p:cNvSpPr txBox="1"/>
          <p:nvPr/>
        </p:nvSpPr>
        <p:spPr>
          <a:xfrm>
            <a:off x="1662560" y="1268016"/>
            <a:ext cx="5818881" cy="323165"/>
          </a:xfrm>
          <a:prstGeom prst="rect">
            <a:avLst/>
          </a:prstGeom>
          <a:noFill/>
        </p:spPr>
        <p:txBody>
          <a:bodyPr wrap="square" rtlCol="0">
            <a:spAutoFit/>
          </a:bodyPr>
          <a:lstStyle/>
          <a:p>
            <a:pPr algn="ctr" defTabSz="2351246">
              <a:defRPr/>
            </a:pPr>
            <a:r>
              <a:rPr lang="en-US" sz="1500" kern="0" dirty="0">
                <a:solidFill>
                  <a:prstClr val="black"/>
                </a:solidFill>
              </a:rPr>
              <a:t>Two or more applications are executed concurrently with</a:t>
            </a:r>
          </a:p>
        </p:txBody>
      </p:sp>
      <p:graphicFrame>
        <p:nvGraphicFramePr>
          <p:cNvPr id="25" name="Chart 24">
            <a:extLst>
              <a:ext uri="{FF2B5EF4-FFF2-40B4-BE49-F238E27FC236}">
                <a16:creationId xmlns:a16="http://schemas.microsoft.com/office/drawing/2014/main" xmlns="" id="{9B339C0E-E238-4E73-9C94-0465142A827F}"/>
              </a:ext>
            </a:extLst>
          </p:cNvPr>
          <p:cNvGraphicFramePr>
            <a:graphicFrameLocks/>
          </p:cNvGraphicFramePr>
          <p:nvPr>
            <p:extLst/>
          </p:nvPr>
        </p:nvGraphicFramePr>
        <p:xfrm>
          <a:off x="2308860" y="2993552"/>
          <a:ext cx="2242298" cy="1855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Chart 25">
            <a:extLst>
              <a:ext uri="{FF2B5EF4-FFF2-40B4-BE49-F238E27FC236}">
                <a16:creationId xmlns:a16="http://schemas.microsoft.com/office/drawing/2014/main" xmlns="" id="{D18DE440-5218-4442-972E-8C966E20F243}"/>
              </a:ext>
            </a:extLst>
          </p:cNvPr>
          <p:cNvGraphicFramePr>
            <a:graphicFrameLocks/>
          </p:cNvGraphicFramePr>
          <p:nvPr>
            <p:extLst/>
          </p:nvPr>
        </p:nvGraphicFramePr>
        <p:xfrm>
          <a:off x="4551157" y="2993552"/>
          <a:ext cx="2242298" cy="1855501"/>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Connector 27">
            <a:extLst>
              <a:ext uri="{FF2B5EF4-FFF2-40B4-BE49-F238E27FC236}">
                <a16:creationId xmlns:a16="http://schemas.microsoft.com/office/drawing/2014/main" xmlns="" id="{549F20FE-7E9E-4737-BB47-5E89AF50769A}"/>
              </a:ext>
            </a:extLst>
          </p:cNvPr>
          <p:cNvCxnSpPr/>
          <p:nvPr/>
        </p:nvCxnSpPr>
        <p:spPr>
          <a:xfrm>
            <a:off x="2945219" y="3535552"/>
            <a:ext cx="1492311" cy="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DC00AFA8-3767-4062-BE96-42E2BA41C709}"/>
              </a:ext>
            </a:extLst>
          </p:cNvPr>
          <p:cNvSpPr txBox="1"/>
          <p:nvPr/>
        </p:nvSpPr>
        <p:spPr>
          <a:xfrm>
            <a:off x="2779859" y="3345986"/>
            <a:ext cx="774571" cy="230832"/>
          </a:xfrm>
          <a:prstGeom prst="rect">
            <a:avLst/>
          </a:prstGeom>
          <a:noFill/>
        </p:spPr>
        <p:txBody>
          <a:bodyPr wrap="none" rtlCol="0">
            <a:spAutoFit/>
          </a:bodyPr>
          <a:lstStyle/>
          <a:p>
            <a:r>
              <a:rPr lang="en-US" sz="900" b="1" dirty="0">
                <a:solidFill>
                  <a:srgbClr val="FF0000"/>
                </a:solidFill>
                <a:latin typeface="Arial" panose="020B0604020202020204" pitchFamily="34" charset="0"/>
                <a:cs typeface="Arial" panose="020B0604020202020204" pitchFamily="34" charset="0"/>
              </a:rPr>
              <a:t>++bestTLP</a:t>
            </a:r>
            <a:endParaRPr lang="en-US" sz="1350" b="1" dirty="0">
              <a:solidFill>
                <a:srgbClr val="FF0000"/>
              </a:solidFill>
              <a:latin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xmlns="" id="{13FE2BB2-570D-4164-BB80-5F6DD9839778}"/>
              </a:ext>
            </a:extLst>
          </p:cNvPr>
          <p:cNvCxnSpPr>
            <a:cxnSpLocks/>
          </p:cNvCxnSpPr>
          <p:nvPr/>
        </p:nvCxnSpPr>
        <p:spPr>
          <a:xfrm>
            <a:off x="5028248" y="4012535"/>
            <a:ext cx="1661433" cy="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E2798264-DE31-4708-8B02-1A460A2BF53E}"/>
              </a:ext>
            </a:extLst>
          </p:cNvPr>
          <p:cNvSpPr txBox="1"/>
          <p:nvPr/>
        </p:nvSpPr>
        <p:spPr>
          <a:xfrm>
            <a:off x="5025298" y="3825999"/>
            <a:ext cx="774571" cy="230832"/>
          </a:xfrm>
          <a:prstGeom prst="rect">
            <a:avLst/>
          </a:prstGeom>
          <a:noFill/>
        </p:spPr>
        <p:txBody>
          <a:bodyPr wrap="none" rtlCol="0">
            <a:spAutoFit/>
          </a:bodyPr>
          <a:lstStyle/>
          <a:p>
            <a:r>
              <a:rPr lang="en-US" sz="900" b="1" dirty="0">
                <a:solidFill>
                  <a:srgbClr val="FF0000"/>
                </a:solidFill>
                <a:latin typeface="Arial" panose="020B0604020202020204" pitchFamily="34" charset="0"/>
                <a:cs typeface="Arial" panose="020B0604020202020204" pitchFamily="34" charset="0"/>
              </a:rPr>
              <a:t>++bestTLP</a:t>
            </a:r>
            <a:endParaRPr lang="en-US" sz="1350" b="1" dirty="0">
              <a:solidFill>
                <a:srgbClr val="FF0000"/>
              </a:solidFill>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xmlns="" id="{1DC9A0D6-32B0-4092-A20E-7F99394261F5}"/>
              </a:ext>
            </a:extLst>
          </p:cNvPr>
          <p:cNvCxnSpPr>
            <a:cxnSpLocks/>
          </p:cNvCxnSpPr>
          <p:nvPr/>
        </p:nvCxnSpPr>
        <p:spPr>
          <a:xfrm>
            <a:off x="4021074" y="3211830"/>
            <a:ext cx="0" cy="323722"/>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D2FC573F-ACF8-4B44-A217-61718BE3B92D}"/>
              </a:ext>
            </a:extLst>
          </p:cNvPr>
          <p:cNvCxnSpPr>
            <a:cxnSpLocks/>
          </p:cNvCxnSpPr>
          <p:nvPr/>
        </p:nvCxnSpPr>
        <p:spPr>
          <a:xfrm>
            <a:off x="6265926" y="3378709"/>
            <a:ext cx="0" cy="633827"/>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xmlns="" id="{1153E93F-3A9A-4D4B-B703-36C3F080ABD5}"/>
              </a:ext>
            </a:extLst>
          </p:cNvPr>
          <p:cNvSpPr txBox="1"/>
          <p:nvPr/>
        </p:nvSpPr>
        <p:spPr>
          <a:xfrm>
            <a:off x="7195395" y="3766252"/>
            <a:ext cx="918841" cy="415498"/>
          </a:xfrm>
          <a:prstGeom prst="rect">
            <a:avLst/>
          </a:prstGeom>
          <a:noFill/>
        </p:spPr>
        <p:txBody>
          <a:bodyPr wrap="none" rtlCol="0">
            <a:spAutoFit/>
          </a:bodyPr>
          <a:lstStyle/>
          <a:p>
            <a:pPr algn="ctr"/>
            <a:r>
              <a:rPr lang="en-US" sz="2100" b="1" dirty="0">
                <a:solidFill>
                  <a:srgbClr val="FF0000"/>
                </a:solidFill>
              </a:rPr>
              <a:t>Why?</a:t>
            </a:r>
          </a:p>
        </p:txBody>
      </p:sp>
    </p:spTree>
    <p:extLst>
      <p:ext uri="{BB962C8B-B14F-4D97-AF65-F5344CB8AC3E}">
        <p14:creationId xmlns:p14="http://schemas.microsoft.com/office/powerpoint/2010/main" val="21007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Graphic spid="26" grpId="0">
        <p:bldAsOne/>
      </p:bldGraphic>
      <p:bldP spid="29" grpId="0"/>
      <p:bldP spid="3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433EB2-49A8-4082-AE98-D7B28DF7F9B9}"/>
              </a:ext>
            </a:extLst>
          </p:cNvPr>
          <p:cNvSpPr>
            <a:spLocks noGrp="1"/>
          </p:cNvSpPr>
          <p:nvPr>
            <p:ph type="title"/>
          </p:nvPr>
        </p:nvSpPr>
        <p:spPr>
          <a:xfrm>
            <a:off x="106325" y="7515"/>
            <a:ext cx="3017875" cy="857250"/>
          </a:xfrm>
        </p:spPr>
        <p:txBody>
          <a:bodyPr/>
          <a:lstStyle/>
          <a:p>
            <a:r>
              <a:rPr lang="en-US" dirty="0"/>
              <a:t>Why?</a:t>
            </a:r>
          </a:p>
        </p:txBody>
      </p:sp>
      <p:sp>
        <p:nvSpPr>
          <p:cNvPr id="57" name="Content Placeholder 2">
            <a:extLst>
              <a:ext uri="{FF2B5EF4-FFF2-40B4-BE49-F238E27FC236}">
                <a16:creationId xmlns:a16="http://schemas.microsoft.com/office/drawing/2014/main" xmlns="" id="{AE41FB73-B4BF-46A6-887D-93FFF72BA353}"/>
              </a:ext>
            </a:extLst>
          </p:cNvPr>
          <p:cNvSpPr>
            <a:spLocks noGrp="1"/>
          </p:cNvSpPr>
          <p:nvPr>
            <p:ph idx="1"/>
          </p:nvPr>
        </p:nvSpPr>
        <p:spPr>
          <a:xfrm>
            <a:off x="628650" y="1432040"/>
            <a:ext cx="4837580" cy="3200682"/>
          </a:xfrm>
        </p:spPr>
        <p:txBody>
          <a:bodyPr>
            <a:normAutofit/>
          </a:bodyPr>
          <a:lstStyle/>
          <a:p>
            <a:r>
              <a:rPr lang="en-US" sz="1800" dirty="0"/>
              <a:t>Some applications consume less/more resources compared to co-running application(s)</a:t>
            </a:r>
          </a:p>
          <a:p>
            <a:pPr lvl="1"/>
            <a:r>
              <a:rPr lang="en-US" sz="1500" dirty="0"/>
              <a:t>Difficult </a:t>
            </a:r>
            <a:r>
              <a:rPr lang="en-US" sz="1500" dirty="0">
                <a:solidFill>
                  <a:srgbClr val="FF0000"/>
                </a:solidFill>
              </a:rPr>
              <a:t>management</a:t>
            </a:r>
            <a:r>
              <a:rPr lang="en-US" sz="1500" dirty="0"/>
              <a:t> of </a:t>
            </a:r>
            <a:r>
              <a:rPr lang="en-US" sz="1500" dirty="0">
                <a:solidFill>
                  <a:srgbClr val="FF0000"/>
                </a:solidFill>
              </a:rPr>
              <a:t>BW resources</a:t>
            </a:r>
            <a:r>
              <a:rPr lang="en-US" sz="1500" dirty="0"/>
              <a:t> in GPUs</a:t>
            </a:r>
          </a:p>
        </p:txBody>
      </p:sp>
      <p:sp>
        <p:nvSpPr>
          <p:cNvPr id="3" name="Footer Placeholder 2">
            <a:extLst>
              <a:ext uri="{FF2B5EF4-FFF2-40B4-BE49-F238E27FC236}">
                <a16:creationId xmlns:a16="http://schemas.microsoft.com/office/drawing/2014/main" xmlns="" id="{A7939569-1C90-45B0-8C80-CEF6501476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CFC1009-DF6D-4F71-91B4-E4925415CABC}"/>
              </a:ext>
            </a:extLst>
          </p:cNvPr>
          <p:cNvSpPr>
            <a:spLocks noGrp="1"/>
          </p:cNvSpPr>
          <p:nvPr>
            <p:ph type="sldNum" sz="quarter" idx="12"/>
          </p:nvPr>
        </p:nvSpPr>
        <p:spPr/>
        <p:txBody>
          <a:bodyPr/>
          <a:lstStyle/>
          <a:p>
            <a:fld id="{98ECD8BD-D1A9-4DC4-89AE-4427480F30AB}" type="slidenum">
              <a:rPr lang="en-US" smtClean="0"/>
              <a:t>19</a:t>
            </a:fld>
            <a:endParaRPr lang="en-US"/>
          </a:p>
        </p:txBody>
      </p:sp>
      <p:grpSp>
        <p:nvGrpSpPr>
          <p:cNvPr id="9" name="Group 8">
            <a:extLst>
              <a:ext uri="{FF2B5EF4-FFF2-40B4-BE49-F238E27FC236}">
                <a16:creationId xmlns:a16="http://schemas.microsoft.com/office/drawing/2014/main" xmlns="" id="{30D104B3-A413-4CE0-81E1-2A37B4A57454}"/>
              </a:ext>
            </a:extLst>
          </p:cNvPr>
          <p:cNvGrpSpPr/>
          <p:nvPr/>
        </p:nvGrpSpPr>
        <p:grpSpPr>
          <a:xfrm>
            <a:off x="2277365" y="1098475"/>
            <a:ext cx="4589271" cy="2946551"/>
            <a:chOff x="5237338" y="62710"/>
            <a:chExt cx="6119027" cy="3928735"/>
          </a:xfrm>
        </p:grpSpPr>
        <p:pic>
          <p:nvPicPr>
            <p:cNvPr id="5" name="Picture 4">
              <a:extLst>
                <a:ext uri="{FF2B5EF4-FFF2-40B4-BE49-F238E27FC236}">
                  <a16:creationId xmlns:a16="http://schemas.microsoft.com/office/drawing/2014/main" xmlns="" id="{698B0C8B-5DF6-4D7C-82AE-C0872F1B2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351" y="666637"/>
              <a:ext cx="457200" cy="457200"/>
            </a:xfrm>
            <a:prstGeom prst="rect">
              <a:avLst/>
            </a:prstGeom>
          </p:spPr>
        </p:pic>
        <p:sp>
          <p:nvSpPr>
            <p:cNvPr id="6" name="TextBox 5">
              <a:extLst>
                <a:ext uri="{FF2B5EF4-FFF2-40B4-BE49-F238E27FC236}">
                  <a16:creationId xmlns:a16="http://schemas.microsoft.com/office/drawing/2014/main" xmlns="" id="{97D07EDB-8C75-4D4A-92AE-BAB9DDAB00B1}"/>
                </a:ext>
              </a:extLst>
            </p:cNvPr>
            <p:cNvSpPr txBox="1"/>
            <p:nvPr/>
          </p:nvSpPr>
          <p:spPr>
            <a:xfrm>
              <a:off x="5237338" y="533802"/>
              <a:ext cx="1592744" cy="615553"/>
            </a:xfrm>
            <a:prstGeom prst="rect">
              <a:avLst/>
            </a:prstGeom>
            <a:noFill/>
          </p:spPr>
          <p:txBody>
            <a:bodyPr wrap="none" rtlCol="0">
              <a:spAutoFit/>
            </a:bodyPr>
            <a:lstStyle/>
            <a:p>
              <a:pPr algn="ctr"/>
              <a:r>
                <a:rPr lang="en-US" sz="1200" b="1" dirty="0"/>
                <a:t>Application</a:t>
              </a:r>
              <a:r>
                <a:rPr lang="en-US" sz="1200" b="1" dirty="0">
                  <a:solidFill>
                    <a:srgbClr val="0070C0"/>
                  </a:solidFill>
                </a:rPr>
                <a:t>#1</a:t>
              </a:r>
            </a:p>
            <a:p>
              <a:pPr algn="ctr"/>
              <a:r>
                <a:rPr lang="en-US" sz="1200" b="1" dirty="0"/>
                <a:t>TLP</a:t>
              </a:r>
            </a:p>
          </p:txBody>
        </p:sp>
        <p:pic>
          <p:nvPicPr>
            <p:cNvPr id="17" name="Picture 16">
              <a:extLst>
                <a:ext uri="{FF2B5EF4-FFF2-40B4-BE49-F238E27FC236}">
                  <a16:creationId xmlns:a16="http://schemas.microsoft.com/office/drawing/2014/main" xmlns="" id="{DFB61148-F53D-469D-AC42-4A773272BA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4825" y="1466026"/>
              <a:ext cx="457200" cy="457200"/>
            </a:xfrm>
            <a:prstGeom prst="rect">
              <a:avLst/>
            </a:prstGeom>
          </p:spPr>
        </p:pic>
        <p:sp>
          <p:nvSpPr>
            <p:cNvPr id="18" name="TextBox 17">
              <a:extLst>
                <a:ext uri="{FF2B5EF4-FFF2-40B4-BE49-F238E27FC236}">
                  <a16:creationId xmlns:a16="http://schemas.microsoft.com/office/drawing/2014/main" xmlns="" id="{24927F9F-A702-4802-A59A-06668E7DBE9A}"/>
                </a:ext>
              </a:extLst>
            </p:cNvPr>
            <p:cNvSpPr txBox="1"/>
            <p:nvPr/>
          </p:nvSpPr>
          <p:spPr>
            <a:xfrm>
              <a:off x="9763621" y="1366175"/>
              <a:ext cx="1592744" cy="615553"/>
            </a:xfrm>
            <a:prstGeom prst="rect">
              <a:avLst/>
            </a:prstGeom>
            <a:noFill/>
          </p:spPr>
          <p:txBody>
            <a:bodyPr wrap="none" rtlCol="0">
              <a:spAutoFit/>
            </a:bodyPr>
            <a:lstStyle/>
            <a:p>
              <a:pPr algn="ctr"/>
              <a:r>
                <a:rPr lang="en-US" sz="1200" b="1" dirty="0"/>
                <a:t>Application</a:t>
              </a:r>
              <a:r>
                <a:rPr lang="en-US" sz="1200" b="1" dirty="0">
                  <a:solidFill>
                    <a:srgbClr val="00B050"/>
                  </a:solidFill>
                </a:rPr>
                <a:t>#2</a:t>
              </a:r>
            </a:p>
            <a:p>
              <a:pPr algn="ctr"/>
              <a:r>
                <a:rPr lang="en-US" sz="1200" b="1" dirty="0"/>
                <a:t>TLP</a:t>
              </a:r>
            </a:p>
          </p:txBody>
        </p:sp>
        <p:grpSp>
          <p:nvGrpSpPr>
            <p:cNvPr id="54" name="Group 53">
              <a:extLst>
                <a:ext uri="{FF2B5EF4-FFF2-40B4-BE49-F238E27FC236}">
                  <a16:creationId xmlns:a16="http://schemas.microsoft.com/office/drawing/2014/main" xmlns="" id="{7FFBE801-EA45-4CBB-86C3-6DAF0460AD3D}"/>
                </a:ext>
              </a:extLst>
            </p:cNvPr>
            <p:cNvGrpSpPr/>
            <p:nvPr/>
          </p:nvGrpSpPr>
          <p:grpSpPr>
            <a:xfrm>
              <a:off x="7332384" y="62710"/>
              <a:ext cx="1922643" cy="3928735"/>
              <a:chOff x="5143205" y="1321356"/>
              <a:chExt cx="1922643" cy="3928735"/>
            </a:xfrm>
          </p:grpSpPr>
          <p:grpSp>
            <p:nvGrpSpPr>
              <p:cNvPr id="37" name="Group 36">
                <a:extLst>
                  <a:ext uri="{FF2B5EF4-FFF2-40B4-BE49-F238E27FC236}">
                    <a16:creationId xmlns:a16="http://schemas.microsoft.com/office/drawing/2014/main" xmlns="" id="{70A58719-F26E-4FD9-9EFF-888D60896D71}"/>
                  </a:ext>
                </a:extLst>
              </p:cNvPr>
              <p:cNvGrpSpPr/>
              <p:nvPr/>
            </p:nvGrpSpPr>
            <p:grpSpPr>
              <a:xfrm>
                <a:off x="5143205" y="1321356"/>
                <a:ext cx="1922643" cy="2198132"/>
                <a:chOff x="5143205" y="1321356"/>
                <a:chExt cx="1922643" cy="2198132"/>
              </a:xfrm>
            </p:grpSpPr>
            <p:sp>
              <p:nvSpPr>
                <p:cNvPr id="25" name="Rectangle 24">
                  <a:extLst>
                    <a:ext uri="{FF2B5EF4-FFF2-40B4-BE49-F238E27FC236}">
                      <a16:creationId xmlns:a16="http://schemas.microsoft.com/office/drawing/2014/main" xmlns="" id="{732521D1-9191-429B-9426-E081A17EF371}"/>
                    </a:ext>
                  </a:extLst>
                </p:cNvPr>
                <p:cNvSpPr/>
                <p:nvPr/>
              </p:nvSpPr>
              <p:spPr>
                <a:xfrm>
                  <a:off x="5188925" y="1690688"/>
                  <a:ext cx="1828800" cy="18288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xmlns="" id="{3A89DE44-EB6D-455C-A38E-B053177BC8AE}"/>
                    </a:ext>
                  </a:extLst>
                </p:cNvPr>
                <p:cNvSpPr txBox="1"/>
                <p:nvPr/>
              </p:nvSpPr>
              <p:spPr>
                <a:xfrm>
                  <a:off x="5517636" y="1321356"/>
                  <a:ext cx="1156727" cy="369332"/>
                </a:xfrm>
                <a:prstGeom prst="rect">
                  <a:avLst/>
                </a:prstGeom>
                <a:noFill/>
              </p:spPr>
              <p:txBody>
                <a:bodyPr wrap="none" rtlCol="0">
                  <a:spAutoFit/>
                </a:bodyPr>
                <a:lstStyle/>
                <a:p>
                  <a:pPr algn="ctr"/>
                  <a:r>
                    <a:rPr lang="en-US" sz="1200" b="1" dirty="0"/>
                    <a:t>L2 Cache</a:t>
                  </a:r>
                </a:p>
              </p:txBody>
            </p:sp>
            <p:sp>
              <p:nvSpPr>
                <p:cNvPr id="27" name="Rectangle 26">
                  <a:extLst>
                    <a:ext uri="{FF2B5EF4-FFF2-40B4-BE49-F238E27FC236}">
                      <a16:creationId xmlns:a16="http://schemas.microsoft.com/office/drawing/2014/main" xmlns="" id="{AA990F03-8120-4660-95AF-FAAAF3905113}"/>
                    </a:ext>
                  </a:extLst>
                </p:cNvPr>
                <p:cNvSpPr/>
                <p:nvPr/>
              </p:nvSpPr>
              <p:spPr>
                <a:xfrm>
                  <a:off x="5188925" y="1690688"/>
                  <a:ext cx="1828800" cy="228600"/>
                </a:xfrm>
                <a:prstGeom prst="rect">
                  <a:avLst/>
                </a:prstGeom>
                <a:solidFill>
                  <a:srgbClr val="0070C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a:extLst>
                    <a:ext uri="{FF2B5EF4-FFF2-40B4-BE49-F238E27FC236}">
                      <a16:creationId xmlns:a16="http://schemas.microsoft.com/office/drawing/2014/main" xmlns="" id="{319C0798-D790-4E05-A501-235177BC35F2}"/>
                    </a:ext>
                  </a:extLst>
                </p:cNvPr>
                <p:cNvSpPr/>
                <p:nvPr/>
              </p:nvSpPr>
              <p:spPr>
                <a:xfrm>
                  <a:off x="5188925" y="1919288"/>
                  <a:ext cx="1828800" cy="228600"/>
                </a:xfrm>
                <a:prstGeom prst="rect">
                  <a:avLst/>
                </a:prstGeom>
                <a:solidFill>
                  <a:srgbClr val="0070C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xmlns="" id="{AC7A79E8-8351-4BF0-A3B0-DCA710CD5B05}"/>
                    </a:ext>
                  </a:extLst>
                </p:cNvPr>
                <p:cNvSpPr/>
                <p:nvPr/>
              </p:nvSpPr>
              <p:spPr>
                <a:xfrm>
                  <a:off x="5188925" y="2147888"/>
                  <a:ext cx="1828800" cy="228600"/>
                </a:xfrm>
                <a:prstGeom prst="rect">
                  <a:avLst/>
                </a:prstGeom>
                <a:solidFill>
                  <a:srgbClr val="0070C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a:extLst>
                    <a:ext uri="{FF2B5EF4-FFF2-40B4-BE49-F238E27FC236}">
                      <a16:creationId xmlns:a16="http://schemas.microsoft.com/office/drawing/2014/main" xmlns="" id="{1D34BB4E-CF52-45CA-8188-E5559ED6B30D}"/>
                    </a:ext>
                  </a:extLst>
                </p:cNvPr>
                <p:cNvSpPr/>
                <p:nvPr/>
              </p:nvSpPr>
              <p:spPr>
                <a:xfrm>
                  <a:off x="5188925" y="2376488"/>
                  <a:ext cx="1828800" cy="228600"/>
                </a:xfrm>
                <a:prstGeom prst="rect">
                  <a:avLst/>
                </a:prstGeom>
                <a:solidFill>
                  <a:srgbClr val="0070C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a:extLst>
                    <a:ext uri="{FF2B5EF4-FFF2-40B4-BE49-F238E27FC236}">
                      <a16:creationId xmlns:a16="http://schemas.microsoft.com/office/drawing/2014/main" xmlns="" id="{D60D5E5A-E3F0-4778-B16C-6BC04E43E56F}"/>
                    </a:ext>
                  </a:extLst>
                </p:cNvPr>
                <p:cNvSpPr/>
                <p:nvPr/>
              </p:nvSpPr>
              <p:spPr>
                <a:xfrm>
                  <a:off x="5188925" y="2605088"/>
                  <a:ext cx="1828800" cy="228600"/>
                </a:xfrm>
                <a:prstGeom prst="rect">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xmlns="" id="{E8918A25-6E6F-4D4D-8687-3F232E803E69}"/>
                    </a:ext>
                  </a:extLst>
                </p:cNvPr>
                <p:cNvSpPr/>
                <p:nvPr/>
              </p:nvSpPr>
              <p:spPr>
                <a:xfrm>
                  <a:off x="5188925" y="2833688"/>
                  <a:ext cx="1828800" cy="228600"/>
                </a:xfrm>
                <a:prstGeom prst="rect">
                  <a:avLst/>
                </a:prstGeom>
                <a:solidFill>
                  <a:srgbClr val="00B050">
                    <a:alpha val="50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xmlns="" id="{FE4E00A0-C836-4EE2-8524-C0B2839DC013}"/>
                    </a:ext>
                  </a:extLst>
                </p:cNvPr>
                <p:cNvSpPr/>
                <p:nvPr/>
              </p:nvSpPr>
              <p:spPr>
                <a:xfrm>
                  <a:off x="5188925" y="3062288"/>
                  <a:ext cx="1828800" cy="2286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xmlns="" id="{5261A8C5-7CFC-49C9-BAF3-D352C4274A35}"/>
                    </a:ext>
                  </a:extLst>
                </p:cNvPr>
                <p:cNvSpPr/>
                <p:nvPr/>
              </p:nvSpPr>
              <p:spPr>
                <a:xfrm>
                  <a:off x="5188925" y="3290888"/>
                  <a:ext cx="1828800" cy="2286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xmlns="" id="{68144C58-DD42-49EA-802E-D04EF0BD2082}"/>
                    </a:ext>
                  </a:extLst>
                </p:cNvPr>
                <p:cNvSpPr/>
                <p:nvPr/>
              </p:nvSpPr>
              <p:spPr>
                <a:xfrm>
                  <a:off x="5143205" y="1736408"/>
                  <a:ext cx="1920240" cy="822960"/>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xmlns="" id="{DDEE6C77-79AB-4961-A09E-9FE9E370359C}"/>
                    </a:ext>
                  </a:extLst>
                </p:cNvPr>
                <p:cNvSpPr/>
                <p:nvPr/>
              </p:nvSpPr>
              <p:spPr>
                <a:xfrm>
                  <a:off x="5145608" y="2650808"/>
                  <a:ext cx="1920240" cy="822960"/>
                </a:xfrm>
                <a:prstGeom prst="rect">
                  <a:avLst/>
                </a:prstGeom>
                <a:no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8" name="Rectangle 37">
                <a:extLst>
                  <a:ext uri="{FF2B5EF4-FFF2-40B4-BE49-F238E27FC236}">
                    <a16:creationId xmlns:a16="http://schemas.microsoft.com/office/drawing/2014/main" xmlns="" id="{DA30DFD9-5267-4696-8B2F-9046E6E21F50}"/>
                  </a:ext>
                </a:extLst>
              </p:cNvPr>
              <p:cNvSpPr/>
              <p:nvPr/>
            </p:nvSpPr>
            <p:spPr>
              <a:xfrm>
                <a:off x="5188925" y="4335691"/>
                <a:ext cx="1828800" cy="9144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5" name="Straight Arrow Connector 44">
                <a:extLst>
                  <a:ext uri="{FF2B5EF4-FFF2-40B4-BE49-F238E27FC236}">
                    <a16:creationId xmlns:a16="http://schemas.microsoft.com/office/drawing/2014/main" xmlns="" id="{D4B6495C-7019-4C6E-9701-D94737E5C857}"/>
                  </a:ext>
                </a:extLst>
              </p:cNvPr>
              <p:cNvCxnSpPr>
                <a:cxnSpLocks/>
              </p:cNvCxnSpPr>
              <p:nvPr/>
            </p:nvCxnSpPr>
            <p:spPr>
              <a:xfrm>
                <a:off x="5589904" y="3535680"/>
                <a:ext cx="0" cy="788352"/>
              </a:xfrm>
              <a:prstGeom prst="straightConnector1">
                <a:avLst/>
              </a:prstGeom>
              <a:ln w="1905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xmlns="" id="{07E73F83-555B-402C-9376-F82F364B205A}"/>
                  </a:ext>
                </a:extLst>
              </p:cNvPr>
              <p:cNvCxnSpPr>
                <a:cxnSpLocks/>
              </p:cNvCxnSpPr>
              <p:nvPr/>
            </p:nvCxnSpPr>
            <p:spPr>
              <a:xfrm>
                <a:off x="5742939" y="3535680"/>
                <a:ext cx="0" cy="788352"/>
              </a:xfrm>
              <a:prstGeom prst="straightConnector1">
                <a:avLst/>
              </a:prstGeom>
              <a:ln w="1905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58F36C11-EB72-4F88-8B54-238D4C816597}"/>
                  </a:ext>
                </a:extLst>
              </p:cNvPr>
              <p:cNvCxnSpPr>
                <a:cxnSpLocks/>
              </p:cNvCxnSpPr>
              <p:nvPr/>
            </p:nvCxnSpPr>
            <p:spPr>
              <a:xfrm>
                <a:off x="5897243" y="3535680"/>
                <a:ext cx="0" cy="788352"/>
              </a:xfrm>
              <a:prstGeom prst="straightConnector1">
                <a:avLst/>
              </a:prstGeom>
              <a:ln w="1905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xmlns="" id="{30F88165-4FF5-44D7-B9B5-125579C29237}"/>
                  </a:ext>
                </a:extLst>
              </p:cNvPr>
              <p:cNvCxnSpPr>
                <a:cxnSpLocks/>
              </p:cNvCxnSpPr>
              <p:nvPr/>
            </p:nvCxnSpPr>
            <p:spPr>
              <a:xfrm>
                <a:off x="6050913" y="3535680"/>
                <a:ext cx="0" cy="788352"/>
              </a:xfrm>
              <a:prstGeom prst="straightConnector1">
                <a:avLst/>
              </a:prstGeom>
              <a:ln w="19050">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4F57DE30-6C28-44D0-B77E-EEFCCA56E4B2}"/>
                  </a:ext>
                </a:extLst>
              </p:cNvPr>
              <p:cNvCxnSpPr>
                <a:cxnSpLocks/>
              </p:cNvCxnSpPr>
              <p:nvPr/>
            </p:nvCxnSpPr>
            <p:spPr>
              <a:xfrm>
                <a:off x="6203948" y="3535680"/>
                <a:ext cx="0" cy="788352"/>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C7E843C1-6843-4452-8501-3714BFB7EE41}"/>
                  </a:ext>
                </a:extLst>
              </p:cNvPr>
              <p:cNvCxnSpPr>
                <a:cxnSpLocks/>
              </p:cNvCxnSpPr>
              <p:nvPr/>
            </p:nvCxnSpPr>
            <p:spPr>
              <a:xfrm>
                <a:off x="6358252" y="3535680"/>
                <a:ext cx="0" cy="788352"/>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C3BC9FF5-FE9E-491C-8F27-532008D6F86D}"/>
                  </a:ext>
                </a:extLst>
              </p:cNvPr>
              <p:cNvCxnSpPr>
                <a:cxnSpLocks/>
              </p:cNvCxnSpPr>
              <p:nvPr/>
            </p:nvCxnSpPr>
            <p:spPr>
              <a:xfrm>
                <a:off x="6503986" y="3535680"/>
                <a:ext cx="0" cy="788352"/>
              </a:xfrm>
              <a:prstGeom prst="straightConnector1">
                <a:avLst/>
              </a:prstGeom>
              <a:ln w="19050">
                <a:solidFill>
                  <a:srgbClr val="00B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xmlns="" id="{EAF8512E-B53A-402A-A65F-572233FF6587}"/>
                  </a:ext>
                </a:extLst>
              </p:cNvPr>
              <p:cNvCxnSpPr>
                <a:cxnSpLocks/>
              </p:cNvCxnSpPr>
              <p:nvPr/>
            </p:nvCxnSpPr>
            <p:spPr>
              <a:xfrm>
                <a:off x="6658290" y="3535680"/>
                <a:ext cx="0" cy="788352"/>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0A62BBC5-B05B-45F5-9CE0-20DABC1FF1D7}"/>
                  </a:ext>
                </a:extLst>
              </p:cNvPr>
              <p:cNvSpPr txBox="1"/>
              <p:nvPr/>
            </p:nvSpPr>
            <p:spPr>
              <a:xfrm>
                <a:off x="5626638" y="4608226"/>
                <a:ext cx="938720" cy="400109"/>
              </a:xfrm>
              <a:prstGeom prst="rect">
                <a:avLst/>
              </a:prstGeom>
              <a:noFill/>
            </p:spPr>
            <p:txBody>
              <a:bodyPr wrap="none" rtlCol="0">
                <a:spAutoFit/>
              </a:bodyPr>
              <a:lstStyle/>
              <a:p>
                <a:pPr algn="ctr"/>
                <a:r>
                  <a:rPr lang="en-US" sz="1350" b="1" dirty="0"/>
                  <a:t>DRAM</a:t>
                </a:r>
              </a:p>
            </p:txBody>
          </p:sp>
        </p:grpSp>
      </p:grpSp>
      <p:sp>
        <p:nvSpPr>
          <p:cNvPr id="58" name="Rectangle: Rounded Corners 57">
            <a:extLst>
              <a:ext uri="{FF2B5EF4-FFF2-40B4-BE49-F238E27FC236}">
                <a16:creationId xmlns:a16="http://schemas.microsoft.com/office/drawing/2014/main" xmlns="" id="{C94A96F5-6EC5-4C3C-9EEB-6266AB0C7C27}"/>
              </a:ext>
            </a:extLst>
          </p:cNvPr>
          <p:cNvSpPr/>
          <p:nvPr/>
        </p:nvSpPr>
        <p:spPr>
          <a:xfrm>
            <a:off x="3540754" y="3314654"/>
            <a:ext cx="5115231" cy="1489518"/>
          </a:xfrm>
          <a:prstGeom prst="roundRect">
            <a:avLst/>
          </a:prstGeom>
          <a:solidFill>
            <a:sysClr val="window" lastClr="FFFFFF"/>
          </a:solidFill>
          <a:ln w="25400" cap="flat" cmpd="sng" algn="ctr">
            <a:solidFill>
              <a:sysClr val="windowText" lastClr="000000"/>
            </a:solidFill>
            <a:prstDash val="dash"/>
          </a:ln>
          <a:effectLst/>
        </p:spPr>
        <p:txBody>
          <a:bodyPr rtlCol="0" anchor="ctr"/>
          <a:lstStyle/>
          <a:p>
            <a:pPr algn="ctr" defTabSz="2351246">
              <a:defRPr/>
            </a:pPr>
            <a:r>
              <a:rPr lang="en-US" sz="1875" kern="0" dirty="0">
                <a:solidFill>
                  <a:prstClr val="black"/>
                </a:solidFill>
                <a:latin typeface="Calibri"/>
              </a:rPr>
              <a:t>How to </a:t>
            </a:r>
            <a:r>
              <a:rPr lang="en-US" sz="1875" b="1" kern="0" dirty="0">
                <a:solidFill>
                  <a:srgbClr val="FF0000"/>
                </a:solidFill>
                <a:latin typeface="Calibri"/>
              </a:rPr>
              <a:t>manage the application interference in the shared caches and main memory</a:t>
            </a:r>
            <a:r>
              <a:rPr lang="en-US" sz="1875" kern="0" dirty="0">
                <a:solidFill>
                  <a:prstClr val="black"/>
                </a:solidFill>
                <a:latin typeface="Calibri"/>
              </a:rPr>
              <a:t> to achieve the maximum benefits of multi-application execution?</a:t>
            </a:r>
          </a:p>
        </p:txBody>
      </p:sp>
      <p:sp>
        <p:nvSpPr>
          <p:cNvPr id="59" name="Rectangle: Rounded Corners 58">
            <a:extLst>
              <a:ext uri="{FF2B5EF4-FFF2-40B4-BE49-F238E27FC236}">
                <a16:creationId xmlns:a16="http://schemas.microsoft.com/office/drawing/2014/main" xmlns="" id="{789B43A2-49F8-483E-9401-75491C53DA2C}"/>
              </a:ext>
            </a:extLst>
          </p:cNvPr>
          <p:cNvSpPr/>
          <p:nvPr/>
        </p:nvSpPr>
        <p:spPr>
          <a:xfrm>
            <a:off x="440903" y="3835750"/>
            <a:ext cx="3099853" cy="447326"/>
          </a:xfrm>
          <a:prstGeom prst="roundRect">
            <a:avLst/>
          </a:prstGeom>
          <a:noFill/>
          <a:ln w="25400" cap="flat" cmpd="sng" algn="ctr">
            <a:noFill/>
            <a:prstDash val="dash"/>
          </a:ln>
          <a:effectLst/>
        </p:spPr>
        <p:txBody>
          <a:bodyPr rtlCol="0" anchor="ctr"/>
          <a:lstStyle/>
          <a:p>
            <a:pPr algn="ctr" defTabSz="2351246">
              <a:defRPr/>
            </a:pPr>
            <a:r>
              <a:rPr lang="en-US" sz="1875" b="1" kern="0" dirty="0">
                <a:solidFill>
                  <a:prstClr val="black"/>
                </a:solidFill>
                <a:latin typeface="Calibri"/>
              </a:rPr>
              <a:t>BW Interference Problem</a:t>
            </a:r>
          </a:p>
        </p:txBody>
      </p:sp>
    </p:spTree>
    <p:extLst>
      <p:ext uri="{BB962C8B-B14F-4D97-AF65-F5344CB8AC3E}">
        <p14:creationId xmlns:p14="http://schemas.microsoft.com/office/powerpoint/2010/main" val="29013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18112 -0.19329 " pathEditMode="relative" rAng="0" ptsTypes="AA">
                                      <p:cBhvr>
                                        <p:cTn id="6" dur="2000" fill="hold"/>
                                        <p:tgtEl>
                                          <p:spTgt spid="9"/>
                                        </p:tgtEl>
                                        <p:attrNameLst>
                                          <p:attrName>ppt_x</p:attrName>
                                          <p:attrName>ppt_y</p:attrName>
                                        </p:attrNameLst>
                                      </p:cBhvr>
                                      <p:rCtr x="9049" y="-9676"/>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fade">
                                      <p:cBhvr>
                                        <p:cTn id="10" dur="500"/>
                                        <p:tgtEl>
                                          <p:spTgt spid="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
                                            <p:txEl>
                                              <p:pRg st="1" end="1"/>
                                            </p:txEl>
                                          </p:spTgt>
                                        </p:tgtEl>
                                        <p:attrNameLst>
                                          <p:attrName>style.visibility</p:attrName>
                                        </p:attrNameLst>
                                      </p:cBhvr>
                                      <p:to>
                                        <p:strVal val="visible"/>
                                      </p:to>
                                    </p:set>
                                    <p:animEffect transition="in" filter="fade">
                                      <p:cBhvr>
                                        <p:cTn id="15" dur="500"/>
                                        <p:tgtEl>
                                          <p:spTgt spid="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52" y="0"/>
            <a:ext cx="8931348" cy="857250"/>
          </a:xfrm>
        </p:spPr>
        <p:txBody>
          <a:bodyPr/>
          <a:lstStyle/>
          <a:p>
            <a:r>
              <a:rPr lang="en-US" dirty="0" smtClean="0"/>
              <a:t>William &amp; Mary</a:t>
            </a:r>
            <a:endParaRPr lang="en-US" dirty="0"/>
          </a:p>
        </p:txBody>
      </p:sp>
      <p:sp>
        <p:nvSpPr>
          <p:cNvPr id="4" name="Slide Number Placeholder 3"/>
          <p:cNvSpPr>
            <a:spLocks noGrp="1"/>
          </p:cNvSpPr>
          <p:nvPr>
            <p:ph type="sldNum" sz="quarter" idx="12"/>
          </p:nvPr>
        </p:nvSpPr>
        <p:spPr/>
        <p:txBody>
          <a:bodyPr/>
          <a:lstStyle/>
          <a:p>
            <a:fld id="{3CD5B470-24F1-6744-BE88-730898E97D2D}" type="slidenum">
              <a:rPr lang="en-US" smtClean="0"/>
              <a:pPr/>
              <a:t>2</a:t>
            </a:fld>
            <a:endParaRPr lang="en-US" dirty="0"/>
          </a:p>
        </p:txBody>
      </p:sp>
      <p:pic>
        <p:nvPicPr>
          <p:cNvPr id="5" name="Picture 4"/>
          <p:cNvPicPr>
            <a:picLocks noChangeAspect="1"/>
          </p:cNvPicPr>
          <p:nvPr/>
        </p:nvPicPr>
        <p:blipFill>
          <a:blip r:embed="rId2"/>
          <a:stretch>
            <a:fillRect/>
          </a:stretch>
        </p:blipFill>
        <p:spPr>
          <a:xfrm>
            <a:off x="4112336" y="842270"/>
            <a:ext cx="4881728" cy="3600910"/>
          </a:xfrm>
          <a:prstGeom prst="rect">
            <a:avLst/>
          </a:prstGeom>
        </p:spPr>
      </p:pic>
      <p:sp>
        <p:nvSpPr>
          <p:cNvPr id="6" name="TextBox 5"/>
          <p:cNvSpPr txBox="1"/>
          <p:nvPr/>
        </p:nvSpPr>
        <p:spPr>
          <a:xfrm>
            <a:off x="174746" y="746577"/>
            <a:ext cx="3975496" cy="5447645"/>
          </a:xfrm>
          <a:prstGeom prst="rect">
            <a:avLst/>
          </a:prstGeom>
          <a:noFill/>
        </p:spPr>
        <p:txBody>
          <a:bodyPr wrap="square" rtlCol="0">
            <a:spAutoFit/>
          </a:bodyPr>
          <a:lstStyle/>
          <a:p>
            <a:pPr marL="342900" indent="-342900">
              <a:buFontTx/>
              <a:buChar char="-"/>
            </a:pPr>
            <a:r>
              <a:rPr lang="en-US" dirty="0" smtClean="0"/>
              <a:t>Second oldest-institution of higher education in the US</a:t>
            </a:r>
          </a:p>
          <a:p>
            <a:pPr marL="342900" indent="-342900">
              <a:buFontTx/>
              <a:buChar char="-"/>
            </a:pPr>
            <a:endParaRPr lang="en-US" dirty="0"/>
          </a:p>
          <a:p>
            <a:pPr marL="342900" indent="-342900">
              <a:buFontTx/>
              <a:buChar char="-"/>
            </a:pPr>
            <a:r>
              <a:rPr lang="en-US" dirty="0" smtClean="0"/>
              <a:t>Located in Williamsburg, VA. Recently hosted ASPLOS.</a:t>
            </a:r>
          </a:p>
          <a:p>
            <a:pPr marL="342900" indent="-342900">
              <a:buFontTx/>
              <a:buChar char="-"/>
            </a:pPr>
            <a:endParaRPr lang="en-US" dirty="0" smtClean="0"/>
          </a:p>
          <a:p>
            <a:pPr marL="342900" indent="-342900">
              <a:buFontTx/>
              <a:buChar char="-"/>
            </a:pPr>
            <a:r>
              <a:rPr lang="en-US" dirty="0" smtClean="0"/>
              <a:t>I am affiliated with Computer Science Department</a:t>
            </a:r>
          </a:p>
          <a:p>
            <a:pPr marL="800100" lvl="1" indent="-342900">
              <a:buFontTx/>
              <a:buChar char="-"/>
            </a:pPr>
            <a:r>
              <a:rPr lang="en-US" dirty="0" smtClean="0"/>
              <a:t>Graduate Program (~65-70 Ph.D. students)</a:t>
            </a:r>
          </a:p>
          <a:p>
            <a:pPr marL="800100" lvl="1" indent="-342900">
              <a:buFontTx/>
              <a:buChar char="-"/>
            </a:pPr>
            <a:r>
              <a:rPr lang="en-US" dirty="0" smtClean="0"/>
              <a:t>25 Faculty Members</a:t>
            </a:r>
          </a:p>
          <a:p>
            <a:pPr marL="800100" lvl="1" indent="-342900">
              <a:buFontTx/>
              <a:buChar char="-"/>
            </a:pPr>
            <a:endParaRPr lang="en-US" dirty="0" smtClean="0"/>
          </a:p>
          <a:p>
            <a:pPr marL="342900" indent="-342900">
              <a:buFontTx/>
              <a:buChar char="-"/>
            </a:pPr>
            <a:r>
              <a:rPr lang="en-US" dirty="0" smtClean="0"/>
              <a:t>Many graduated Ph.D. students have successfully established careers in academia &amp; industry.</a:t>
            </a:r>
            <a:endParaRPr lang="en-US" dirty="0"/>
          </a:p>
          <a:p>
            <a:pPr marL="342900" indent="-342900">
              <a:buFontTx/>
              <a:buChar char="-"/>
            </a:pPr>
            <a:endParaRPr lang="en-US" dirty="0" smtClean="0"/>
          </a:p>
          <a:p>
            <a:pPr marL="800100" lvl="1" indent="-342900">
              <a:buFontTx/>
              <a:buChar char="-"/>
            </a:pPr>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2068299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DB9884-5A86-423D-9BD7-940096BBA427}"/>
              </a:ext>
            </a:extLst>
          </p:cNvPr>
          <p:cNvSpPr>
            <a:spLocks noGrp="1"/>
          </p:cNvSpPr>
          <p:nvPr>
            <p:ph type="title"/>
          </p:nvPr>
        </p:nvSpPr>
        <p:spPr/>
        <p:txBody>
          <a:bodyPr/>
          <a:lstStyle/>
          <a:p>
            <a:r>
              <a:rPr lang="en-US" dirty="0"/>
              <a:t>Proposal</a:t>
            </a:r>
          </a:p>
        </p:txBody>
      </p:sp>
      <p:sp>
        <p:nvSpPr>
          <p:cNvPr id="3" name="Footer Placeholder 2">
            <a:extLst>
              <a:ext uri="{FF2B5EF4-FFF2-40B4-BE49-F238E27FC236}">
                <a16:creationId xmlns:a16="http://schemas.microsoft.com/office/drawing/2014/main" xmlns="" id="{AA4FB5BD-9A8C-4998-8A5C-54D66D79D5AB}"/>
              </a:ext>
            </a:extLst>
          </p:cNvPr>
          <p:cNvSpPr>
            <a:spLocks noGrp="1"/>
          </p:cNvSpPr>
          <p:nvPr>
            <p:ph type="ftr" sz="quarter" idx="11"/>
          </p:nvPr>
        </p:nvSpPr>
        <p:spPr/>
        <p:txBody>
          <a:bodyPr/>
          <a:lstStyle/>
          <a:p>
            <a:endParaRPr lang="en-US"/>
          </a:p>
        </p:txBody>
      </p:sp>
      <p:sp>
        <p:nvSpPr>
          <p:cNvPr id="16" name="Slide Number Placeholder 15">
            <a:extLst>
              <a:ext uri="{FF2B5EF4-FFF2-40B4-BE49-F238E27FC236}">
                <a16:creationId xmlns:a16="http://schemas.microsoft.com/office/drawing/2014/main" xmlns="" id="{B88AD0D9-4492-4D09-B757-17B413553C26}"/>
              </a:ext>
            </a:extLst>
          </p:cNvPr>
          <p:cNvSpPr>
            <a:spLocks noGrp="1"/>
          </p:cNvSpPr>
          <p:nvPr>
            <p:ph type="sldNum" sz="quarter" idx="12"/>
          </p:nvPr>
        </p:nvSpPr>
        <p:spPr/>
        <p:txBody>
          <a:bodyPr/>
          <a:lstStyle/>
          <a:p>
            <a:fld id="{98ECD8BD-D1A9-4DC4-89AE-4427480F30AB}" type="slidenum">
              <a:rPr lang="en-US" smtClean="0"/>
              <a:t>20</a:t>
            </a:fld>
            <a:endParaRPr lang="en-US"/>
          </a:p>
        </p:txBody>
      </p:sp>
      <p:grpSp>
        <p:nvGrpSpPr>
          <p:cNvPr id="13" name="Group 12">
            <a:extLst>
              <a:ext uri="{FF2B5EF4-FFF2-40B4-BE49-F238E27FC236}">
                <a16:creationId xmlns:a16="http://schemas.microsoft.com/office/drawing/2014/main" xmlns="" id="{9635E1CB-8AEC-493F-B04F-4271B967215E}"/>
              </a:ext>
            </a:extLst>
          </p:cNvPr>
          <p:cNvGrpSpPr/>
          <p:nvPr/>
        </p:nvGrpSpPr>
        <p:grpSpPr>
          <a:xfrm>
            <a:off x="784661" y="1972618"/>
            <a:ext cx="7574679" cy="715943"/>
            <a:chOff x="1046214" y="2630158"/>
            <a:chExt cx="10099572" cy="954590"/>
          </a:xfrm>
        </p:grpSpPr>
        <p:sp>
          <p:nvSpPr>
            <p:cNvPr id="4" name="Rectangle: Rounded Corners 3">
              <a:extLst>
                <a:ext uri="{FF2B5EF4-FFF2-40B4-BE49-F238E27FC236}">
                  <a16:creationId xmlns:a16="http://schemas.microsoft.com/office/drawing/2014/main" xmlns="" id="{EF1F0C98-C508-4BF5-A3AA-7DF66C351FDA}"/>
                </a:ext>
              </a:extLst>
            </p:cNvPr>
            <p:cNvSpPr/>
            <p:nvPr/>
          </p:nvSpPr>
          <p:spPr>
            <a:xfrm>
              <a:off x="1046214" y="2630158"/>
              <a:ext cx="1975999" cy="890455"/>
            </a:xfrm>
            <a:prstGeom prst="roundRect">
              <a:avLst/>
            </a:prstGeom>
            <a:solidFill>
              <a:sysClr val="window" lastClr="FFFFFF"/>
            </a:solidFill>
            <a:ln w="25400" cap="flat" cmpd="sng" algn="ctr">
              <a:noFill/>
              <a:prstDash val="solid"/>
            </a:ln>
            <a:effectLst/>
          </p:spPr>
          <p:txBody>
            <a:bodyPr rtlCol="0" anchor="ctr"/>
            <a:lstStyle/>
            <a:p>
              <a:pPr algn="ctr" defTabSz="2351246">
                <a:defRPr/>
              </a:pPr>
              <a:r>
                <a:rPr lang="en-US" b="1" u="sng" kern="0" dirty="0">
                  <a:solidFill>
                    <a:prstClr val="black"/>
                  </a:solidFill>
                  <a:latin typeface="Calibri"/>
                </a:rPr>
                <a:t>Contribution</a:t>
              </a:r>
            </a:p>
          </p:txBody>
        </p:sp>
        <p:sp>
          <p:nvSpPr>
            <p:cNvPr id="5" name="Rectangle: Rounded Corners 4">
              <a:extLst>
                <a:ext uri="{FF2B5EF4-FFF2-40B4-BE49-F238E27FC236}">
                  <a16:creationId xmlns:a16="http://schemas.microsoft.com/office/drawing/2014/main" xmlns="" id="{A00F83DE-6CE5-43FF-A123-0AE7B8937CAD}"/>
                </a:ext>
              </a:extLst>
            </p:cNvPr>
            <p:cNvSpPr/>
            <p:nvPr/>
          </p:nvSpPr>
          <p:spPr>
            <a:xfrm>
              <a:off x="3022213" y="2651650"/>
              <a:ext cx="8123573" cy="933098"/>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algn="ctr" defTabSz="2351246">
                <a:defRPr/>
              </a:pPr>
              <a:r>
                <a:rPr lang="en-US" sz="2100" kern="0" dirty="0">
                  <a:solidFill>
                    <a:prstClr val="black"/>
                  </a:solidFill>
                  <a:latin typeface="Calibri"/>
                </a:rPr>
                <a:t>Design </a:t>
              </a:r>
              <a:r>
                <a:rPr lang="en-US" sz="2100" kern="0" dirty="0">
                  <a:solidFill>
                    <a:srgbClr val="FF0000"/>
                  </a:solidFill>
                  <a:latin typeface="Calibri"/>
                </a:rPr>
                <a:t>new TLP management techniques</a:t>
              </a:r>
              <a:r>
                <a:rPr lang="en-US" sz="2100" kern="0" dirty="0">
                  <a:solidFill>
                    <a:prstClr val="black"/>
                  </a:solidFill>
                  <a:latin typeface="Calibri"/>
                </a:rPr>
                <a:t> that can bridge the gap in System Throughput and Fairness</a:t>
              </a:r>
            </a:p>
          </p:txBody>
        </p:sp>
      </p:grpSp>
      <p:grpSp>
        <p:nvGrpSpPr>
          <p:cNvPr id="14" name="Group 13">
            <a:extLst>
              <a:ext uri="{FF2B5EF4-FFF2-40B4-BE49-F238E27FC236}">
                <a16:creationId xmlns:a16="http://schemas.microsoft.com/office/drawing/2014/main" xmlns="" id="{14BCBC38-81CD-44B8-9D26-987E7FC89E11}"/>
              </a:ext>
            </a:extLst>
          </p:cNvPr>
          <p:cNvGrpSpPr/>
          <p:nvPr/>
        </p:nvGrpSpPr>
        <p:grpSpPr>
          <a:xfrm>
            <a:off x="931481" y="2826529"/>
            <a:ext cx="6748300" cy="667841"/>
            <a:chOff x="1241974" y="3768705"/>
            <a:chExt cx="8997733" cy="890455"/>
          </a:xfrm>
        </p:grpSpPr>
        <p:sp>
          <p:nvSpPr>
            <p:cNvPr id="6" name="Rectangle: Rounded Corners 5">
              <a:extLst>
                <a:ext uri="{FF2B5EF4-FFF2-40B4-BE49-F238E27FC236}">
                  <a16:creationId xmlns:a16="http://schemas.microsoft.com/office/drawing/2014/main" xmlns="" id="{C202D9BC-F525-410C-B5B0-1E165E3D9643}"/>
                </a:ext>
              </a:extLst>
            </p:cNvPr>
            <p:cNvSpPr/>
            <p:nvPr/>
          </p:nvSpPr>
          <p:spPr>
            <a:xfrm>
              <a:off x="1241974" y="3768705"/>
              <a:ext cx="8548632" cy="890455"/>
            </a:xfrm>
            <a:prstGeom prst="roundRect">
              <a:avLst/>
            </a:prstGeom>
            <a:solidFill>
              <a:sysClr val="window" lastClr="FFFFFF"/>
            </a:solidFill>
            <a:ln w="25400" cap="flat" cmpd="sng" algn="ctr">
              <a:noFill/>
              <a:prstDash val="solid"/>
            </a:ln>
            <a:effectLst/>
          </p:spPr>
          <p:txBody>
            <a:bodyPr rtlCol="0" anchor="ctr"/>
            <a:lstStyle/>
            <a:p>
              <a:pPr defTabSz="2351246">
                <a:defRPr/>
              </a:pPr>
              <a:r>
                <a:rPr lang="en-US" sz="1875" kern="0" dirty="0">
                  <a:solidFill>
                    <a:prstClr val="black"/>
                  </a:solidFill>
                  <a:latin typeface="Calibri"/>
                </a:rPr>
                <a:t>Optimizing performance by considering core-level metrics </a:t>
              </a:r>
              <a:r>
                <a:rPr lang="en-US" sz="1875" kern="0" dirty="0">
                  <a:solidFill>
                    <a:srgbClr val="FF0000"/>
                  </a:solidFill>
                  <a:latin typeface="Calibri"/>
                </a:rPr>
                <a:t>locally</a:t>
              </a:r>
            </a:p>
          </p:txBody>
        </p:sp>
        <p:sp>
          <p:nvSpPr>
            <p:cNvPr id="8" name="Multiplication Sign 7">
              <a:extLst>
                <a:ext uri="{FF2B5EF4-FFF2-40B4-BE49-F238E27FC236}">
                  <a16:creationId xmlns:a16="http://schemas.microsoft.com/office/drawing/2014/main" xmlns="" id="{4CC5A07D-7EAA-4D47-9FF5-594CC4105D88}"/>
                </a:ext>
              </a:extLst>
            </p:cNvPr>
            <p:cNvSpPr/>
            <p:nvPr/>
          </p:nvSpPr>
          <p:spPr>
            <a:xfrm>
              <a:off x="9483503" y="3832840"/>
              <a:ext cx="756204" cy="756204"/>
            </a:xfrm>
            <a:prstGeom prst="mathMultiply">
              <a:avLst/>
            </a:prstGeom>
            <a:solidFill>
              <a:srgbClr val="FF0000"/>
            </a:solidFill>
            <a:ln w="25400" cap="flat" cmpd="sng" algn="ctr">
              <a:solidFill>
                <a:sysClr val="windowText" lastClr="000000"/>
              </a:solidFill>
              <a:prstDash val="solid"/>
            </a:ln>
            <a:effectLst/>
          </p:spPr>
          <p:txBody>
            <a:bodyPr rtlCol="0" anchor="ctr"/>
            <a:lstStyle/>
            <a:p>
              <a:pPr algn="ctr" defTabSz="2351246">
                <a:defRPr/>
              </a:pPr>
              <a:endParaRPr lang="en-US" sz="4650" kern="0">
                <a:solidFill>
                  <a:prstClr val="black"/>
                </a:solidFill>
                <a:latin typeface="Calibri"/>
              </a:endParaRPr>
            </a:p>
          </p:txBody>
        </p:sp>
      </p:grpSp>
      <p:grpSp>
        <p:nvGrpSpPr>
          <p:cNvPr id="15" name="Group 14">
            <a:extLst>
              <a:ext uri="{FF2B5EF4-FFF2-40B4-BE49-F238E27FC236}">
                <a16:creationId xmlns:a16="http://schemas.microsoft.com/office/drawing/2014/main" xmlns="" id="{96C0FDE3-E913-4C94-8F13-F3EAD459A167}"/>
              </a:ext>
            </a:extLst>
          </p:cNvPr>
          <p:cNvGrpSpPr/>
          <p:nvPr/>
        </p:nvGrpSpPr>
        <p:grpSpPr>
          <a:xfrm>
            <a:off x="928877" y="3608055"/>
            <a:ext cx="6824183" cy="853749"/>
            <a:chOff x="1238502" y="4810740"/>
            <a:chExt cx="9098911" cy="1138332"/>
          </a:xfrm>
        </p:grpSpPr>
        <p:sp>
          <p:nvSpPr>
            <p:cNvPr id="7" name="Rectangle: Rounded Corners 6">
              <a:extLst>
                <a:ext uri="{FF2B5EF4-FFF2-40B4-BE49-F238E27FC236}">
                  <a16:creationId xmlns:a16="http://schemas.microsoft.com/office/drawing/2014/main" xmlns="" id="{C41DC99D-6B94-4807-BFC9-3B35919AB259}"/>
                </a:ext>
              </a:extLst>
            </p:cNvPr>
            <p:cNvSpPr/>
            <p:nvPr/>
          </p:nvSpPr>
          <p:spPr>
            <a:xfrm>
              <a:off x="1238502" y="4810740"/>
              <a:ext cx="8552104" cy="1138332"/>
            </a:xfrm>
            <a:prstGeom prst="roundRect">
              <a:avLst/>
            </a:prstGeom>
            <a:solidFill>
              <a:sysClr val="window" lastClr="FFFFFF"/>
            </a:solidFill>
            <a:ln w="25400" cap="flat" cmpd="sng" algn="ctr">
              <a:noFill/>
              <a:prstDash val="solid"/>
            </a:ln>
            <a:effectLst/>
          </p:spPr>
          <p:txBody>
            <a:bodyPr rtlCol="0" anchor="ctr"/>
            <a:lstStyle/>
            <a:p>
              <a:pPr defTabSz="2351246">
                <a:defRPr/>
              </a:pPr>
              <a:r>
                <a:rPr lang="en-US" sz="1875" kern="0" dirty="0">
                  <a:solidFill>
                    <a:srgbClr val="FF0000"/>
                  </a:solidFill>
                  <a:latin typeface="Calibri"/>
                </a:rPr>
                <a:t>Application-aware</a:t>
              </a:r>
              <a:r>
                <a:rPr lang="en-US" sz="1875" kern="0" dirty="0">
                  <a:solidFill>
                    <a:prstClr val="black"/>
                  </a:solidFill>
                  <a:latin typeface="Calibri"/>
                </a:rPr>
                <a:t> TLP management that make good and judicious use of all the shared resources available</a:t>
              </a:r>
            </a:p>
          </p:txBody>
        </p:sp>
        <p:pic>
          <p:nvPicPr>
            <p:cNvPr id="9" name="Picture 8">
              <a:extLst>
                <a:ext uri="{FF2B5EF4-FFF2-40B4-BE49-F238E27FC236}">
                  <a16:creationId xmlns:a16="http://schemas.microsoft.com/office/drawing/2014/main" xmlns="" id="{7396F774-1B9A-4876-8262-F0ED6F643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816" y="5003876"/>
              <a:ext cx="811597" cy="752059"/>
            </a:xfrm>
            <a:prstGeom prst="rect">
              <a:avLst/>
            </a:prstGeom>
          </p:spPr>
        </p:pic>
      </p:grpSp>
      <p:grpSp>
        <p:nvGrpSpPr>
          <p:cNvPr id="12" name="Group 11">
            <a:extLst>
              <a:ext uri="{FF2B5EF4-FFF2-40B4-BE49-F238E27FC236}">
                <a16:creationId xmlns:a16="http://schemas.microsoft.com/office/drawing/2014/main" xmlns="" id="{EF899DC2-A46B-4348-A746-BC597E9793EC}"/>
              </a:ext>
            </a:extLst>
          </p:cNvPr>
          <p:cNvGrpSpPr/>
          <p:nvPr/>
        </p:nvGrpSpPr>
        <p:grpSpPr>
          <a:xfrm>
            <a:off x="401418" y="1131296"/>
            <a:ext cx="7957922" cy="708911"/>
            <a:chOff x="535224" y="1508394"/>
            <a:chExt cx="10610562" cy="945215"/>
          </a:xfrm>
        </p:grpSpPr>
        <p:sp>
          <p:nvSpPr>
            <p:cNvPr id="10" name="Rectangle: Rounded Corners 9">
              <a:extLst>
                <a:ext uri="{FF2B5EF4-FFF2-40B4-BE49-F238E27FC236}">
                  <a16:creationId xmlns:a16="http://schemas.microsoft.com/office/drawing/2014/main" xmlns="" id="{D1DEE6AA-7D4B-43D4-853B-BEDE27EE6D6E}"/>
                </a:ext>
              </a:extLst>
            </p:cNvPr>
            <p:cNvSpPr/>
            <p:nvPr/>
          </p:nvSpPr>
          <p:spPr>
            <a:xfrm>
              <a:off x="535224" y="1508394"/>
              <a:ext cx="1975999" cy="890455"/>
            </a:xfrm>
            <a:prstGeom prst="roundRect">
              <a:avLst/>
            </a:prstGeom>
            <a:noFill/>
            <a:ln w="25400" cap="flat" cmpd="sng" algn="ctr">
              <a:noFill/>
              <a:prstDash val="solid"/>
            </a:ln>
            <a:effectLst/>
          </p:spPr>
          <p:txBody>
            <a:bodyPr rtlCol="0" anchor="ctr"/>
            <a:lstStyle/>
            <a:p>
              <a:pPr algn="ctr" defTabSz="2351246">
                <a:defRPr/>
              </a:pPr>
              <a:r>
                <a:rPr lang="en-US" b="1" u="sng" kern="0" dirty="0">
                  <a:solidFill>
                    <a:prstClr val="black"/>
                  </a:solidFill>
                  <a:latin typeface="Calibri"/>
                </a:rPr>
                <a:t>Goal</a:t>
              </a:r>
            </a:p>
          </p:txBody>
        </p:sp>
        <p:sp>
          <p:nvSpPr>
            <p:cNvPr id="11" name="Rectangle: Rounded Corners 10">
              <a:extLst>
                <a:ext uri="{FF2B5EF4-FFF2-40B4-BE49-F238E27FC236}">
                  <a16:creationId xmlns:a16="http://schemas.microsoft.com/office/drawing/2014/main" xmlns="" id="{74A0886A-B0FA-4C9D-8B45-A5A6645CE7BD}"/>
                </a:ext>
              </a:extLst>
            </p:cNvPr>
            <p:cNvSpPr/>
            <p:nvPr/>
          </p:nvSpPr>
          <p:spPr>
            <a:xfrm>
              <a:off x="1992893" y="1520511"/>
              <a:ext cx="9152893" cy="933098"/>
            </a:xfrm>
            <a:prstGeom prst="roundRect">
              <a:avLst/>
            </a:prstGeom>
            <a:noFill/>
            <a:ln w="25400" cap="flat" cmpd="sng" algn="ctr">
              <a:noFill/>
              <a:prstDash val="solid"/>
            </a:ln>
            <a:effectLst/>
          </p:spPr>
          <p:txBody>
            <a:bodyPr rtlCol="0" anchor="ctr"/>
            <a:lstStyle/>
            <a:p>
              <a:pPr defTabSz="2351246">
                <a:defRPr/>
              </a:pPr>
              <a:r>
                <a:rPr lang="en-US" sz="2100" kern="0" dirty="0">
                  <a:solidFill>
                    <a:prstClr val="black"/>
                  </a:solidFill>
                  <a:latin typeface="Calibri"/>
                </a:rPr>
                <a:t>Address the </a:t>
              </a:r>
              <a:r>
                <a:rPr lang="en-US" sz="2100" kern="0" dirty="0">
                  <a:solidFill>
                    <a:srgbClr val="FF0000"/>
                  </a:solidFill>
                  <a:latin typeface="Calibri"/>
                </a:rPr>
                <a:t>BW interference problem</a:t>
              </a:r>
              <a:r>
                <a:rPr lang="en-US" sz="2100" kern="0" dirty="0">
                  <a:solidFill>
                    <a:prstClr val="black"/>
                  </a:solidFill>
                  <a:latin typeface="Calibri"/>
                </a:rPr>
                <a:t> in multi-application execution environment</a:t>
              </a:r>
            </a:p>
          </p:txBody>
        </p:sp>
      </p:grpSp>
    </p:spTree>
    <p:extLst>
      <p:ext uri="{BB962C8B-B14F-4D97-AF65-F5344CB8AC3E}">
        <p14:creationId xmlns:p14="http://schemas.microsoft.com/office/powerpoint/2010/main" val="28234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2F2287-3C50-4417-AD29-0639F9E33F3A}"/>
              </a:ext>
            </a:extLst>
          </p:cNvPr>
          <p:cNvSpPr>
            <a:spLocks noGrp="1"/>
          </p:cNvSpPr>
          <p:nvPr>
            <p:ph type="title"/>
          </p:nvPr>
        </p:nvSpPr>
        <p:spPr>
          <a:xfrm>
            <a:off x="103929" y="283962"/>
            <a:ext cx="8931349" cy="857250"/>
          </a:xfrm>
        </p:spPr>
        <p:txBody>
          <a:bodyPr>
            <a:normAutofit fontScale="90000"/>
          </a:bodyPr>
          <a:lstStyle/>
          <a:p>
            <a:r>
              <a:rPr lang="en-US" dirty="0"/>
              <a:t>Effective Bandwidth: A New Metric to </a:t>
            </a:r>
            <a:r>
              <a:rPr lang="en-US" dirty="0" smtClean="0"/>
              <a:t>Measure Resource Consumption</a:t>
            </a:r>
            <a:endParaRPr lang="en-US" dirty="0"/>
          </a:p>
        </p:txBody>
      </p:sp>
      <p:sp>
        <p:nvSpPr>
          <p:cNvPr id="17" name="Footer Placeholder 16">
            <a:extLst>
              <a:ext uri="{FF2B5EF4-FFF2-40B4-BE49-F238E27FC236}">
                <a16:creationId xmlns:a16="http://schemas.microsoft.com/office/drawing/2014/main" xmlns="" id="{6BE7FF02-0A46-422F-A6F5-AE4514B8C4D5}"/>
              </a:ext>
            </a:extLst>
          </p:cNvPr>
          <p:cNvSpPr>
            <a:spLocks noGrp="1"/>
          </p:cNvSpPr>
          <p:nvPr>
            <p:ph type="ftr" sz="quarter" idx="11"/>
          </p:nvPr>
        </p:nvSpPr>
        <p:spPr/>
        <p:txBody>
          <a:bodyPr/>
          <a:lstStyle/>
          <a:p>
            <a:endParaRPr lang="en-US"/>
          </a:p>
        </p:txBody>
      </p:sp>
      <p:sp>
        <p:nvSpPr>
          <p:cNvPr id="18" name="Slide Number Placeholder 17">
            <a:extLst>
              <a:ext uri="{FF2B5EF4-FFF2-40B4-BE49-F238E27FC236}">
                <a16:creationId xmlns:a16="http://schemas.microsoft.com/office/drawing/2014/main" xmlns="" id="{1EAAEAD2-870A-4598-B776-69CAA39F00FF}"/>
              </a:ext>
            </a:extLst>
          </p:cNvPr>
          <p:cNvSpPr>
            <a:spLocks noGrp="1"/>
          </p:cNvSpPr>
          <p:nvPr>
            <p:ph type="sldNum" sz="quarter" idx="12"/>
          </p:nvPr>
        </p:nvSpPr>
        <p:spPr/>
        <p:txBody>
          <a:bodyPr/>
          <a:lstStyle/>
          <a:p>
            <a:fld id="{98ECD8BD-D1A9-4DC4-89AE-4427480F30AB}" type="slidenum">
              <a:rPr lang="en-US" smtClean="0"/>
              <a:t>21</a:t>
            </a:fld>
            <a:endParaRPr lang="en-US"/>
          </a:p>
        </p:txBody>
      </p:sp>
      <p:sp>
        <p:nvSpPr>
          <p:cNvPr id="5" name="Rounded Rectangle 193">
            <a:extLst>
              <a:ext uri="{FF2B5EF4-FFF2-40B4-BE49-F238E27FC236}">
                <a16:creationId xmlns:a16="http://schemas.microsoft.com/office/drawing/2014/main" xmlns="" id="{FF123B1E-6DBD-4E6B-8087-ADAA82044651}"/>
              </a:ext>
            </a:extLst>
          </p:cNvPr>
          <p:cNvSpPr/>
          <p:nvPr/>
        </p:nvSpPr>
        <p:spPr>
          <a:xfrm>
            <a:off x="1628775" y="2814898"/>
            <a:ext cx="869123" cy="509989"/>
          </a:xfrm>
          <a:prstGeom prst="roundRect">
            <a:avLst/>
          </a:prstGeom>
          <a:solidFill>
            <a:srgbClr val="CCFFFF"/>
          </a:solidFill>
          <a:ln w="25400" cap="flat" cmpd="dbl" algn="ctr">
            <a:solidFill>
              <a:sysClr val="windowText" lastClr="000000"/>
            </a:solidFill>
            <a:prstDash val="solid"/>
          </a:ln>
          <a:effectLst/>
        </p:spPr>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sz="2700" b="1" dirty="0">
                <a:solidFill>
                  <a:prstClr val="black"/>
                </a:solidFill>
                <a:latin typeface="Calibri"/>
                <a:cs typeface="Times New Roman" panose="02020603050405020304" pitchFamily="18" charset="0"/>
              </a:rPr>
              <a:t>Core</a:t>
            </a:r>
            <a:endParaRPr lang="en-US" sz="3300" b="1" dirty="0">
              <a:solidFill>
                <a:prstClr val="black"/>
              </a:solidFill>
              <a:latin typeface="Calibri"/>
              <a:cs typeface="Times New Roman" panose="02020603050405020304" pitchFamily="18" charset="0"/>
            </a:endParaRPr>
          </a:p>
        </p:txBody>
      </p:sp>
      <p:sp>
        <p:nvSpPr>
          <p:cNvPr id="6" name="Rounded Rectangle 194">
            <a:extLst>
              <a:ext uri="{FF2B5EF4-FFF2-40B4-BE49-F238E27FC236}">
                <a16:creationId xmlns:a16="http://schemas.microsoft.com/office/drawing/2014/main" xmlns="" id="{8A8CAD99-B7E8-4BE7-97F2-A0711717564B}"/>
              </a:ext>
            </a:extLst>
          </p:cNvPr>
          <p:cNvSpPr/>
          <p:nvPr/>
        </p:nvSpPr>
        <p:spPr>
          <a:xfrm>
            <a:off x="3400425" y="2814898"/>
            <a:ext cx="869123" cy="509989"/>
          </a:xfrm>
          <a:prstGeom prst="roundRect">
            <a:avLst/>
          </a:prstGeom>
          <a:solidFill>
            <a:srgbClr val="CCFFFF"/>
          </a:solidFill>
          <a:ln w="25400" cap="flat" cmpd="dbl" algn="ctr">
            <a:solidFill>
              <a:sysClr val="windowText" lastClr="000000"/>
            </a:solidFill>
            <a:prstDash val="solid"/>
          </a:ln>
          <a:effectLst/>
        </p:spPr>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sz="2700" b="1" dirty="0">
                <a:solidFill>
                  <a:prstClr val="black"/>
                </a:solidFill>
                <a:latin typeface="Calibri"/>
                <a:cs typeface="Times New Roman" panose="02020603050405020304" pitchFamily="18" charset="0"/>
              </a:rPr>
              <a:t>L1</a:t>
            </a:r>
            <a:endParaRPr lang="en-US" sz="3300" b="1" dirty="0">
              <a:solidFill>
                <a:prstClr val="black"/>
              </a:solidFill>
              <a:latin typeface="Calibri"/>
              <a:cs typeface="Times New Roman" panose="02020603050405020304" pitchFamily="18" charset="0"/>
            </a:endParaRPr>
          </a:p>
        </p:txBody>
      </p:sp>
      <p:sp>
        <p:nvSpPr>
          <p:cNvPr id="7" name="Rounded Rectangle 195">
            <a:extLst>
              <a:ext uri="{FF2B5EF4-FFF2-40B4-BE49-F238E27FC236}">
                <a16:creationId xmlns:a16="http://schemas.microsoft.com/office/drawing/2014/main" xmlns="" id="{201BAAE3-96ED-4101-BBEE-5DD0A17046B6}"/>
              </a:ext>
            </a:extLst>
          </p:cNvPr>
          <p:cNvSpPr/>
          <p:nvPr/>
        </p:nvSpPr>
        <p:spPr>
          <a:xfrm>
            <a:off x="4895573" y="2805651"/>
            <a:ext cx="869123" cy="509989"/>
          </a:xfrm>
          <a:prstGeom prst="roundRect">
            <a:avLst/>
          </a:prstGeom>
          <a:solidFill>
            <a:srgbClr val="CCFFFF"/>
          </a:solidFill>
          <a:ln w="25400" cap="flat" cmpd="dbl" algn="ctr">
            <a:solidFill>
              <a:sysClr val="windowText" lastClr="000000"/>
            </a:solidFill>
            <a:prstDash val="solid"/>
          </a:ln>
          <a:effectLst/>
        </p:spPr>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sz="2700" b="1" dirty="0">
                <a:solidFill>
                  <a:prstClr val="black"/>
                </a:solidFill>
                <a:latin typeface="Calibri"/>
                <a:cs typeface="Times New Roman" panose="02020603050405020304" pitchFamily="18" charset="0"/>
              </a:rPr>
              <a:t>L2</a:t>
            </a:r>
            <a:endParaRPr lang="en-US" sz="3300" b="1" dirty="0">
              <a:solidFill>
                <a:prstClr val="black"/>
              </a:solidFill>
              <a:latin typeface="Calibri"/>
              <a:cs typeface="Times New Roman" panose="02020603050405020304" pitchFamily="18" charset="0"/>
            </a:endParaRPr>
          </a:p>
        </p:txBody>
      </p:sp>
      <p:sp>
        <p:nvSpPr>
          <p:cNvPr id="8" name="Rounded Rectangle 196">
            <a:extLst>
              <a:ext uri="{FF2B5EF4-FFF2-40B4-BE49-F238E27FC236}">
                <a16:creationId xmlns:a16="http://schemas.microsoft.com/office/drawing/2014/main" xmlns="" id="{D24721C4-0422-42B8-A52F-ACEFDBAFE518}"/>
              </a:ext>
            </a:extLst>
          </p:cNvPr>
          <p:cNvSpPr/>
          <p:nvPr/>
        </p:nvSpPr>
        <p:spPr>
          <a:xfrm>
            <a:off x="6372225" y="2805651"/>
            <a:ext cx="1143000" cy="509989"/>
          </a:xfrm>
          <a:prstGeom prst="roundRect">
            <a:avLst/>
          </a:prstGeom>
          <a:solidFill>
            <a:srgbClr val="CCFFFF"/>
          </a:solidFill>
          <a:ln w="25400" cap="flat" cmpd="dbl" algn="ctr">
            <a:solidFill>
              <a:sysClr val="windowText" lastClr="000000"/>
            </a:solidFill>
            <a:prstDash val="solid"/>
          </a:ln>
          <a:effectLst/>
        </p:spPr>
        <p:txBody>
          <a:bodyPr lIns="0" tIns="0" rIns="0" b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sz="2700" b="1" dirty="0">
                <a:solidFill>
                  <a:prstClr val="black"/>
                </a:solidFill>
                <a:latin typeface="Calibri"/>
                <a:cs typeface="Times New Roman" panose="02020603050405020304" pitchFamily="18" charset="0"/>
              </a:rPr>
              <a:t>DRAM</a:t>
            </a:r>
            <a:endParaRPr lang="en-US" sz="3300" b="1" dirty="0">
              <a:solidFill>
                <a:prstClr val="black"/>
              </a:solidFill>
              <a:latin typeface="Calibri"/>
              <a:cs typeface="Times New Roman" panose="02020603050405020304" pitchFamily="18" charset="0"/>
            </a:endParaRPr>
          </a:p>
        </p:txBody>
      </p:sp>
      <p:sp>
        <p:nvSpPr>
          <p:cNvPr id="9" name="Left Arrow 197">
            <a:extLst>
              <a:ext uri="{FF2B5EF4-FFF2-40B4-BE49-F238E27FC236}">
                <a16:creationId xmlns:a16="http://schemas.microsoft.com/office/drawing/2014/main" xmlns="" id="{E4AC914C-908F-456E-9DC3-2577318B2B73}"/>
              </a:ext>
            </a:extLst>
          </p:cNvPr>
          <p:cNvSpPr/>
          <p:nvPr/>
        </p:nvSpPr>
        <p:spPr>
          <a:xfrm>
            <a:off x="5791477" y="2967853"/>
            <a:ext cx="534507" cy="189944"/>
          </a:xfrm>
          <a:prstGeom prst="leftArrow">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defTabSz="2351246">
              <a:defRPr/>
            </a:pPr>
            <a:endParaRPr lang="en-US" sz="4650" kern="0">
              <a:solidFill>
                <a:prstClr val="white"/>
              </a:solidFill>
              <a:latin typeface="Calibri"/>
            </a:endParaRPr>
          </a:p>
        </p:txBody>
      </p:sp>
      <p:sp>
        <p:nvSpPr>
          <p:cNvPr id="10" name="Left Arrow 198">
            <a:extLst>
              <a:ext uri="{FF2B5EF4-FFF2-40B4-BE49-F238E27FC236}">
                <a16:creationId xmlns:a16="http://schemas.microsoft.com/office/drawing/2014/main" xmlns="" id="{97E8817B-4A83-4022-9C20-3908949821BA}"/>
              </a:ext>
            </a:extLst>
          </p:cNvPr>
          <p:cNvSpPr/>
          <p:nvPr/>
        </p:nvSpPr>
        <p:spPr>
          <a:xfrm>
            <a:off x="4305577" y="2910704"/>
            <a:ext cx="534507" cy="342900"/>
          </a:xfrm>
          <a:prstGeom prst="leftArrow">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defTabSz="2351246">
              <a:defRPr/>
            </a:pPr>
            <a:endParaRPr lang="en-US" sz="4650" kern="0">
              <a:solidFill>
                <a:prstClr val="white"/>
              </a:solidFill>
              <a:latin typeface="Calibri"/>
            </a:endParaRPr>
          </a:p>
        </p:txBody>
      </p:sp>
      <p:sp>
        <p:nvSpPr>
          <p:cNvPr id="11" name="Left Arrow 199">
            <a:extLst>
              <a:ext uri="{FF2B5EF4-FFF2-40B4-BE49-F238E27FC236}">
                <a16:creationId xmlns:a16="http://schemas.microsoft.com/office/drawing/2014/main" xmlns="" id="{78D559FB-9B47-4091-894D-03FB69637927}"/>
              </a:ext>
            </a:extLst>
          </p:cNvPr>
          <p:cNvSpPr/>
          <p:nvPr/>
        </p:nvSpPr>
        <p:spPr>
          <a:xfrm>
            <a:off x="2495273" y="2796404"/>
            <a:ext cx="820257" cy="628650"/>
          </a:xfrm>
          <a:prstGeom prst="leftArrow">
            <a:avLst/>
          </a:prstGeom>
          <a:solidFill>
            <a:sysClr val="windowText" lastClr="000000"/>
          </a:soli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algn="ctr" defTabSz="2351246">
              <a:defRPr/>
            </a:pPr>
            <a:endParaRPr lang="en-US" sz="4650" kern="0">
              <a:solidFill>
                <a:prstClr val="white"/>
              </a:solidFill>
              <a:latin typeface="Calibri"/>
            </a:endParaRPr>
          </a:p>
        </p:txBody>
      </p:sp>
      <p:sp>
        <p:nvSpPr>
          <p:cNvPr id="12" name="Oval 11">
            <a:extLst>
              <a:ext uri="{FF2B5EF4-FFF2-40B4-BE49-F238E27FC236}">
                <a16:creationId xmlns:a16="http://schemas.microsoft.com/office/drawing/2014/main" xmlns="" id="{A9D37EAA-9A5C-423E-A8F1-88B469C6660A}"/>
              </a:ext>
            </a:extLst>
          </p:cNvPr>
          <p:cNvSpPr/>
          <p:nvPr/>
        </p:nvSpPr>
        <p:spPr>
          <a:xfrm>
            <a:off x="5985962" y="3382523"/>
            <a:ext cx="240030" cy="236424"/>
          </a:xfrm>
          <a:prstGeom prst="ellipse">
            <a:avLst/>
          </a:prstGeom>
          <a:solidFill>
            <a:sysClr val="windowText" lastClr="000000"/>
          </a:solidFill>
          <a:ln w="25400" cap="flat" cmpd="sng" algn="ctr">
            <a:solidFill>
              <a:sysClr val="windowText" lastClr="000000">
                <a:shade val="50000"/>
              </a:sysClr>
            </a:solidFill>
            <a:prstDash val="solid"/>
          </a:ln>
          <a:effectLst/>
        </p:spPr>
        <p:txBody>
          <a:bodyPr lIns="0" tIns="0" rIns="0" bIns="0" rtlCol="0" anchor="ctr"/>
          <a:lstStyle/>
          <a:p>
            <a:pPr algn="ctr" defTabSz="2351246">
              <a:defRPr/>
            </a:pPr>
            <a:r>
              <a:rPr lang="en-US" sz="1200" b="1" kern="0" dirty="0">
                <a:solidFill>
                  <a:prstClr val="white"/>
                </a:solidFill>
                <a:latin typeface="Calibri"/>
              </a:rPr>
              <a:t>A</a:t>
            </a:r>
          </a:p>
        </p:txBody>
      </p:sp>
      <p:sp>
        <p:nvSpPr>
          <p:cNvPr id="13" name="Oval 12">
            <a:extLst>
              <a:ext uri="{FF2B5EF4-FFF2-40B4-BE49-F238E27FC236}">
                <a16:creationId xmlns:a16="http://schemas.microsoft.com/office/drawing/2014/main" xmlns="" id="{C9A658F8-2FB8-4F6A-905F-1290B5D143DA}"/>
              </a:ext>
            </a:extLst>
          </p:cNvPr>
          <p:cNvSpPr/>
          <p:nvPr/>
        </p:nvSpPr>
        <p:spPr>
          <a:xfrm>
            <a:off x="4542609" y="3382089"/>
            <a:ext cx="240030" cy="236424"/>
          </a:xfrm>
          <a:prstGeom prst="ellipse">
            <a:avLst/>
          </a:prstGeom>
          <a:solidFill>
            <a:sysClr val="windowText" lastClr="000000"/>
          </a:solidFill>
          <a:ln w="25400" cap="flat" cmpd="sng" algn="ctr">
            <a:solidFill>
              <a:sysClr val="windowText" lastClr="000000">
                <a:shade val="50000"/>
              </a:sysClr>
            </a:solidFill>
            <a:prstDash val="solid"/>
          </a:ln>
          <a:effectLst/>
        </p:spPr>
        <p:txBody>
          <a:bodyPr lIns="0" tIns="0" rIns="0" bIns="0" rtlCol="0" anchor="ctr"/>
          <a:lstStyle/>
          <a:p>
            <a:pPr algn="ctr" defTabSz="2351246">
              <a:defRPr/>
            </a:pPr>
            <a:r>
              <a:rPr lang="en-US" sz="1200" b="1" kern="0" dirty="0">
                <a:solidFill>
                  <a:prstClr val="white"/>
                </a:solidFill>
                <a:latin typeface="Calibri"/>
              </a:rPr>
              <a:t>B</a:t>
            </a:r>
          </a:p>
        </p:txBody>
      </p:sp>
      <p:sp>
        <p:nvSpPr>
          <p:cNvPr id="14" name="Oval 13">
            <a:extLst>
              <a:ext uri="{FF2B5EF4-FFF2-40B4-BE49-F238E27FC236}">
                <a16:creationId xmlns:a16="http://schemas.microsoft.com/office/drawing/2014/main" xmlns="" id="{C9B12732-718E-41B0-8244-A8C15AC723F9}"/>
              </a:ext>
            </a:extLst>
          </p:cNvPr>
          <p:cNvSpPr/>
          <p:nvPr/>
        </p:nvSpPr>
        <p:spPr>
          <a:xfrm>
            <a:off x="2956687" y="3395186"/>
            <a:ext cx="240030" cy="236424"/>
          </a:xfrm>
          <a:prstGeom prst="ellipse">
            <a:avLst/>
          </a:prstGeom>
          <a:solidFill>
            <a:sysClr val="windowText" lastClr="000000"/>
          </a:solidFill>
          <a:ln w="25400" cap="flat" cmpd="sng" algn="ctr">
            <a:solidFill>
              <a:sysClr val="windowText" lastClr="000000">
                <a:shade val="50000"/>
              </a:sysClr>
            </a:solidFill>
            <a:prstDash val="solid"/>
          </a:ln>
          <a:effectLst/>
        </p:spPr>
        <p:txBody>
          <a:bodyPr lIns="0" tIns="0" rIns="0" bIns="0" rtlCol="0" anchor="ctr"/>
          <a:lstStyle/>
          <a:p>
            <a:pPr algn="ctr" defTabSz="2351246">
              <a:defRPr/>
            </a:pPr>
            <a:r>
              <a:rPr lang="en-US" sz="1200" b="1" kern="0" dirty="0">
                <a:solidFill>
                  <a:prstClr val="white"/>
                </a:solidFill>
                <a:latin typeface="Calibri"/>
              </a:rPr>
              <a:t>C</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2882F99D-3DDE-45D6-B240-BEB4E51DAEEF}"/>
                  </a:ext>
                </a:extLst>
              </p:cNvPr>
              <p:cNvSpPr txBox="1"/>
              <p:nvPr/>
            </p:nvSpPr>
            <p:spPr>
              <a:xfrm>
                <a:off x="4069554" y="4059373"/>
                <a:ext cx="1198983" cy="276999"/>
              </a:xfrm>
              <a:prstGeom prst="rect">
                <a:avLst/>
              </a:prstGeom>
              <a:noFill/>
            </p:spPr>
            <p:txBody>
              <a:bodyPr wrap="none" lIns="0" tIns="0" rIns="0" bIns="0" rtlCol="0">
                <a:spAutoFit/>
              </a:bodyPr>
              <a:lstStyle/>
              <a:p>
                <a:pPr defTabSz="2351246">
                  <a:defRPr/>
                </a:pPr>
                <a14:m>
                  <m:oMathPara xmlns:m="http://schemas.openxmlformats.org/officeDocument/2006/math">
                    <m:oMathParaPr>
                      <m:jc m:val="centerGroup"/>
                    </m:oMathParaPr>
                    <m:oMath xmlns:m="http://schemas.openxmlformats.org/officeDocument/2006/math">
                      <m:sSub>
                        <m:sSubPr>
                          <m:ctrlPr>
                            <a:rPr lang="en-US" b="1" i="1" kern="0">
                              <a:solidFill>
                                <a:srgbClr val="FF0000"/>
                              </a:solidFill>
                              <a:latin typeface="Cambria Math" charset="0"/>
                            </a:rPr>
                          </m:ctrlPr>
                        </m:sSubPr>
                        <m:e>
                          <m:r>
                            <a:rPr lang="en-US" b="1" i="1" kern="0">
                              <a:solidFill>
                                <a:srgbClr val="FF0000"/>
                              </a:solidFill>
                              <a:latin typeface="Cambria Math" panose="02040503050406030204" pitchFamily="18" charset="0"/>
                            </a:rPr>
                            <m:t>𝑬𝑩</m:t>
                          </m:r>
                        </m:e>
                        <m:sub>
                          <m:r>
                            <a:rPr lang="en-US" b="1" i="1" kern="0">
                              <a:solidFill>
                                <a:srgbClr val="FF0000"/>
                              </a:solidFill>
                              <a:latin typeface="Cambria Math" panose="02040503050406030204" pitchFamily="18" charset="0"/>
                            </a:rPr>
                            <m:t>𝑨</m:t>
                          </m:r>
                        </m:sub>
                      </m:sSub>
                      <m:r>
                        <a:rPr lang="en-US" b="1" i="1" kern="0">
                          <a:solidFill>
                            <a:srgbClr val="FF0000"/>
                          </a:solidFill>
                          <a:latin typeface="Cambria Math" panose="02040503050406030204" pitchFamily="18" charset="0"/>
                        </a:rPr>
                        <m:t>=</m:t>
                      </m:r>
                      <m:r>
                        <a:rPr lang="en-US" b="1" i="1" kern="0">
                          <a:solidFill>
                            <a:srgbClr val="FF0000"/>
                          </a:solidFill>
                          <a:latin typeface="Cambria Math" panose="02040503050406030204" pitchFamily="18" charset="0"/>
                        </a:rPr>
                        <m:t>𝑩𝑾</m:t>
                      </m:r>
                    </m:oMath>
                  </m:oMathPara>
                </a14:m>
                <a:endParaRPr lang="en-US" b="1" kern="0" dirty="0">
                  <a:solidFill>
                    <a:srgbClr val="FF0000"/>
                  </a:solidFill>
                </a:endParaRPr>
              </a:p>
            </p:txBody>
          </p:sp>
        </mc:Choice>
        <mc:Fallback xmlns="">
          <p:sp>
            <p:nvSpPr>
              <p:cNvPr id="22" name="TextBox 21">
                <a:extLst>
                  <a:ext uri="{FF2B5EF4-FFF2-40B4-BE49-F238E27FC236}">
                    <a16:creationId xmlns:a16="http://schemas.microsoft.com/office/drawing/2014/main" id="{2882F99D-3DDE-45D6-B240-BEB4E51DAEEF}"/>
                  </a:ext>
                </a:extLst>
              </p:cNvPr>
              <p:cNvSpPr txBox="1">
                <a:spLocks noRot="1" noChangeAspect="1" noMove="1" noResize="1" noEditPoints="1" noAdjustHandles="1" noChangeArrowheads="1" noChangeShapeType="1" noTextEdit="1"/>
              </p:cNvSpPr>
              <p:nvPr/>
            </p:nvSpPr>
            <p:spPr>
              <a:xfrm>
                <a:off x="5426071" y="5412496"/>
                <a:ext cx="1581522" cy="369332"/>
              </a:xfrm>
              <a:prstGeom prst="rect">
                <a:avLst/>
              </a:prstGeom>
              <a:blipFill>
                <a:blip r:embed="rId4"/>
                <a:stretch>
                  <a:fillRect l="-3846" r="-3846"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9C509F02-1E7F-4E82-B792-048D98027FB1}"/>
                  </a:ext>
                </a:extLst>
              </p:cNvPr>
              <p:cNvSpPr txBox="1"/>
              <p:nvPr/>
            </p:nvSpPr>
            <p:spPr>
              <a:xfrm>
                <a:off x="3457438" y="4055686"/>
                <a:ext cx="2421560" cy="276999"/>
              </a:xfrm>
              <a:prstGeom prst="rect">
                <a:avLst/>
              </a:prstGeom>
              <a:noFill/>
            </p:spPr>
            <p:txBody>
              <a:bodyPr wrap="none" lIns="0" tIns="0" rIns="0" bIns="0" rtlCol="0">
                <a:spAutoFit/>
              </a:bodyPr>
              <a:lstStyle/>
              <a:p>
                <a:pPr defTabSz="2351246">
                  <a:defRPr/>
                </a:pPr>
                <a14:m>
                  <m:oMathPara xmlns:m="http://schemas.openxmlformats.org/officeDocument/2006/math">
                    <m:oMathParaPr>
                      <m:jc m:val="centerGroup"/>
                    </m:oMathParaPr>
                    <m:oMath xmlns:m="http://schemas.openxmlformats.org/officeDocument/2006/math">
                      <m:sSub>
                        <m:sSubPr>
                          <m:ctrlPr>
                            <a:rPr lang="en-US" b="1" i="1" kern="0">
                              <a:solidFill>
                                <a:srgbClr val="FF0000"/>
                              </a:solidFill>
                              <a:latin typeface="Cambria Math" charset="0"/>
                            </a:rPr>
                          </m:ctrlPr>
                        </m:sSubPr>
                        <m:e>
                          <m:r>
                            <a:rPr lang="en-US" b="1" i="1" kern="0">
                              <a:solidFill>
                                <a:srgbClr val="FF0000"/>
                              </a:solidFill>
                              <a:latin typeface="Cambria Math" panose="02040503050406030204" pitchFamily="18" charset="0"/>
                            </a:rPr>
                            <m:t>𝑬𝑩</m:t>
                          </m:r>
                        </m:e>
                        <m:sub>
                          <m:r>
                            <a:rPr lang="en-US" b="1" i="1" kern="0">
                              <a:solidFill>
                                <a:srgbClr val="FF0000"/>
                              </a:solidFill>
                              <a:latin typeface="Cambria Math" panose="02040503050406030204" pitchFamily="18" charset="0"/>
                            </a:rPr>
                            <m:t>𝑩</m:t>
                          </m:r>
                        </m:sub>
                      </m:sSub>
                      <m:r>
                        <a:rPr lang="en-US" b="1" i="1" kern="0">
                          <a:solidFill>
                            <a:srgbClr val="FF0000"/>
                          </a:solidFill>
                          <a:latin typeface="Cambria Math" panose="02040503050406030204" pitchFamily="18" charset="0"/>
                        </a:rPr>
                        <m:t>=</m:t>
                      </m:r>
                      <m:f>
                        <m:fPr>
                          <m:type m:val="lin"/>
                          <m:ctrlPr>
                            <a:rPr lang="en-US" b="1" i="1" kern="0">
                              <a:solidFill>
                                <a:srgbClr val="FF0000"/>
                              </a:solidFill>
                              <a:latin typeface="Cambria Math" charset="0"/>
                            </a:rPr>
                          </m:ctrlPr>
                        </m:fPr>
                        <m:num>
                          <m:r>
                            <a:rPr lang="en-US" b="1" i="1" kern="0">
                              <a:solidFill>
                                <a:srgbClr val="FF0000"/>
                              </a:solidFill>
                              <a:latin typeface="Cambria Math" panose="02040503050406030204" pitchFamily="18" charset="0"/>
                            </a:rPr>
                            <m:t>𝑩𝑾</m:t>
                          </m:r>
                        </m:num>
                        <m:den>
                          <m:sSub>
                            <m:sSubPr>
                              <m:ctrlPr>
                                <a:rPr lang="en-US" b="1" i="1" kern="0">
                                  <a:solidFill>
                                    <a:srgbClr val="FF0000"/>
                                  </a:solidFill>
                                  <a:latin typeface="Cambria Math" charset="0"/>
                                </a:rPr>
                              </m:ctrlPr>
                            </m:sSubPr>
                            <m:e>
                              <m:r>
                                <a:rPr lang="en-US" b="1" i="1" kern="0">
                                  <a:solidFill>
                                    <a:srgbClr val="FF0000"/>
                                  </a:solidFill>
                                  <a:latin typeface="Cambria Math" panose="02040503050406030204" pitchFamily="18" charset="0"/>
                                </a:rPr>
                                <m:t>𝑳</m:t>
                              </m:r>
                              <m:r>
                                <a:rPr lang="en-US" b="1" i="1" kern="0">
                                  <a:solidFill>
                                    <a:srgbClr val="FF0000"/>
                                  </a:solidFill>
                                  <a:latin typeface="Cambria Math" panose="02040503050406030204" pitchFamily="18" charset="0"/>
                                </a:rPr>
                                <m:t>𝟐</m:t>
                              </m:r>
                            </m:e>
                            <m:sub>
                              <m:r>
                                <a:rPr lang="en-US" b="1" i="1" kern="0">
                                  <a:solidFill>
                                    <a:srgbClr val="FF0000"/>
                                  </a:solidFill>
                                  <a:latin typeface="Cambria Math" panose="02040503050406030204" pitchFamily="18" charset="0"/>
                                </a:rPr>
                                <m:t>𝑴𝒊𝒔𝒔</m:t>
                              </m:r>
                              <m:r>
                                <a:rPr lang="en-US" b="1" i="1" kern="0">
                                  <a:solidFill>
                                    <a:srgbClr val="FF0000"/>
                                  </a:solidFill>
                                  <a:latin typeface="Cambria Math" panose="02040503050406030204" pitchFamily="18" charset="0"/>
                                </a:rPr>
                                <m:t> </m:t>
                              </m:r>
                              <m:r>
                                <a:rPr lang="en-US" b="1" i="1" kern="0">
                                  <a:solidFill>
                                    <a:srgbClr val="FF0000"/>
                                  </a:solidFill>
                                  <a:latin typeface="Cambria Math" panose="02040503050406030204" pitchFamily="18" charset="0"/>
                                </a:rPr>
                                <m:t>𝑹𝒂𝒕𝒆</m:t>
                              </m:r>
                            </m:sub>
                          </m:sSub>
                        </m:den>
                      </m:f>
                    </m:oMath>
                  </m:oMathPara>
                </a14:m>
                <a:endParaRPr lang="en-US" b="1" kern="0" dirty="0">
                  <a:solidFill>
                    <a:srgbClr val="FF0000"/>
                  </a:solidFill>
                </a:endParaRPr>
              </a:p>
            </p:txBody>
          </p:sp>
        </mc:Choice>
        <mc:Fallback xmlns="">
          <p:sp>
            <p:nvSpPr>
              <p:cNvPr id="23" name="TextBox 22">
                <a:extLst>
                  <a:ext uri="{FF2B5EF4-FFF2-40B4-BE49-F238E27FC236}">
                    <a16:creationId xmlns:a16="http://schemas.microsoft.com/office/drawing/2014/main" id="{9C509F02-1E7F-4E82-B792-048D98027FB1}"/>
                  </a:ext>
                </a:extLst>
              </p:cNvPr>
              <p:cNvSpPr txBox="1">
                <a:spLocks noRot="1" noChangeAspect="1" noMove="1" noResize="1" noEditPoints="1" noAdjustHandles="1" noChangeArrowheads="1" noChangeShapeType="1" noTextEdit="1"/>
              </p:cNvSpPr>
              <p:nvPr/>
            </p:nvSpPr>
            <p:spPr>
              <a:xfrm>
                <a:off x="4609917" y="5407581"/>
                <a:ext cx="3213829" cy="369332"/>
              </a:xfrm>
              <a:prstGeom prst="rect">
                <a:avLst/>
              </a:prstGeom>
              <a:blipFill>
                <a:blip r:embed="rId5"/>
                <a:stretch>
                  <a:fillRect l="-1708" t="-167213" r="-759" b="-250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C3C91EBF-42CB-4108-9B91-C7B0C23ED885}"/>
                  </a:ext>
                </a:extLst>
              </p:cNvPr>
              <p:cNvSpPr txBox="1"/>
              <p:nvPr/>
            </p:nvSpPr>
            <p:spPr>
              <a:xfrm>
                <a:off x="2812028" y="4059373"/>
                <a:ext cx="3848169" cy="276999"/>
              </a:xfrm>
              <a:prstGeom prst="rect">
                <a:avLst/>
              </a:prstGeom>
              <a:noFill/>
            </p:spPr>
            <p:txBody>
              <a:bodyPr wrap="none" lIns="0" tIns="0" rIns="0" bIns="0" rtlCol="0">
                <a:spAutoFit/>
              </a:bodyPr>
              <a:lstStyle/>
              <a:p>
                <a:pPr defTabSz="2351246">
                  <a:defRPr/>
                </a:pPr>
                <a14:m>
                  <m:oMathPara xmlns:m="http://schemas.openxmlformats.org/officeDocument/2006/math">
                    <m:oMathParaPr>
                      <m:jc m:val="centerGroup"/>
                    </m:oMathParaPr>
                    <m:oMath xmlns:m="http://schemas.openxmlformats.org/officeDocument/2006/math">
                      <m:sSub>
                        <m:sSubPr>
                          <m:ctrlPr>
                            <a:rPr lang="en-US" b="1" i="1" kern="0">
                              <a:solidFill>
                                <a:srgbClr val="FF0000"/>
                              </a:solidFill>
                              <a:latin typeface="Cambria Math" charset="0"/>
                            </a:rPr>
                          </m:ctrlPr>
                        </m:sSubPr>
                        <m:e>
                          <m:r>
                            <a:rPr lang="en-US" b="1" i="1" kern="0">
                              <a:solidFill>
                                <a:srgbClr val="FF0000"/>
                              </a:solidFill>
                              <a:latin typeface="Cambria Math" panose="02040503050406030204" pitchFamily="18" charset="0"/>
                            </a:rPr>
                            <m:t>𝑬𝑩</m:t>
                          </m:r>
                        </m:e>
                        <m:sub>
                          <m:r>
                            <a:rPr lang="en-US" b="1" i="1" kern="0">
                              <a:solidFill>
                                <a:srgbClr val="FF0000"/>
                              </a:solidFill>
                              <a:latin typeface="Cambria Math" panose="02040503050406030204" pitchFamily="18" charset="0"/>
                            </a:rPr>
                            <m:t>𝑪</m:t>
                          </m:r>
                        </m:sub>
                      </m:sSub>
                      <m:r>
                        <a:rPr lang="en-US" b="1" i="1" kern="0">
                          <a:solidFill>
                            <a:srgbClr val="FF0000"/>
                          </a:solidFill>
                          <a:latin typeface="Cambria Math" panose="02040503050406030204" pitchFamily="18" charset="0"/>
                        </a:rPr>
                        <m:t>=</m:t>
                      </m:r>
                      <m:f>
                        <m:fPr>
                          <m:type m:val="lin"/>
                          <m:ctrlPr>
                            <a:rPr lang="en-US" b="1" i="1" kern="0">
                              <a:solidFill>
                                <a:srgbClr val="FF0000"/>
                              </a:solidFill>
                              <a:latin typeface="Cambria Math" charset="0"/>
                            </a:rPr>
                          </m:ctrlPr>
                        </m:fPr>
                        <m:num>
                          <m:r>
                            <a:rPr lang="en-US" b="1" i="1" kern="0">
                              <a:solidFill>
                                <a:srgbClr val="FF0000"/>
                              </a:solidFill>
                              <a:latin typeface="Cambria Math" panose="02040503050406030204" pitchFamily="18" charset="0"/>
                            </a:rPr>
                            <m:t>𝑩𝑾</m:t>
                          </m:r>
                        </m:num>
                        <m:den>
                          <m:r>
                            <a:rPr lang="en-US" b="1" i="1" kern="0">
                              <a:solidFill>
                                <a:srgbClr val="FF0000"/>
                              </a:solidFill>
                              <a:latin typeface="Cambria Math" panose="02040503050406030204" pitchFamily="18" charset="0"/>
                            </a:rPr>
                            <m:t>(</m:t>
                          </m:r>
                          <m:sSub>
                            <m:sSubPr>
                              <m:ctrlPr>
                                <a:rPr lang="en-US" b="1" i="1" kern="0">
                                  <a:solidFill>
                                    <a:srgbClr val="FF0000"/>
                                  </a:solidFill>
                                  <a:latin typeface="Cambria Math" charset="0"/>
                                </a:rPr>
                              </m:ctrlPr>
                            </m:sSubPr>
                            <m:e>
                              <m:r>
                                <a:rPr lang="en-US" b="1" i="1" kern="0">
                                  <a:solidFill>
                                    <a:srgbClr val="FF0000"/>
                                  </a:solidFill>
                                  <a:latin typeface="Cambria Math" panose="02040503050406030204" pitchFamily="18" charset="0"/>
                                </a:rPr>
                                <m:t>𝑳</m:t>
                              </m:r>
                              <m:r>
                                <a:rPr lang="en-US" b="1" i="1" kern="0">
                                  <a:solidFill>
                                    <a:srgbClr val="FF0000"/>
                                  </a:solidFill>
                                  <a:latin typeface="Cambria Math" panose="02040503050406030204" pitchFamily="18" charset="0"/>
                                </a:rPr>
                                <m:t>𝟐</m:t>
                              </m:r>
                            </m:e>
                            <m:sub>
                              <m:r>
                                <a:rPr lang="en-US" b="1" i="1" kern="0">
                                  <a:solidFill>
                                    <a:srgbClr val="FF0000"/>
                                  </a:solidFill>
                                  <a:latin typeface="Cambria Math" panose="02040503050406030204" pitchFamily="18" charset="0"/>
                                </a:rPr>
                                <m:t>𝑴𝒊𝒔𝒔</m:t>
                              </m:r>
                              <m:r>
                                <a:rPr lang="en-US" b="1" i="1" kern="0">
                                  <a:solidFill>
                                    <a:srgbClr val="FF0000"/>
                                  </a:solidFill>
                                  <a:latin typeface="Cambria Math" panose="02040503050406030204" pitchFamily="18" charset="0"/>
                                </a:rPr>
                                <m:t> </m:t>
                              </m:r>
                              <m:r>
                                <a:rPr lang="en-US" b="1" i="1" kern="0">
                                  <a:solidFill>
                                    <a:srgbClr val="FF0000"/>
                                  </a:solidFill>
                                  <a:latin typeface="Cambria Math" panose="02040503050406030204" pitchFamily="18" charset="0"/>
                                </a:rPr>
                                <m:t>𝑹𝒂𝒕𝒆</m:t>
                              </m:r>
                            </m:sub>
                          </m:sSub>
                          <m:r>
                            <a:rPr lang="en-US" b="1" i="1" kern="0">
                              <a:solidFill>
                                <a:srgbClr val="FF0000"/>
                              </a:solidFill>
                              <a:latin typeface="Cambria Math" panose="02040503050406030204" pitchFamily="18" charset="0"/>
                              <a:ea typeface="Cambria Math" panose="02040503050406030204" pitchFamily="18" charset="0"/>
                            </a:rPr>
                            <m:t>×</m:t>
                          </m:r>
                          <m:sSub>
                            <m:sSubPr>
                              <m:ctrlPr>
                                <a:rPr lang="en-US" b="1" i="1" kern="0">
                                  <a:solidFill>
                                    <a:srgbClr val="FF0000"/>
                                  </a:solidFill>
                                  <a:latin typeface="Cambria Math" charset="0"/>
                                  <a:ea typeface="Cambria Math" panose="02040503050406030204" pitchFamily="18" charset="0"/>
                                </a:rPr>
                              </m:ctrlPr>
                            </m:sSubPr>
                            <m:e>
                              <m:r>
                                <a:rPr lang="en-US" b="1" i="1" kern="0">
                                  <a:solidFill>
                                    <a:srgbClr val="FF0000"/>
                                  </a:solidFill>
                                  <a:latin typeface="Cambria Math" panose="02040503050406030204" pitchFamily="18" charset="0"/>
                                  <a:ea typeface="Cambria Math" panose="02040503050406030204" pitchFamily="18" charset="0"/>
                                </a:rPr>
                                <m:t>𝑳</m:t>
                              </m:r>
                              <m:r>
                                <a:rPr lang="en-US" b="1" i="1" kern="0">
                                  <a:solidFill>
                                    <a:srgbClr val="FF0000"/>
                                  </a:solidFill>
                                  <a:latin typeface="Cambria Math" panose="02040503050406030204" pitchFamily="18" charset="0"/>
                                  <a:ea typeface="Cambria Math" panose="02040503050406030204" pitchFamily="18" charset="0"/>
                                </a:rPr>
                                <m:t>𝟏</m:t>
                              </m:r>
                            </m:e>
                            <m:sub>
                              <m:r>
                                <a:rPr lang="en-US" b="1" i="1" kern="0">
                                  <a:solidFill>
                                    <a:srgbClr val="FF0000"/>
                                  </a:solidFill>
                                  <a:latin typeface="Cambria Math" panose="02040503050406030204" pitchFamily="18" charset="0"/>
                                  <a:ea typeface="Cambria Math" panose="02040503050406030204" pitchFamily="18" charset="0"/>
                                </a:rPr>
                                <m:t>𝑴𝒊𝒔𝒔</m:t>
                              </m:r>
                              <m:r>
                                <a:rPr lang="en-US" b="1" i="1" kern="0">
                                  <a:solidFill>
                                    <a:srgbClr val="FF0000"/>
                                  </a:solidFill>
                                  <a:latin typeface="Cambria Math" panose="02040503050406030204" pitchFamily="18" charset="0"/>
                                  <a:ea typeface="Cambria Math" panose="02040503050406030204" pitchFamily="18" charset="0"/>
                                </a:rPr>
                                <m:t> </m:t>
                              </m:r>
                              <m:r>
                                <a:rPr lang="en-US" b="1" i="1" kern="0">
                                  <a:solidFill>
                                    <a:srgbClr val="FF0000"/>
                                  </a:solidFill>
                                  <a:latin typeface="Cambria Math" panose="02040503050406030204" pitchFamily="18" charset="0"/>
                                  <a:ea typeface="Cambria Math" panose="02040503050406030204" pitchFamily="18" charset="0"/>
                                </a:rPr>
                                <m:t>𝑹𝒂𝒕𝒆</m:t>
                              </m:r>
                            </m:sub>
                          </m:sSub>
                          <m:r>
                            <a:rPr lang="en-US" b="1" i="1" kern="0">
                              <a:solidFill>
                                <a:srgbClr val="FF0000"/>
                              </a:solidFill>
                              <a:latin typeface="Cambria Math" panose="02040503050406030204" pitchFamily="18" charset="0"/>
                            </a:rPr>
                            <m:t>)</m:t>
                          </m:r>
                        </m:den>
                      </m:f>
                    </m:oMath>
                  </m:oMathPara>
                </a14:m>
                <a:endParaRPr lang="en-US" b="1" kern="0" dirty="0">
                  <a:solidFill>
                    <a:srgbClr val="FF0000"/>
                  </a:solidFill>
                </a:endParaRPr>
              </a:p>
            </p:txBody>
          </p:sp>
        </mc:Choice>
        <mc:Fallback xmlns="">
          <p:sp>
            <p:nvSpPr>
              <p:cNvPr id="24" name="TextBox 23">
                <a:extLst>
                  <a:ext uri="{FF2B5EF4-FFF2-40B4-BE49-F238E27FC236}">
                    <a16:creationId xmlns:a16="http://schemas.microsoft.com/office/drawing/2014/main" id="{C3C91EBF-42CB-4108-9B91-C7B0C23ED885}"/>
                  </a:ext>
                </a:extLst>
              </p:cNvPr>
              <p:cNvSpPr txBox="1">
                <a:spLocks noRot="1" noChangeAspect="1" noMove="1" noResize="1" noEditPoints="1" noAdjustHandles="1" noChangeArrowheads="1" noChangeShapeType="1" noTextEdit="1"/>
              </p:cNvSpPr>
              <p:nvPr/>
            </p:nvSpPr>
            <p:spPr>
              <a:xfrm>
                <a:off x="3749370" y="5412496"/>
                <a:ext cx="5254964" cy="369332"/>
              </a:xfrm>
              <a:prstGeom prst="rect">
                <a:avLst/>
              </a:prstGeom>
              <a:blipFill>
                <a:blip r:embed="rId6"/>
                <a:stretch>
                  <a:fillRect l="-812" t="-171667" r="-1740" b="-255000"/>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xmlns="" id="{E3005AD1-6B59-41B1-95E6-6BDBD497E1BD}"/>
              </a:ext>
            </a:extLst>
          </p:cNvPr>
          <p:cNvGrpSpPr/>
          <p:nvPr/>
        </p:nvGrpSpPr>
        <p:grpSpPr>
          <a:xfrm>
            <a:off x="552517" y="2511935"/>
            <a:ext cx="8038967" cy="1087832"/>
            <a:chOff x="736689" y="2986088"/>
            <a:chExt cx="10718623" cy="1450443"/>
          </a:xfrm>
        </p:grpSpPr>
        <p:sp>
          <p:nvSpPr>
            <p:cNvPr id="15" name="Rectangle: Rounded Corners 14">
              <a:extLst>
                <a:ext uri="{FF2B5EF4-FFF2-40B4-BE49-F238E27FC236}">
                  <a16:creationId xmlns:a16="http://schemas.microsoft.com/office/drawing/2014/main" xmlns="" id="{CF449CF5-288E-4BD4-A190-0AB49CC4EA07}"/>
                </a:ext>
              </a:extLst>
            </p:cNvPr>
            <p:cNvSpPr/>
            <p:nvPr/>
          </p:nvSpPr>
          <p:spPr>
            <a:xfrm>
              <a:off x="736689" y="2986088"/>
              <a:ext cx="10718623" cy="1450443"/>
            </a:xfrm>
            <a:prstGeom prst="roundRect">
              <a:avLst/>
            </a:prstGeom>
            <a:solidFill>
              <a:sysClr val="window" lastClr="FFFFFF"/>
            </a:solidFill>
            <a:ln w="25400" cap="flat" cmpd="sng" algn="ctr">
              <a:solidFill>
                <a:sysClr val="windowText" lastClr="000000"/>
              </a:solidFill>
              <a:prstDash val="dash"/>
            </a:ln>
            <a:effectLst/>
          </p:spPr>
          <p:txBody>
            <a:bodyPr rtlCol="0" anchor="t"/>
            <a:lstStyle/>
            <a:p>
              <a:pPr algn="ctr" defTabSz="2351246">
                <a:defRPr/>
              </a:pPr>
              <a:r>
                <a:rPr lang="en-US" sz="1875" kern="0" dirty="0">
                  <a:solidFill>
                    <a:prstClr val="black"/>
                  </a:solidFill>
                  <a:latin typeface="Calibri"/>
                </a:rPr>
                <a:t>An application-level utility metric defined as the ratio of attained DRAM bandwidth to the cache miss rate (based on current level of hierarchy)</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27344462-0D2F-4D02-B815-64432CA96761}"/>
                    </a:ext>
                  </a:extLst>
                </p:cNvPr>
                <p:cNvSpPr txBox="1"/>
                <p:nvPr/>
              </p:nvSpPr>
              <p:spPr>
                <a:xfrm>
                  <a:off x="3732757" y="3926802"/>
                  <a:ext cx="4720096" cy="430887"/>
                </a:xfrm>
                <a:prstGeom prst="rect">
                  <a:avLst/>
                </a:prstGeom>
                <a:noFill/>
              </p:spPr>
              <p:txBody>
                <a:bodyPr wrap="none" lIns="0" tIns="0" rIns="0" bIns="0" rtlCol="0">
                  <a:spAutoFit/>
                </a:bodyPr>
                <a:lstStyle/>
                <a:p>
                  <a:pPr defTabSz="2351246">
                    <a:defRPr/>
                  </a:pPr>
                  <a14:m>
                    <m:oMathPara xmlns:m="http://schemas.openxmlformats.org/officeDocument/2006/math">
                      <m:oMathParaPr>
                        <m:jc m:val="centerGroup"/>
                      </m:oMathParaPr>
                      <m:oMath xmlns:m="http://schemas.openxmlformats.org/officeDocument/2006/math">
                        <m:r>
                          <a:rPr lang="en-US" sz="2100" b="1" i="1" kern="0">
                            <a:solidFill>
                              <a:srgbClr val="FF0000"/>
                            </a:solidFill>
                            <a:latin typeface="Cambria Math" panose="02040503050406030204" pitchFamily="18" charset="0"/>
                          </a:rPr>
                          <m:t>𝑬𝑩</m:t>
                        </m:r>
                        <m:r>
                          <a:rPr lang="en-US" sz="2100" b="1" i="1" kern="0">
                            <a:solidFill>
                              <a:srgbClr val="FF0000"/>
                            </a:solidFill>
                            <a:latin typeface="Cambria Math" panose="02040503050406030204" pitchFamily="18" charset="0"/>
                          </a:rPr>
                          <m:t>=</m:t>
                        </m:r>
                        <m:f>
                          <m:fPr>
                            <m:type m:val="lin"/>
                            <m:ctrlPr>
                              <a:rPr lang="en-US" sz="2100" b="1" i="1" kern="0">
                                <a:solidFill>
                                  <a:srgbClr val="FF0000"/>
                                </a:solidFill>
                                <a:latin typeface="Cambria Math" charset="0"/>
                              </a:rPr>
                            </m:ctrlPr>
                          </m:fPr>
                          <m:num>
                            <m:r>
                              <a:rPr lang="en-US" sz="2100" b="1" i="1" kern="0">
                                <a:solidFill>
                                  <a:srgbClr val="FF0000"/>
                                </a:solidFill>
                                <a:latin typeface="Cambria Math" panose="02040503050406030204" pitchFamily="18" charset="0"/>
                              </a:rPr>
                              <m:t>𝑩𝑾</m:t>
                            </m:r>
                          </m:num>
                          <m:den>
                            <m:r>
                              <a:rPr lang="en-US" sz="2100" b="1" i="1" kern="0">
                                <a:solidFill>
                                  <a:srgbClr val="FF0000"/>
                                </a:solidFill>
                                <a:latin typeface="Cambria Math" panose="02040503050406030204" pitchFamily="18" charset="0"/>
                              </a:rPr>
                              <m:t>𝑪𝒂𝒄𝒉𝒆</m:t>
                            </m:r>
                            <m:r>
                              <a:rPr lang="en-US" sz="2100" b="1" i="1" kern="0">
                                <a:solidFill>
                                  <a:srgbClr val="FF0000"/>
                                </a:solidFill>
                                <a:latin typeface="Cambria Math" panose="02040503050406030204" pitchFamily="18" charset="0"/>
                              </a:rPr>
                              <m:t> </m:t>
                            </m:r>
                            <m:r>
                              <a:rPr lang="en-US" sz="2100" b="1" i="1" kern="0">
                                <a:solidFill>
                                  <a:srgbClr val="FF0000"/>
                                </a:solidFill>
                                <a:latin typeface="Cambria Math" panose="02040503050406030204" pitchFamily="18" charset="0"/>
                              </a:rPr>
                              <m:t>𝑴𝒊𝒔𝒔</m:t>
                            </m:r>
                            <m:r>
                              <a:rPr lang="en-US" sz="2100" b="1" i="1" kern="0">
                                <a:solidFill>
                                  <a:srgbClr val="FF0000"/>
                                </a:solidFill>
                                <a:latin typeface="Cambria Math" panose="02040503050406030204" pitchFamily="18" charset="0"/>
                              </a:rPr>
                              <m:t> </m:t>
                            </m:r>
                            <m:r>
                              <a:rPr lang="en-US" sz="2100" b="1" i="1" kern="0">
                                <a:solidFill>
                                  <a:srgbClr val="FF0000"/>
                                </a:solidFill>
                                <a:latin typeface="Cambria Math" panose="02040503050406030204" pitchFamily="18" charset="0"/>
                              </a:rPr>
                              <m:t>𝑹𝒂𝒕𝒆</m:t>
                            </m:r>
                          </m:den>
                        </m:f>
                      </m:oMath>
                    </m:oMathPara>
                  </a14:m>
                  <a:endParaRPr lang="en-US" sz="2100" b="1" kern="0" dirty="0">
                    <a:solidFill>
                      <a:srgbClr val="FF0000"/>
                    </a:solidFill>
                  </a:endParaRPr>
                </a:p>
              </p:txBody>
            </p:sp>
          </mc:Choice>
          <mc:Fallback xmlns="">
            <p:sp>
              <p:nvSpPr>
                <p:cNvPr id="16" name="TextBox 15">
                  <a:extLst>
                    <a:ext uri="{FF2B5EF4-FFF2-40B4-BE49-F238E27FC236}">
                      <a16:creationId xmlns:a16="http://schemas.microsoft.com/office/drawing/2014/main" id="{27344462-0D2F-4D02-B815-64432CA96761}"/>
                    </a:ext>
                  </a:extLst>
                </p:cNvPr>
                <p:cNvSpPr txBox="1">
                  <a:spLocks noRot="1" noChangeAspect="1" noMove="1" noResize="1" noEditPoints="1" noAdjustHandles="1" noChangeArrowheads="1" noChangeShapeType="1" noTextEdit="1"/>
                </p:cNvSpPr>
                <p:nvPr/>
              </p:nvSpPr>
              <p:spPr>
                <a:xfrm>
                  <a:off x="3732757" y="3926801"/>
                  <a:ext cx="4726487" cy="430887"/>
                </a:xfrm>
                <a:prstGeom prst="rect">
                  <a:avLst/>
                </a:prstGeom>
                <a:blipFill>
                  <a:blip r:embed="rId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71283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48148E-6 L 0 -0.21944 " pathEditMode="relative" rAng="0" ptsTypes="AA">
                                      <p:cBhvr>
                                        <p:cTn id="6" dur="2000" fill="hold"/>
                                        <p:tgtEl>
                                          <p:spTgt spid="3"/>
                                        </p:tgtEl>
                                        <p:attrNameLst>
                                          <p:attrName>ppt_x</p:attrName>
                                          <p:attrName>ppt_y</p:attrName>
                                        </p:attrNameLst>
                                      </p:cBhvr>
                                      <p:rCtr x="0" y="-10972"/>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7" presetClass="emph" presetSubtype="2" fill="hold" nodeType="clickEffect">
                                  <p:stCondLst>
                                    <p:cond delay="0"/>
                                  </p:stCondLst>
                                  <p:childTnLst>
                                    <p:animClr clrSpc="rgb" dir="cw">
                                      <p:cBhvr>
                                        <p:cTn id="41" dur="500" fill="hold"/>
                                        <p:tgtEl>
                                          <p:spTgt spid="12"/>
                                        </p:tgtEl>
                                        <p:attrNameLst>
                                          <p:attrName>stroke.color</p:attrName>
                                        </p:attrNameLst>
                                      </p:cBhvr>
                                      <p:to>
                                        <a:srgbClr val="FF0000"/>
                                      </p:to>
                                    </p:animClr>
                                    <p:set>
                                      <p:cBhvr>
                                        <p:cTn id="42" dur="500" fill="hold"/>
                                        <p:tgtEl>
                                          <p:spTgt spid="12"/>
                                        </p:tgtEl>
                                        <p:attrNameLst>
                                          <p:attrName>stroke.on</p:attrName>
                                        </p:attrNameLst>
                                      </p:cBhvr>
                                      <p:to>
                                        <p:strVal val="true"/>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par>
                          <p:cTn id="52" fill="hold">
                            <p:stCondLst>
                              <p:cond delay="500"/>
                            </p:stCondLst>
                            <p:childTnLst>
                              <p:par>
                                <p:cTn id="53" presetID="7" presetClass="emph" presetSubtype="2" fill="hold" nodeType="afterEffect">
                                  <p:stCondLst>
                                    <p:cond delay="0"/>
                                  </p:stCondLst>
                                  <p:childTnLst>
                                    <p:animClr clrSpc="rgb" dir="cw">
                                      <p:cBhvr>
                                        <p:cTn id="54" dur="500" fill="hold"/>
                                        <p:tgtEl>
                                          <p:spTgt spid="12"/>
                                        </p:tgtEl>
                                        <p:attrNameLst>
                                          <p:attrName>stroke.color</p:attrName>
                                        </p:attrNameLst>
                                      </p:cBhvr>
                                      <p:to>
                                        <a:schemeClr val="tx1"/>
                                      </p:to>
                                    </p:animClr>
                                    <p:set>
                                      <p:cBhvr>
                                        <p:cTn id="55" dur="500" fill="hold"/>
                                        <p:tgtEl>
                                          <p:spTgt spid="12"/>
                                        </p:tgtEl>
                                        <p:attrNameLst>
                                          <p:attrName>stroke.on</p:attrName>
                                        </p:attrNameLst>
                                      </p:cBhvr>
                                      <p:to>
                                        <p:strVal val="true"/>
                                      </p:to>
                                    </p:set>
                                  </p:childTnLst>
                                </p:cTn>
                              </p:par>
                              <p:par>
                                <p:cTn id="56" presetID="7" presetClass="emph" presetSubtype="2" fill="hold" nodeType="withEffect">
                                  <p:stCondLst>
                                    <p:cond delay="0"/>
                                  </p:stCondLst>
                                  <p:childTnLst>
                                    <p:animClr clrSpc="rgb" dir="cw">
                                      <p:cBhvr>
                                        <p:cTn id="57" dur="500" fill="hold"/>
                                        <p:tgtEl>
                                          <p:spTgt spid="13"/>
                                        </p:tgtEl>
                                        <p:attrNameLst>
                                          <p:attrName>stroke.color</p:attrName>
                                        </p:attrNameLst>
                                      </p:cBhvr>
                                      <p:to>
                                        <a:srgbClr val="FF0000"/>
                                      </p:to>
                                    </p:animClr>
                                    <p:set>
                                      <p:cBhvr>
                                        <p:cTn id="58" dur="500" fill="hold"/>
                                        <p:tgtEl>
                                          <p:spTgt spid="13"/>
                                        </p:tgtEl>
                                        <p:attrNameLst>
                                          <p:attrName>stroke.on</p:attrName>
                                        </p:attrNameLst>
                                      </p:cBhvr>
                                      <p:to>
                                        <p:strVal val="true"/>
                                      </p:to>
                                    </p:se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childTnLst>
                          </p:cTn>
                        </p:par>
                        <p:par>
                          <p:cTn id="68" fill="hold">
                            <p:stCondLst>
                              <p:cond delay="500"/>
                            </p:stCondLst>
                            <p:childTnLst>
                              <p:par>
                                <p:cTn id="69" presetID="7" presetClass="emph" presetSubtype="2" fill="hold" nodeType="afterEffect">
                                  <p:stCondLst>
                                    <p:cond delay="0"/>
                                  </p:stCondLst>
                                  <p:childTnLst>
                                    <p:animClr clrSpc="rgb" dir="cw">
                                      <p:cBhvr>
                                        <p:cTn id="70" dur="500" fill="hold"/>
                                        <p:tgtEl>
                                          <p:spTgt spid="13"/>
                                        </p:tgtEl>
                                        <p:attrNameLst>
                                          <p:attrName>stroke.color</p:attrName>
                                        </p:attrNameLst>
                                      </p:cBhvr>
                                      <p:to>
                                        <a:schemeClr val="tx1"/>
                                      </p:to>
                                    </p:animClr>
                                    <p:set>
                                      <p:cBhvr>
                                        <p:cTn id="71" dur="500" fill="hold"/>
                                        <p:tgtEl>
                                          <p:spTgt spid="13"/>
                                        </p:tgtEl>
                                        <p:attrNameLst>
                                          <p:attrName>stroke.on</p:attrName>
                                        </p:attrNameLst>
                                      </p:cBhvr>
                                      <p:to>
                                        <p:strVal val="true"/>
                                      </p:to>
                                    </p:set>
                                  </p:childTnLst>
                                </p:cTn>
                              </p:par>
                              <p:par>
                                <p:cTn id="72" presetID="7" presetClass="emph" presetSubtype="2" fill="hold" nodeType="withEffect">
                                  <p:stCondLst>
                                    <p:cond delay="0"/>
                                  </p:stCondLst>
                                  <p:childTnLst>
                                    <p:animClr clrSpc="rgb" dir="cw">
                                      <p:cBhvr>
                                        <p:cTn id="73" dur="500" fill="hold"/>
                                        <p:tgtEl>
                                          <p:spTgt spid="14"/>
                                        </p:tgtEl>
                                        <p:attrNameLst>
                                          <p:attrName>stroke.color</p:attrName>
                                        </p:attrNameLst>
                                      </p:cBhvr>
                                      <p:to>
                                        <a:srgbClr val="FF0000"/>
                                      </p:to>
                                    </p:animClr>
                                    <p:set>
                                      <p:cBhvr>
                                        <p:cTn id="74" dur="500" fill="hold"/>
                                        <p:tgtEl>
                                          <p:spTgt spid="14"/>
                                        </p:tgtEl>
                                        <p:attrNameLst>
                                          <p:attrName>stroke.on</p:attrName>
                                        </p:attrNameLst>
                                      </p:cBhvr>
                                      <p:to>
                                        <p:strVal val="true"/>
                                      </p:to>
                                    </p:se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fade">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22" grpId="0"/>
      <p:bldP spid="22" grpId="1"/>
      <p:bldP spid="23" grpId="0"/>
      <p:bldP spid="23" grpId="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D87780-F793-4479-B6DB-C9F3D3161A75}"/>
              </a:ext>
            </a:extLst>
          </p:cNvPr>
          <p:cNvSpPr>
            <a:spLocks noGrp="1"/>
          </p:cNvSpPr>
          <p:nvPr>
            <p:ph type="title"/>
          </p:nvPr>
        </p:nvSpPr>
        <p:spPr>
          <a:xfrm>
            <a:off x="40746" y="229143"/>
            <a:ext cx="8931349" cy="857250"/>
          </a:xfrm>
        </p:spPr>
        <p:txBody>
          <a:bodyPr>
            <a:normAutofit fontScale="90000"/>
          </a:bodyPr>
          <a:lstStyle/>
          <a:p>
            <a:r>
              <a:rPr lang="en-US" dirty="0"/>
              <a:t>Effective Bandwidth: </a:t>
            </a:r>
            <a:r>
              <a:rPr lang="en-US" dirty="0"/>
              <a:t>A New Metric to Measure Resource Consumption</a:t>
            </a:r>
            <a:endParaRPr lang="en-US" dirty="0"/>
          </a:p>
        </p:txBody>
      </p:sp>
      <p:sp>
        <p:nvSpPr>
          <p:cNvPr id="6" name="Footer Placeholder 5">
            <a:extLst>
              <a:ext uri="{FF2B5EF4-FFF2-40B4-BE49-F238E27FC236}">
                <a16:creationId xmlns:a16="http://schemas.microsoft.com/office/drawing/2014/main" xmlns="" id="{D851BCB5-668C-415A-8DC4-54866ED5CD7B}"/>
              </a:ext>
            </a:extLst>
          </p:cNvPr>
          <p:cNvSpPr>
            <a:spLocks noGrp="1"/>
          </p:cNvSpPr>
          <p:nvPr>
            <p:ph type="ftr" sz="quarter" idx="11"/>
          </p:nvPr>
        </p:nvSpPr>
        <p:spPr/>
        <p:txBody>
          <a:bodyPr/>
          <a:lstStyle/>
          <a:p>
            <a:endParaRPr lang="en-US"/>
          </a:p>
        </p:txBody>
      </p:sp>
      <p:sp>
        <p:nvSpPr>
          <p:cNvPr id="4" name="Rectangle 3">
            <a:extLst>
              <a:ext uri="{FF2B5EF4-FFF2-40B4-BE49-F238E27FC236}">
                <a16:creationId xmlns:a16="http://schemas.microsoft.com/office/drawing/2014/main" xmlns="" id="{0E73D974-3058-45EB-AF5C-1640148EC0E2}"/>
              </a:ext>
            </a:extLst>
          </p:cNvPr>
          <p:cNvSpPr/>
          <p:nvPr/>
        </p:nvSpPr>
        <p:spPr>
          <a:xfrm>
            <a:off x="1414049" y="1372429"/>
            <a:ext cx="7558046" cy="923330"/>
          </a:xfrm>
          <a:prstGeom prst="rect">
            <a:avLst/>
          </a:prstGeom>
        </p:spPr>
        <p:txBody>
          <a:bodyPr wrap="square">
            <a:spAutoFit/>
          </a:bodyPr>
          <a:lstStyle/>
          <a:p>
            <a:pPr marL="342900" indent="-342900" defTabSz="2351246">
              <a:buFont typeface="Wingdings" panose="05000000000000000000" pitchFamily="2" charset="2"/>
              <a:buChar char="ü"/>
              <a:defRPr/>
            </a:pPr>
            <a:r>
              <a:rPr lang="en-US" kern="0" dirty="0">
                <a:solidFill>
                  <a:prstClr val="black"/>
                </a:solidFill>
              </a:rPr>
              <a:t>Measures how well the DRAM bandwidth is utilized</a:t>
            </a:r>
          </a:p>
          <a:p>
            <a:pPr marL="342900" indent="-342900" defTabSz="2351246">
              <a:buFont typeface="Wingdings" panose="05000000000000000000" pitchFamily="2" charset="2"/>
              <a:buChar char="ü"/>
              <a:defRPr/>
            </a:pPr>
            <a:r>
              <a:rPr lang="en-US" kern="0" dirty="0">
                <a:solidFill>
                  <a:prstClr val="black"/>
                </a:solidFill>
              </a:rPr>
              <a:t>Considers the usefulness of the caches in amplifying the performance</a:t>
            </a:r>
          </a:p>
        </p:txBody>
      </p:sp>
      <p:graphicFrame>
        <p:nvGraphicFramePr>
          <p:cNvPr id="14" name="Chart 13">
            <a:extLst>
              <a:ext uri="{FF2B5EF4-FFF2-40B4-BE49-F238E27FC236}">
                <a16:creationId xmlns:a16="http://schemas.microsoft.com/office/drawing/2014/main" xmlns="" id="{28612862-CD71-4E5E-9747-3D3F4C1C4BD4}"/>
              </a:ext>
            </a:extLst>
          </p:cNvPr>
          <p:cNvGraphicFramePr/>
          <p:nvPr>
            <p:extLst/>
          </p:nvPr>
        </p:nvGraphicFramePr>
        <p:xfrm>
          <a:off x="2384298" y="3164915"/>
          <a:ext cx="2187702" cy="17830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xmlns="" id="{C3D4DA40-4535-4871-B7F0-3AA61AE2A86F}"/>
              </a:ext>
            </a:extLst>
          </p:cNvPr>
          <p:cNvGraphicFramePr/>
          <p:nvPr>
            <p:extLst>
              <p:ext uri="{D42A27DB-BD31-4B8C-83A1-F6EECF244321}">
                <p14:modId xmlns:p14="http://schemas.microsoft.com/office/powerpoint/2010/main" val="861604808"/>
              </p:ext>
            </p:extLst>
          </p:nvPr>
        </p:nvGraphicFramePr>
        <p:xfrm>
          <a:off x="6744756" y="3171525"/>
          <a:ext cx="2187702" cy="17830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xmlns="" id="{2E6478BA-79A4-4113-9ED6-911509596831}"/>
              </a:ext>
            </a:extLst>
          </p:cNvPr>
          <p:cNvGraphicFramePr/>
          <p:nvPr>
            <p:extLst/>
          </p:nvPr>
        </p:nvGraphicFramePr>
        <p:xfrm>
          <a:off x="4564527" y="3168220"/>
          <a:ext cx="2187702" cy="17830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xmlns="" id="{B5C7212B-26BD-41D1-B474-7976693C1BA8}"/>
              </a:ext>
            </a:extLst>
          </p:cNvPr>
          <p:cNvGraphicFramePr/>
          <p:nvPr>
            <p:extLst/>
          </p:nvPr>
        </p:nvGraphicFramePr>
        <p:xfrm>
          <a:off x="204069" y="3163426"/>
          <a:ext cx="2187702" cy="1783080"/>
        </p:xfrm>
        <a:graphic>
          <a:graphicData uri="http://schemas.openxmlformats.org/drawingml/2006/chart">
            <c:chart xmlns:c="http://schemas.openxmlformats.org/drawingml/2006/chart" xmlns:r="http://schemas.openxmlformats.org/officeDocument/2006/relationships" r:id="rId6"/>
          </a:graphicData>
        </a:graphic>
      </p:graphicFrame>
      <p:sp>
        <p:nvSpPr>
          <p:cNvPr id="18" name="Rectangle: Rounded Corners 17">
            <a:extLst>
              <a:ext uri="{FF2B5EF4-FFF2-40B4-BE49-F238E27FC236}">
                <a16:creationId xmlns:a16="http://schemas.microsoft.com/office/drawing/2014/main" xmlns="" id="{F83E98C9-7CD9-47B6-B54A-EC19FBEB3127}"/>
              </a:ext>
            </a:extLst>
          </p:cNvPr>
          <p:cNvSpPr/>
          <p:nvPr/>
        </p:nvSpPr>
        <p:spPr>
          <a:xfrm>
            <a:off x="4216847" y="2744543"/>
            <a:ext cx="710307" cy="648564"/>
          </a:xfrm>
          <a:prstGeom prst="roundRect">
            <a:avLst/>
          </a:prstGeom>
          <a:solidFill>
            <a:sysClr val="window" lastClr="FFFFFF"/>
          </a:solidFill>
          <a:ln w="25400" cap="flat" cmpd="sng" algn="ctr">
            <a:solidFill>
              <a:sysClr val="windowText" lastClr="000000"/>
            </a:solidFill>
            <a:prstDash val="solid"/>
          </a:ln>
          <a:effectLst/>
        </p:spPr>
        <p:txBody>
          <a:bodyPr rtlCol="0" anchor="ctr"/>
          <a:lstStyle/>
          <a:p>
            <a:pPr algn="ctr" defTabSz="2351246">
              <a:defRPr/>
            </a:pPr>
            <a:r>
              <a:rPr lang="en-US" sz="1875" kern="0" dirty="0">
                <a:solidFill>
                  <a:prstClr val="black"/>
                </a:solidFill>
                <a:latin typeface="Calibri"/>
              </a:rPr>
              <a:t>Why EB?</a:t>
            </a:r>
          </a:p>
        </p:txBody>
      </p:sp>
      <p:cxnSp>
        <p:nvCxnSpPr>
          <p:cNvPr id="19" name="Straight Connector 18">
            <a:extLst>
              <a:ext uri="{FF2B5EF4-FFF2-40B4-BE49-F238E27FC236}">
                <a16:creationId xmlns:a16="http://schemas.microsoft.com/office/drawing/2014/main" xmlns="" id="{E3424F50-07F2-4FA4-BECA-C214CA70F3AC}"/>
              </a:ext>
            </a:extLst>
          </p:cNvPr>
          <p:cNvCxnSpPr>
            <a:cxnSpLocks/>
          </p:cNvCxnSpPr>
          <p:nvPr/>
        </p:nvCxnSpPr>
        <p:spPr>
          <a:xfrm>
            <a:off x="1440263" y="3288982"/>
            <a:ext cx="0" cy="1125855"/>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FFAB2BAD-BCFD-4BDE-8749-D3D43338CD05}"/>
              </a:ext>
            </a:extLst>
          </p:cNvPr>
          <p:cNvCxnSpPr>
            <a:cxnSpLocks/>
          </p:cNvCxnSpPr>
          <p:nvPr/>
        </p:nvCxnSpPr>
        <p:spPr>
          <a:xfrm>
            <a:off x="3576274" y="3271360"/>
            <a:ext cx="0" cy="1161098"/>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CB58CA3A-FF63-4B5C-B944-A76D2CA13E72}"/>
                  </a:ext>
                </a:extLst>
              </p:cNvPr>
              <p:cNvSpPr txBox="1"/>
              <p:nvPr/>
            </p:nvSpPr>
            <p:spPr>
              <a:xfrm>
                <a:off x="2869996" y="2386181"/>
                <a:ext cx="3411318" cy="432875"/>
              </a:xfrm>
              <a:prstGeom prst="rect">
                <a:avLst/>
              </a:prstGeom>
              <a:noFill/>
            </p:spPr>
            <p:txBody>
              <a:bodyPr wrap="none" lIns="0" tIns="0" rIns="0" bIns="0" rtlCol="0">
                <a:spAutoFit/>
              </a:bodyPr>
              <a:lstStyle/>
              <a:p>
                <a14:m>
                  <m:oMath xmlns:m="http://schemas.openxmlformats.org/officeDocument/2006/math">
                    <m:r>
                      <a:rPr lang="en-US" b="1" i="1">
                        <a:solidFill>
                          <a:srgbClr val="FF0000"/>
                        </a:solidFill>
                        <a:latin typeface="Cambria Math" panose="02040503050406030204" pitchFamily="18" charset="0"/>
                      </a:rPr>
                      <m:t>𝑰𝑷𝑪</m:t>
                    </m:r>
                    <m:r>
                      <a:rPr lang="en-US" b="1" i="1">
                        <a:latin typeface="Cambria Math" panose="02040503050406030204" pitchFamily="18" charset="0"/>
                        <a:ea typeface="Cambria Math" panose="02040503050406030204" pitchFamily="18" charset="0"/>
                      </a:rPr>
                      <m:t>∝</m:t>
                    </m:r>
                    <m:f>
                      <m:fPr>
                        <m:ctrlPr>
                          <a:rPr lang="en-US" b="1" i="1">
                            <a:latin typeface="Cambria Math" charset="0"/>
                            <a:ea typeface="Cambria Math" panose="02040503050406030204" pitchFamily="18" charset="0"/>
                          </a:rPr>
                        </m:ctrlPr>
                      </m:fPr>
                      <m:num>
                        <m:r>
                          <a:rPr lang="en-US" b="1" i="1">
                            <a:latin typeface="Cambria Math" panose="02040503050406030204" pitchFamily="18" charset="0"/>
                            <a:ea typeface="Cambria Math" panose="02040503050406030204" pitchFamily="18" charset="0"/>
                          </a:rPr>
                          <m:t>𝑩𝑾</m:t>
                        </m:r>
                      </m:num>
                      <m:den>
                        <m:sSub>
                          <m:sSubPr>
                            <m:ctrlPr>
                              <a:rPr lang="en-US" b="1" i="1">
                                <a:latin typeface="Cambria Math" charset="0"/>
                                <a:ea typeface="Cambria Math" panose="02040503050406030204" pitchFamily="18" charset="0"/>
                              </a:rPr>
                            </m:ctrlPr>
                          </m:sSubPr>
                          <m:e>
                            <m:sSub>
                              <m:sSubPr>
                                <m:ctrlPr>
                                  <a:rPr lang="en-US" b="1" i="1">
                                    <a:latin typeface="Cambria Math"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𝒓</m:t>
                                </m:r>
                              </m:e>
                              <m:sub>
                                <m:r>
                                  <a:rPr lang="en-US" b="1" i="1">
                                    <a:latin typeface="Cambria Math" panose="02040503050406030204" pitchFamily="18" charset="0"/>
                                    <a:ea typeface="Cambria Math" panose="02040503050406030204" pitchFamily="18" charset="0"/>
                                  </a:rPr>
                                  <m:t>𝒎</m:t>
                                </m:r>
                              </m:sub>
                            </m:sSub>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𝑳</m:t>
                            </m:r>
                            <m:r>
                              <a:rPr lang="en-US" b="1" i="1">
                                <a:latin typeface="Cambria Math" panose="02040503050406030204" pitchFamily="18" charset="0"/>
                                <a:ea typeface="Cambria Math" panose="02040503050406030204" pitchFamily="18" charset="0"/>
                              </a:rPr>
                              <m:t>𝟐</m:t>
                            </m:r>
                          </m:e>
                          <m:sub>
                            <m:r>
                              <a:rPr lang="en-US" b="1" i="1">
                                <a:latin typeface="Cambria Math" panose="02040503050406030204" pitchFamily="18" charset="0"/>
                                <a:ea typeface="Cambria Math" panose="02040503050406030204" pitchFamily="18" charset="0"/>
                              </a:rPr>
                              <m:t>𝑴𝒊𝒔𝒔</m:t>
                            </m:r>
                            <m:r>
                              <a:rPr lang="en-US" b="1" i="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𝑹𝒂𝒕𝒆</m:t>
                            </m:r>
                          </m:sub>
                        </m:sSub>
                        <m:r>
                          <a:rPr lang="en-US" b="1" i="1">
                            <a:latin typeface="Cambria Math" panose="02040503050406030204" pitchFamily="18" charset="0"/>
                            <a:ea typeface="Cambria Math" panose="02040503050406030204" pitchFamily="18" charset="0"/>
                          </a:rPr>
                          <m:t>×</m:t>
                        </m:r>
                        <m:sSub>
                          <m:sSubPr>
                            <m:ctrlPr>
                              <a:rPr lang="en-US" b="1" i="1">
                                <a:latin typeface="Cambria Math"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𝑳</m:t>
                            </m:r>
                            <m:r>
                              <a:rPr lang="en-US" b="1" i="1">
                                <a:latin typeface="Cambria Math" panose="02040503050406030204" pitchFamily="18" charset="0"/>
                                <a:ea typeface="Cambria Math" panose="02040503050406030204" pitchFamily="18" charset="0"/>
                              </a:rPr>
                              <m:t>𝟏</m:t>
                            </m:r>
                          </m:e>
                          <m:sub>
                            <m:r>
                              <a:rPr lang="en-US" b="1" i="1">
                                <a:latin typeface="Cambria Math" panose="02040503050406030204" pitchFamily="18" charset="0"/>
                                <a:ea typeface="Cambria Math" panose="02040503050406030204" pitchFamily="18" charset="0"/>
                              </a:rPr>
                              <m:t>𝑴𝒊𝒔𝒔</m:t>
                            </m:r>
                            <m:r>
                              <a:rPr lang="en-US" b="1" i="1">
                                <a:latin typeface="Cambria Math" panose="02040503050406030204" pitchFamily="18" charset="0"/>
                                <a:ea typeface="Cambria Math" panose="02040503050406030204" pitchFamily="18" charset="0"/>
                              </a:rPr>
                              <m:t> </m:t>
                            </m:r>
                            <m:r>
                              <a:rPr lang="en-US" b="1" i="1">
                                <a:latin typeface="Cambria Math" panose="02040503050406030204" pitchFamily="18" charset="0"/>
                                <a:ea typeface="Cambria Math" panose="02040503050406030204" pitchFamily="18" charset="0"/>
                              </a:rPr>
                              <m:t>𝑹𝒂𝒕𝒆</m:t>
                            </m:r>
                          </m:sub>
                        </m:sSub>
                      </m:den>
                    </m:f>
                  </m:oMath>
                </a14:m>
                <a:r>
                  <a:rPr lang="en-US" b="1" dirty="0">
                    <a:ea typeface="Cambria Math" panose="02040503050406030204" pitchFamily="18" charset="0"/>
                  </a:rPr>
                  <a:t> </a:t>
                </a:r>
                <a14:m>
                  <m:oMath xmlns:m="http://schemas.openxmlformats.org/officeDocument/2006/math">
                    <m:r>
                      <a:rPr lang="en-US" b="1" i="1">
                        <a:latin typeface="Cambria Math" panose="02040503050406030204" pitchFamily="18" charset="0"/>
                        <a:ea typeface="Cambria Math" panose="02040503050406030204" pitchFamily="18" charset="0"/>
                      </a:rPr>
                      <m:t>∝</m:t>
                    </m:r>
                    <m:f>
                      <m:fPr>
                        <m:ctrlPr>
                          <a:rPr lang="en-US" b="1" i="1">
                            <a:latin typeface="Cambria Math" charset="0"/>
                            <a:ea typeface="Cambria Math" panose="02040503050406030204" pitchFamily="18" charset="0"/>
                          </a:rPr>
                        </m:ctrlPr>
                      </m:fPr>
                      <m:num>
                        <m:r>
                          <a:rPr lang="en-US" b="1" i="1">
                            <a:solidFill>
                              <a:srgbClr val="FF0000"/>
                            </a:solidFill>
                            <a:latin typeface="Cambria Math" panose="02040503050406030204" pitchFamily="18" charset="0"/>
                            <a:ea typeface="Cambria Math" panose="02040503050406030204" pitchFamily="18" charset="0"/>
                          </a:rPr>
                          <m:t>𝑬𝑩</m:t>
                        </m:r>
                      </m:num>
                      <m:den>
                        <m:sSub>
                          <m:sSubPr>
                            <m:ctrlPr>
                              <a:rPr lang="en-US" b="1" i="1">
                                <a:latin typeface="Cambria Math"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𝒓</m:t>
                            </m:r>
                          </m:e>
                          <m:sub>
                            <m:r>
                              <a:rPr lang="en-US" b="1" i="1">
                                <a:latin typeface="Cambria Math" panose="02040503050406030204" pitchFamily="18" charset="0"/>
                                <a:ea typeface="Cambria Math" panose="02040503050406030204" pitchFamily="18" charset="0"/>
                              </a:rPr>
                              <m:t>𝒎</m:t>
                            </m:r>
                          </m:sub>
                        </m:sSub>
                      </m:den>
                    </m:f>
                  </m:oMath>
                </a14:m>
                <a:endParaRPr lang="en-US" b="1" dirty="0"/>
              </a:p>
            </p:txBody>
          </p:sp>
        </mc:Choice>
        <mc:Fallback xmlns="">
          <p:sp>
            <p:nvSpPr>
              <p:cNvPr id="3" name="TextBox 2">
                <a:extLst>
                  <a:ext uri="{FF2B5EF4-FFF2-40B4-BE49-F238E27FC236}">
                    <a16:creationId xmlns:a16="http://schemas.microsoft.com/office/drawing/2014/main" id="{CB58CA3A-FF63-4B5C-B944-A76D2CA13E72}"/>
                  </a:ext>
                </a:extLst>
              </p:cNvPr>
              <p:cNvSpPr txBox="1">
                <a:spLocks noRot="1" noChangeAspect="1" noMove="1" noResize="1" noEditPoints="1" noAdjustHandles="1" noChangeArrowheads="1" noChangeShapeType="1" noTextEdit="1"/>
              </p:cNvSpPr>
              <p:nvPr/>
            </p:nvSpPr>
            <p:spPr>
              <a:xfrm>
                <a:off x="3826661" y="3181574"/>
                <a:ext cx="4538678" cy="577209"/>
              </a:xfrm>
              <a:prstGeom prst="rect">
                <a:avLst/>
              </a:prstGeom>
              <a:blipFill>
                <a:blip r:embed="rId7"/>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xmlns="" id="{05410B81-8DC8-4956-B044-ED0F1B5C4CF3}"/>
              </a:ext>
            </a:extLst>
          </p:cNvPr>
          <p:cNvSpPr/>
          <p:nvPr/>
        </p:nvSpPr>
        <p:spPr>
          <a:xfrm>
            <a:off x="3896637" y="2642507"/>
            <a:ext cx="1836965" cy="2005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extBox 7">
            <a:extLst>
              <a:ext uri="{FF2B5EF4-FFF2-40B4-BE49-F238E27FC236}">
                <a16:creationId xmlns:a16="http://schemas.microsoft.com/office/drawing/2014/main" xmlns="" id="{090F90C2-D077-4090-88A5-34E328D5880D}"/>
              </a:ext>
            </a:extLst>
          </p:cNvPr>
          <p:cNvSpPr txBox="1"/>
          <p:nvPr/>
        </p:nvSpPr>
        <p:spPr>
          <a:xfrm>
            <a:off x="3680644" y="2812972"/>
            <a:ext cx="2318868" cy="276999"/>
          </a:xfrm>
          <a:prstGeom prst="rect">
            <a:avLst/>
          </a:prstGeom>
          <a:noFill/>
        </p:spPr>
        <p:txBody>
          <a:bodyPr wrap="square" rtlCol="0">
            <a:spAutoFit/>
          </a:bodyPr>
          <a:lstStyle/>
          <a:p>
            <a:pPr algn="ctr"/>
            <a:r>
              <a:rPr lang="en-US" sz="1200" b="1" dirty="0">
                <a:solidFill>
                  <a:srgbClr val="0070C0"/>
                </a:solidFill>
              </a:rPr>
              <a:t>Combined Miss Rate (CMR)</a:t>
            </a:r>
            <a:endParaRPr lang="en-US" sz="1350" b="1" dirty="0">
              <a:solidFill>
                <a:srgbClr val="0070C0"/>
              </a:solidFill>
            </a:endParaRPr>
          </a:p>
        </p:txBody>
      </p:sp>
      <p:sp>
        <p:nvSpPr>
          <p:cNvPr id="9" name="Rectangle 8">
            <a:extLst>
              <a:ext uri="{FF2B5EF4-FFF2-40B4-BE49-F238E27FC236}">
                <a16:creationId xmlns:a16="http://schemas.microsoft.com/office/drawing/2014/main" xmlns="" id="{C0292476-1CA6-4C02-BDF4-048E1CAE0FB4}"/>
              </a:ext>
            </a:extLst>
          </p:cNvPr>
          <p:cNvSpPr/>
          <p:nvPr/>
        </p:nvSpPr>
        <p:spPr>
          <a:xfrm>
            <a:off x="5765503" y="2362256"/>
            <a:ext cx="534286" cy="50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6">
            <a:extLst>
              <a:ext uri="{FF2B5EF4-FFF2-40B4-BE49-F238E27FC236}">
                <a16:creationId xmlns:a16="http://schemas.microsoft.com/office/drawing/2014/main" xmlns="" id="{B89DAADB-1BD7-4025-B29C-8EF2DB6721FE}"/>
              </a:ext>
            </a:extLst>
          </p:cNvPr>
          <p:cNvSpPr>
            <a:spLocks noGrp="1"/>
          </p:cNvSpPr>
          <p:nvPr>
            <p:ph type="sldNum" sz="quarter" idx="12"/>
          </p:nvPr>
        </p:nvSpPr>
        <p:spPr/>
        <p:txBody>
          <a:bodyPr/>
          <a:lstStyle/>
          <a:p>
            <a:fld id="{98ECD8BD-D1A9-4DC4-89AE-4427480F30AB}" type="slidenum">
              <a:rPr lang="en-US" smtClean="0"/>
              <a:t>22</a:t>
            </a:fld>
            <a:endParaRPr lang="en-US"/>
          </a:p>
        </p:txBody>
      </p:sp>
      <p:sp>
        <p:nvSpPr>
          <p:cNvPr id="10" name="Rectangle 9">
            <a:extLst>
              <a:ext uri="{FF2B5EF4-FFF2-40B4-BE49-F238E27FC236}">
                <a16:creationId xmlns:a16="http://schemas.microsoft.com/office/drawing/2014/main" xmlns="" id="{921BD223-0FA1-43D0-8B56-82872F8B652C}"/>
              </a:ext>
            </a:extLst>
          </p:cNvPr>
          <p:cNvSpPr/>
          <p:nvPr/>
        </p:nvSpPr>
        <p:spPr>
          <a:xfrm>
            <a:off x="204069" y="3163426"/>
            <a:ext cx="4367931" cy="1677515"/>
          </a:xfrm>
          <a:prstGeom prst="rect">
            <a:avLst/>
          </a:prstGeom>
          <a:noFill/>
          <a:ln w="19050">
            <a:solidFill>
              <a:srgbClr val="FF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xmlns="" id="{659DFA23-970C-4CDD-A540-20831A4764A0}"/>
              </a:ext>
            </a:extLst>
          </p:cNvPr>
          <p:cNvSpPr/>
          <p:nvPr/>
        </p:nvSpPr>
        <p:spPr>
          <a:xfrm>
            <a:off x="5572590" y="3851910"/>
            <a:ext cx="127591" cy="1275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xmlns="" id="{BCC48A1D-38B4-44D2-BD01-FA5D2FD85999}"/>
              </a:ext>
            </a:extLst>
          </p:cNvPr>
          <p:cNvSpPr/>
          <p:nvPr/>
        </p:nvSpPr>
        <p:spPr>
          <a:xfrm>
            <a:off x="7752798" y="3851909"/>
            <a:ext cx="127591" cy="1275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4168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4.93827E-6 L -0.39236 -0.26728 " pathEditMode="relative" rAng="0" ptsTypes="AA">
                                      <p:cBhvr>
                                        <p:cTn id="6" dur="2000" fill="hold"/>
                                        <p:tgtEl>
                                          <p:spTgt spid="18"/>
                                        </p:tgtEl>
                                        <p:attrNameLst>
                                          <p:attrName>ppt_x</p:attrName>
                                          <p:attrName>ppt_y</p:attrName>
                                        </p:attrNameLst>
                                      </p:cBhvr>
                                      <p:rCtr x="-19618" y="-13364"/>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3" grpId="0"/>
      <p:bldP spid="5" grpId="0" animBg="1"/>
      <p:bldP spid="8" grpId="0"/>
      <p:bldP spid="9" grpId="0" animBg="1"/>
      <p:bldP spid="10"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xmlns="" id="{4BE237ED-7167-421D-A275-5B6D5C4A0931}"/>
                  </a:ext>
                </a:extLst>
              </p:cNvPr>
              <p:cNvSpPr>
                <a:spLocks noGrp="1"/>
              </p:cNvSpPr>
              <p:nvPr>
                <p:ph idx="1"/>
              </p:nvPr>
            </p:nvSpPr>
            <p:spPr>
              <a:xfrm>
                <a:off x="457200" y="1200151"/>
                <a:ext cx="5489090" cy="3394472"/>
              </a:xfrm>
            </p:spPr>
            <p:txBody>
              <a:bodyPr>
                <a:normAutofit fontScale="55000" lnSpcReduction="20000"/>
              </a:bodyPr>
              <a:lstStyle/>
              <a:p>
                <a:pPr marL="0" indent="0" algn="ctr">
                  <a:buNone/>
                </a:pPr>
                <a14:m>
                  <m:oMath xmlns:m="http://schemas.openxmlformats.org/officeDocument/2006/math">
                    <m:r>
                      <a:rPr lang="en-US" sz="3300" i="1">
                        <a:latin typeface="Cambria Math" panose="02040503050406030204" pitchFamily="18" charset="0"/>
                      </a:rPr>
                      <m:t>𝐼𝑃𝐶</m:t>
                    </m:r>
                    <m:r>
                      <a:rPr lang="en-US" sz="3300" i="1">
                        <a:latin typeface="Cambria Math" panose="02040503050406030204" pitchFamily="18" charset="0"/>
                        <a:ea typeface="Cambria Math" panose="02040503050406030204" pitchFamily="18" charset="0"/>
                      </a:rPr>
                      <m:t>∝</m:t>
                    </m:r>
                    <m:f>
                      <m:fPr>
                        <m:ctrlPr>
                          <a:rPr lang="en-US" sz="3300" i="1">
                            <a:latin typeface="Cambria Math" charset="0"/>
                            <a:ea typeface="Cambria Math" panose="02040503050406030204" pitchFamily="18" charset="0"/>
                          </a:rPr>
                        </m:ctrlPr>
                      </m:fPr>
                      <m:num>
                        <m:r>
                          <a:rPr lang="en-US" sz="3300" i="1">
                            <a:latin typeface="Cambria Math" panose="02040503050406030204" pitchFamily="18" charset="0"/>
                            <a:ea typeface="Cambria Math" panose="02040503050406030204" pitchFamily="18" charset="0"/>
                          </a:rPr>
                          <m:t>𝐵𝑊</m:t>
                        </m:r>
                      </m:num>
                      <m:den>
                        <m:sSub>
                          <m:sSubPr>
                            <m:ctrlPr>
                              <a:rPr lang="en-US" sz="3300" i="1">
                                <a:latin typeface="Cambria Math" charset="0"/>
                                <a:ea typeface="Cambria Math" panose="02040503050406030204" pitchFamily="18" charset="0"/>
                              </a:rPr>
                            </m:ctrlPr>
                          </m:sSubPr>
                          <m:e>
                            <m:sSub>
                              <m:sSubPr>
                                <m:ctrlPr>
                                  <a:rPr lang="en-US" sz="3300" i="1">
                                    <a:latin typeface="Cambria Math" charset="0"/>
                                    <a:ea typeface="Cambria Math" panose="02040503050406030204" pitchFamily="18" charset="0"/>
                                  </a:rPr>
                                </m:ctrlPr>
                              </m:sSubPr>
                              <m:e>
                                <m:r>
                                  <a:rPr lang="en-US" sz="3300" i="1">
                                    <a:latin typeface="Cambria Math" panose="02040503050406030204" pitchFamily="18" charset="0"/>
                                    <a:ea typeface="Cambria Math" panose="02040503050406030204" pitchFamily="18" charset="0"/>
                                  </a:rPr>
                                  <m:t>𝑟</m:t>
                                </m:r>
                              </m:e>
                              <m:sub>
                                <m:r>
                                  <a:rPr lang="en-US" sz="3300" i="1">
                                    <a:latin typeface="Cambria Math" panose="02040503050406030204" pitchFamily="18" charset="0"/>
                                    <a:ea typeface="Cambria Math" panose="02040503050406030204" pitchFamily="18" charset="0"/>
                                  </a:rPr>
                                  <m:t>𝑚</m:t>
                                </m:r>
                              </m:sub>
                            </m:sSub>
                            <m:r>
                              <a:rPr lang="en-US" sz="3300" i="1">
                                <a:latin typeface="Cambria Math" panose="02040503050406030204" pitchFamily="18" charset="0"/>
                                <a:ea typeface="Cambria Math" panose="02040503050406030204" pitchFamily="18" charset="0"/>
                              </a:rPr>
                              <m:t>×</m:t>
                            </m:r>
                            <m:r>
                              <a:rPr lang="en-US" sz="3300" i="1">
                                <a:latin typeface="Cambria Math" panose="02040503050406030204" pitchFamily="18" charset="0"/>
                                <a:ea typeface="Cambria Math" panose="02040503050406030204" pitchFamily="18" charset="0"/>
                              </a:rPr>
                              <m:t>𝐿</m:t>
                            </m:r>
                            <m:r>
                              <a:rPr lang="en-US" sz="3300" i="1">
                                <a:latin typeface="Cambria Math" panose="02040503050406030204" pitchFamily="18" charset="0"/>
                                <a:ea typeface="Cambria Math" panose="02040503050406030204" pitchFamily="18" charset="0"/>
                              </a:rPr>
                              <m:t>2</m:t>
                            </m:r>
                          </m:e>
                          <m:sub>
                            <m:r>
                              <a:rPr lang="en-US" sz="3300" i="1">
                                <a:latin typeface="Cambria Math" panose="02040503050406030204" pitchFamily="18" charset="0"/>
                                <a:ea typeface="Cambria Math" panose="02040503050406030204" pitchFamily="18" charset="0"/>
                              </a:rPr>
                              <m:t>𝑀𝑖𝑠𝑠</m:t>
                            </m:r>
                            <m:r>
                              <a:rPr lang="en-US" sz="3300" i="1">
                                <a:latin typeface="Cambria Math" panose="02040503050406030204" pitchFamily="18" charset="0"/>
                                <a:ea typeface="Cambria Math" panose="02040503050406030204" pitchFamily="18" charset="0"/>
                              </a:rPr>
                              <m:t> </m:t>
                            </m:r>
                            <m:r>
                              <a:rPr lang="en-US" sz="3300" i="1">
                                <a:latin typeface="Cambria Math" panose="02040503050406030204" pitchFamily="18" charset="0"/>
                                <a:ea typeface="Cambria Math" panose="02040503050406030204" pitchFamily="18" charset="0"/>
                              </a:rPr>
                              <m:t>𝑅𝑎𝑡𝑒</m:t>
                            </m:r>
                          </m:sub>
                        </m:sSub>
                        <m:r>
                          <a:rPr lang="en-US" sz="3300" i="1">
                            <a:latin typeface="Cambria Math" panose="02040503050406030204" pitchFamily="18" charset="0"/>
                            <a:ea typeface="Cambria Math" panose="02040503050406030204" pitchFamily="18" charset="0"/>
                          </a:rPr>
                          <m:t>×</m:t>
                        </m:r>
                        <m:sSub>
                          <m:sSubPr>
                            <m:ctrlPr>
                              <a:rPr lang="en-US" sz="3300" i="1">
                                <a:latin typeface="Cambria Math" charset="0"/>
                                <a:ea typeface="Cambria Math" panose="02040503050406030204" pitchFamily="18" charset="0"/>
                              </a:rPr>
                            </m:ctrlPr>
                          </m:sSubPr>
                          <m:e>
                            <m:r>
                              <a:rPr lang="en-US" sz="3300" i="1">
                                <a:latin typeface="Cambria Math" panose="02040503050406030204" pitchFamily="18" charset="0"/>
                                <a:ea typeface="Cambria Math" panose="02040503050406030204" pitchFamily="18" charset="0"/>
                              </a:rPr>
                              <m:t>𝐿</m:t>
                            </m:r>
                            <m:r>
                              <a:rPr lang="en-US" sz="3300" i="1">
                                <a:latin typeface="Cambria Math" panose="02040503050406030204" pitchFamily="18" charset="0"/>
                                <a:ea typeface="Cambria Math" panose="02040503050406030204" pitchFamily="18" charset="0"/>
                              </a:rPr>
                              <m:t>1</m:t>
                            </m:r>
                          </m:e>
                          <m:sub>
                            <m:r>
                              <a:rPr lang="en-US" sz="3300" i="1">
                                <a:latin typeface="Cambria Math" panose="02040503050406030204" pitchFamily="18" charset="0"/>
                                <a:ea typeface="Cambria Math" panose="02040503050406030204" pitchFamily="18" charset="0"/>
                              </a:rPr>
                              <m:t>𝑀𝑖𝑠𝑠</m:t>
                            </m:r>
                            <m:r>
                              <a:rPr lang="en-US" sz="3300" i="1">
                                <a:latin typeface="Cambria Math" panose="02040503050406030204" pitchFamily="18" charset="0"/>
                                <a:ea typeface="Cambria Math" panose="02040503050406030204" pitchFamily="18" charset="0"/>
                              </a:rPr>
                              <m:t> </m:t>
                            </m:r>
                            <m:r>
                              <a:rPr lang="en-US" sz="3300" i="1">
                                <a:latin typeface="Cambria Math" panose="02040503050406030204" pitchFamily="18" charset="0"/>
                                <a:ea typeface="Cambria Math" panose="02040503050406030204" pitchFamily="18" charset="0"/>
                              </a:rPr>
                              <m:t>𝑅𝑎𝑡𝑒</m:t>
                            </m:r>
                          </m:sub>
                        </m:sSub>
                      </m:den>
                    </m:f>
                  </m:oMath>
                </a14:m>
                <a:r>
                  <a:rPr lang="en-US" sz="3300" dirty="0">
                    <a:ea typeface="Cambria Math" panose="02040503050406030204" pitchFamily="18" charset="0"/>
                  </a:rPr>
                  <a:t> </a:t>
                </a:r>
                <a14:m>
                  <m:oMath xmlns:m="http://schemas.openxmlformats.org/officeDocument/2006/math">
                    <m:r>
                      <a:rPr lang="en-US" sz="3300" i="1">
                        <a:latin typeface="Cambria Math" panose="02040503050406030204" pitchFamily="18" charset="0"/>
                        <a:ea typeface="Cambria Math" panose="02040503050406030204" pitchFamily="18" charset="0"/>
                      </a:rPr>
                      <m:t>∝</m:t>
                    </m:r>
                    <m:f>
                      <m:fPr>
                        <m:ctrlPr>
                          <a:rPr lang="en-US" sz="3300" i="1">
                            <a:latin typeface="Cambria Math" charset="0"/>
                            <a:ea typeface="Cambria Math" panose="02040503050406030204" pitchFamily="18" charset="0"/>
                          </a:rPr>
                        </m:ctrlPr>
                      </m:fPr>
                      <m:num>
                        <m:r>
                          <a:rPr lang="en-US" sz="3300" i="1">
                            <a:latin typeface="Cambria Math" panose="02040503050406030204" pitchFamily="18" charset="0"/>
                            <a:ea typeface="Cambria Math" panose="02040503050406030204" pitchFamily="18" charset="0"/>
                          </a:rPr>
                          <m:t>𝐸𝐵</m:t>
                        </m:r>
                      </m:num>
                      <m:den>
                        <m:sSub>
                          <m:sSubPr>
                            <m:ctrlPr>
                              <a:rPr lang="en-US" sz="3300" i="1">
                                <a:latin typeface="Cambria Math" charset="0"/>
                                <a:ea typeface="Cambria Math" panose="02040503050406030204" pitchFamily="18" charset="0"/>
                              </a:rPr>
                            </m:ctrlPr>
                          </m:sSubPr>
                          <m:e>
                            <m:r>
                              <a:rPr lang="en-US" sz="3300" i="1">
                                <a:latin typeface="Cambria Math" panose="02040503050406030204" pitchFamily="18" charset="0"/>
                                <a:ea typeface="Cambria Math" panose="02040503050406030204" pitchFamily="18" charset="0"/>
                              </a:rPr>
                              <m:t>𝑟</m:t>
                            </m:r>
                          </m:e>
                          <m:sub>
                            <m:r>
                              <a:rPr lang="en-US" sz="3300" i="1">
                                <a:latin typeface="Cambria Math" panose="02040503050406030204" pitchFamily="18" charset="0"/>
                                <a:ea typeface="Cambria Math" panose="02040503050406030204" pitchFamily="18" charset="0"/>
                              </a:rPr>
                              <m:t>𝑚</m:t>
                            </m:r>
                          </m:sub>
                        </m:sSub>
                      </m:den>
                    </m:f>
                  </m:oMath>
                </a14:m>
                <a:endParaRPr lang="en-US" i="1" dirty="0">
                  <a:latin typeface="Cambria Math" panose="02040503050406030204" pitchFamily="18" charset="0"/>
                </a:endParaRPr>
              </a:p>
              <a:p>
                <a:pPr marL="0" indent="0">
                  <a:buNone/>
                </a:pPr>
                <a:endParaRPr lang="en-US" b="0" i="1" dirty="0">
                  <a:latin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𝐼𝑃𝐶</m:t>
                          </m:r>
                        </m:e>
                        <m:sub>
                          <m:r>
                            <a:rPr lang="en-US" b="0" i="1" smtClean="0">
                              <a:latin typeface="Cambria Math" panose="02040503050406030204" pitchFamily="18" charset="0"/>
                            </a:rPr>
                            <m:t>𝐴𝑅</m:t>
                          </m:r>
                        </m:sub>
                      </m:sSub>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charset="0"/>
                              <a:ea typeface="Cambria Math" panose="02040503050406030204" pitchFamily="18" charset="0"/>
                            </a:rPr>
                          </m:ctrlPr>
                        </m:fPr>
                        <m:num>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𝐼𝑃𝐶</m:t>
                              </m:r>
                            </m:e>
                            <m:sub>
                              <m:r>
                                <a:rPr lang="en-US" b="0" i="1" smtClean="0">
                                  <a:latin typeface="Cambria Math" panose="02040503050406030204" pitchFamily="18" charset="0"/>
                                  <a:ea typeface="Cambria Math" panose="02040503050406030204" pitchFamily="18" charset="0"/>
                                </a:rPr>
                                <m:t>𝐴𝑙𝑜𝑛𝑒</m:t>
                              </m:r>
                              <m:r>
                                <a:rPr lang="en-US" b="0" i="1" smtClean="0">
                                  <a:latin typeface="Cambria Math" panose="02040503050406030204" pitchFamily="18" charset="0"/>
                                  <a:ea typeface="Cambria Math" panose="02040503050406030204" pitchFamily="18" charset="0"/>
                                </a:rPr>
                                <m:t>−1</m:t>
                              </m:r>
                            </m:sub>
                          </m:sSub>
                        </m:num>
                        <m:den>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𝐼𝑃𝐶</m:t>
                              </m:r>
                            </m:e>
                            <m:sub>
                              <m:r>
                                <a:rPr lang="en-US" b="0" i="1" smtClean="0">
                                  <a:latin typeface="Cambria Math" panose="02040503050406030204" pitchFamily="18" charset="0"/>
                                  <a:ea typeface="Cambria Math" panose="02040503050406030204" pitchFamily="18" charset="0"/>
                                </a:rPr>
                                <m:t>𝐴𝑙𝑜𝑛𝑒</m:t>
                              </m:r>
                              <m:r>
                                <a:rPr lang="en-US" b="0" i="1" smtClean="0">
                                  <a:latin typeface="Cambria Math" panose="02040503050406030204" pitchFamily="18" charset="0"/>
                                  <a:ea typeface="Cambria Math" panose="02040503050406030204" pitchFamily="18" charset="0"/>
                                </a:rPr>
                                <m:t>−2</m:t>
                              </m:r>
                            </m:sub>
                          </m:sSub>
                        </m:den>
                      </m:f>
                    </m:oMath>
                  </m:oMathPara>
                </a14:m>
                <a:endParaRPr lang="en-US" b="0" dirty="0">
                  <a:ea typeface="Cambria Math" panose="02040503050406030204" pitchFamily="18" charset="0"/>
                </a:endParaRPr>
              </a:p>
              <a:p>
                <a:pPr marL="0" indent="0" algn="ctr">
                  <a:buNone/>
                </a:pPr>
                <a14:m>
                  <m:oMathPara xmlns:m="http://schemas.openxmlformats.org/officeDocument/2006/math">
                    <m:oMathParaPr>
                      <m:jc m:val="center"/>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𝐸𝐵</m:t>
                          </m:r>
                        </m:e>
                        <m:sub>
                          <m:r>
                            <a:rPr lang="en-US" b="0" i="1" smtClean="0">
                              <a:latin typeface="Cambria Math" panose="02040503050406030204" pitchFamily="18" charset="0"/>
                            </a:rPr>
                            <m:t>𝐴𝑅</m:t>
                          </m:r>
                        </m:sub>
                      </m:sSub>
                      <m:r>
                        <a:rPr lang="en-US" b="0" i="1" smtClean="0">
                          <a:latin typeface="Cambria Math" panose="02040503050406030204" pitchFamily="18" charset="0"/>
                          <a:ea typeface="Cambria Math" panose="02040503050406030204" pitchFamily="18" charset="0"/>
                        </a:rPr>
                        <m:t>=</m:t>
                      </m:r>
                      <m:f>
                        <m:fPr>
                          <m:type m:val="lin"/>
                          <m:ctrlPr>
                            <a:rPr lang="en-US" i="1">
                              <a:latin typeface="Cambria Math" charset="0"/>
                              <a:ea typeface="Cambria Math" panose="02040503050406030204" pitchFamily="18" charset="0"/>
                            </a:rPr>
                          </m:ctrlPr>
                        </m:fPr>
                        <m:num>
                          <m:sSub>
                            <m:sSubPr>
                              <m:ctrlPr>
                                <a:rPr lang="en-US" i="1">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𝐸𝐵</m:t>
                              </m:r>
                            </m:e>
                            <m:sub>
                              <m:r>
                                <a:rPr lang="en-US" i="1">
                                  <a:latin typeface="Cambria Math" panose="02040503050406030204" pitchFamily="18" charset="0"/>
                                  <a:ea typeface="Cambria Math" panose="02040503050406030204" pitchFamily="18" charset="0"/>
                                </a:rPr>
                                <m:t>𝐴𝑙𝑜𝑛𝑒</m:t>
                              </m:r>
                              <m:r>
                                <a:rPr lang="en-US" i="1">
                                  <a:latin typeface="Cambria Math" panose="02040503050406030204" pitchFamily="18" charset="0"/>
                                  <a:ea typeface="Cambria Math" panose="02040503050406030204" pitchFamily="18" charset="0"/>
                                </a:rPr>
                                <m:t>−1</m:t>
                              </m:r>
                            </m:sub>
                          </m:sSub>
                        </m:num>
                        <m:den>
                          <m:sSub>
                            <m:sSubPr>
                              <m:ctrlPr>
                                <a:rPr lang="en-US" i="1">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𝐸𝐵</m:t>
                              </m:r>
                            </m:e>
                            <m:sub>
                              <m:r>
                                <a:rPr lang="en-US" i="1">
                                  <a:latin typeface="Cambria Math" panose="02040503050406030204" pitchFamily="18" charset="0"/>
                                  <a:ea typeface="Cambria Math" panose="02040503050406030204" pitchFamily="18" charset="0"/>
                                </a:rPr>
                                <m:t>𝐴𝑙𝑜𝑛𝑒</m:t>
                              </m:r>
                              <m:r>
                                <a:rPr lang="en-US" i="1">
                                  <a:latin typeface="Cambria Math" panose="02040503050406030204" pitchFamily="18" charset="0"/>
                                  <a:ea typeface="Cambria Math" panose="02040503050406030204" pitchFamily="18" charset="0"/>
                                </a:rPr>
                                <m:t>−2</m:t>
                              </m:r>
                            </m:sub>
                          </m:sSub>
                        </m:den>
                      </m:f>
                    </m:oMath>
                  </m:oMathPara>
                </a14:m>
                <a:endParaRPr lang="en-US" dirty="0"/>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𝑊𝑆</m:t>
                      </m:r>
                      <m:r>
                        <a:rPr lang="en-US" b="0" i="1" smtClean="0">
                          <a:latin typeface="Cambria Math" panose="02040503050406030204" pitchFamily="18" charset="0"/>
                        </a:rPr>
                        <m:t>=</m:t>
                      </m:r>
                      <m:f>
                        <m:fPr>
                          <m:ctrlPr>
                            <a:rPr lang="en-US" b="0" i="1" smtClean="0">
                              <a:latin typeface="Cambria Math" charset="0"/>
                            </a:rPr>
                          </m:ctrlPr>
                        </m:fPr>
                        <m:num>
                          <m:sSub>
                            <m:sSubPr>
                              <m:ctrlPr>
                                <a:rPr lang="en-US" b="0" i="1" smtClean="0">
                                  <a:latin typeface="Cambria Math" charset="0"/>
                                </a:rPr>
                              </m:ctrlPr>
                            </m:sSubPr>
                            <m:e>
                              <m:r>
                                <a:rPr lang="en-US" b="0" i="1" smtClean="0">
                                  <a:latin typeface="Cambria Math" panose="02040503050406030204" pitchFamily="18" charset="0"/>
                                </a:rPr>
                                <m:t>𝐼𝑃𝐶</m:t>
                              </m:r>
                            </m:e>
                            <m:sub>
                              <m:r>
                                <a:rPr lang="en-US" b="0" i="1" smtClean="0">
                                  <a:latin typeface="Cambria Math" panose="02040503050406030204" pitchFamily="18" charset="0"/>
                                </a:rPr>
                                <m:t>𝑆h𝑎𝑟𝑒𝑑</m:t>
                              </m:r>
                              <m:r>
                                <a:rPr lang="en-US" b="0" i="1" smtClean="0">
                                  <a:latin typeface="Cambria Math" panose="02040503050406030204" pitchFamily="18" charset="0"/>
                                </a:rPr>
                                <m:t>−1</m:t>
                              </m:r>
                            </m:sub>
                          </m:sSub>
                        </m:num>
                        <m:den>
                          <m:sSub>
                            <m:sSubPr>
                              <m:ctrlPr>
                                <a:rPr lang="en-US" b="0" i="1" smtClean="0">
                                  <a:latin typeface="Cambria Math" charset="0"/>
                                </a:rPr>
                              </m:ctrlPr>
                            </m:sSubPr>
                            <m:e>
                              <m:r>
                                <a:rPr lang="en-US" b="0" i="1" smtClean="0">
                                  <a:latin typeface="Cambria Math" panose="02040503050406030204" pitchFamily="18" charset="0"/>
                                </a:rPr>
                                <m:t>𝐼𝑃𝐶</m:t>
                              </m:r>
                            </m:e>
                            <m:sub>
                              <m:r>
                                <a:rPr lang="en-US" b="0" i="1" smtClean="0">
                                  <a:latin typeface="Cambria Math" panose="02040503050406030204" pitchFamily="18" charset="0"/>
                                </a:rPr>
                                <m:t>𝐴𝑙𝑜𝑛𝑒</m:t>
                              </m:r>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b="0" i="1" smtClean="0">
                              <a:latin typeface="Cambria Math" charset="0"/>
                            </a:rPr>
                          </m:ctrlPr>
                        </m:fPr>
                        <m:num>
                          <m:sSub>
                            <m:sSubPr>
                              <m:ctrlPr>
                                <a:rPr lang="en-US" b="0" i="1" smtClean="0">
                                  <a:latin typeface="Cambria Math" charset="0"/>
                                </a:rPr>
                              </m:ctrlPr>
                            </m:sSubPr>
                            <m:e>
                              <m:r>
                                <a:rPr lang="en-US" b="0" i="1" smtClean="0">
                                  <a:latin typeface="Cambria Math" panose="02040503050406030204" pitchFamily="18" charset="0"/>
                                </a:rPr>
                                <m:t>𝐼𝑃𝐶</m:t>
                              </m:r>
                            </m:e>
                            <m:sub>
                              <m:r>
                                <a:rPr lang="en-US" b="0" i="1" smtClean="0">
                                  <a:latin typeface="Cambria Math" panose="02040503050406030204" pitchFamily="18" charset="0"/>
                                </a:rPr>
                                <m:t>𝑆h𝑎𝑟𝑒𝑑</m:t>
                              </m:r>
                              <m:r>
                                <a:rPr lang="en-US" b="0" i="1" smtClean="0">
                                  <a:latin typeface="Cambria Math" panose="02040503050406030204" pitchFamily="18" charset="0"/>
                                </a:rPr>
                                <m:t>−2</m:t>
                              </m:r>
                            </m:sub>
                          </m:sSub>
                        </m:num>
                        <m:den>
                          <m:sSub>
                            <m:sSubPr>
                              <m:ctrlPr>
                                <a:rPr lang="en-US" b="0" i="1" smtClean="0">
                                  <a:latin typeface="Cambria Math" charset="0"/>
                                </a:rPr>
                              </m:ctrlPr>
                            </m:sSubPr>
                            <m:e>
                              <m:r>
                                <a:rPr lang="en-US" b="0" i="1" smtClean="0">
                                  <a:latin typeface="Cambria Math" panose="02040503050406030204" pitchFamily="18" charset="0"/>
                                </a:rPr>
                                <m:t>𝐼𝑃𝐶</m:t>
                              </m:r>
                            </m:e>
                            <m:sub>
                              <m:r>
                                <a:rPr lang="en-US" b="0" i="1" smtClean="0">
                                  <a:latin typeface="Cambria Math" panose="02040503050406030204" pitchFamily="18" charset="0"/>
                                </a:rPr>
                                <m:t>𝐴𝑙𝑜𝑛𝑒</m:t>
                              </m:r>
                              <m:r>
                                <a:rPr lang="en-US" b="0" i="1" smtClean="0">
                                  <a:latin typeface="Cambria Math" panose="02040503050406030204" pitchFamily="18" charset="0"/>
                                </a:rPr>
                                <m:t>−2</m:t>
                              </m:r>
                            </m:sub>
                          </m:sSub>
                        </m:den>
                      </m:f>
                    </m:oMath>
                  </m:oMathPara>
                </a14:m>
                <a:endParaRPr lang="en-US" dirty="0"/>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𝑊𝑆</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𝐼𝑃𝐶</m:t>
                          </m:r>
                        </m:e>
                        <m:sub>
                          <m:r>
                            <a:rPr lang="en-US" b="0" i="1" smtClean="0">
                              <a:latin typeface="Cambria Math" panose="02040503050406030204" pitchFamily="18" charset="0"/>
                              <a:ea typeface="Cambria Math" panose="02040503050406030204" pitchFamily="18" charset="0"/>
                            </a:rPr>
                            <m:t>𝑆h𝑎𝑟𝑒𝑑</m:t>
                          </m:r>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𝐼𝑃𝐶</m:t>
                          </m:r>
                        </m:e>
                        <m:sub>
                          <m:r>
                            <a:rPr lang="en-US" b="0" i="1" smtClean="0">
                              <a:latin typeface="Cambria Math" panose="02040503050406030204" pitchFamily="18" charset="0"/>
                              <a:ea typeface="Cambria Math" panose="02040503050406030204" pitchFamily="18" charset="0"/>
                            </a:rPr>
                            <m:t>𝑆h𝑎𝑟𝑒𝑑</m:t>
                          </m:r>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𝐼𝑃𝐶</m:t>
                          </m:r>
                        </m:e>
                        <m:sub>
                          <m:r>
                            <a:rPr lang="en-US" b="0" i="1" smtClean="0">
                              <a:latin typeface="Cambria Math" panose="02040503050406030204" pitchFamily="18" charset="0"/>
                              <a:ea typeface="Cambria Math" panose="02040503050406030204" pitchFamily="18" charset="0"/>
                            </a:rPr>
                            <m:t>𝐴𝑅</m:t>
                          </m:r>
                        </m:sub>
                      </m:sSub>
                    </m:oMath>
                  </m:oMathPara>
                </a14:m>
                <a:endParaRPr lang="en-US" dirty="0"/>
              </a:p>
              <a:p>
                <a:pPr marL="0" indent="0">
                  <a:buNone/>
                </a:pPr>
                <a:endParaRPr lang="en-US" b="0" i="1" dirty="0">
                  <a:latin typeface="Cambria Math" panose="02040503050406030204" pitchFamily="18" charset="0"/>
                </a:endParaRPr>
              </a:p>
              <a:p>
                <a:pPr marL="0" indent="0">
                  <a:buNone/>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rPr>
                        <m:t>𝐸𝐵</m:t>
                      </m:r>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𝐸𝐵</m:t>
                          </m:r>
                        </m:e>
                        <m:sub>
                          <m:r>
                            <a:rPr lang="en-US" i="1">
                              <a:latin typeface="Cambria Math" panose="02040503050406030204" pitchFamily="18" charset="0"/>
                              <a:ea typeface="Cambria Math" panose="02040503050406030204" pitchFamily="18" charset="0"/>
                            </a:rPr>
                            <m:t>𝑆h𝑎𝑟𝑒𝑑</m:t>
                          </m:r>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𝐸𝐵</m:t>
                          </m:r>
                        </m:e>
                        <m:sub>
                          <m:r>
                            <a:rPr lang="en-US" i="1">
                              <a:latin typeface="Cambria Math" panose="02040503050406030204" pitchFamily="18" charset="0"/>
                              <a:ea typeface="Cambria Math" panose="02040503050406030204" pitchFamily="18" charset="0"/>
                            </a:rPr>
                            <m:t>𝑆h𝑎𝑟𝑒𝑑</m:t>
                          </m:r>
                          <m:r>
                            <a:rPr lang="en-US" i="1">
                              <a:latin typeface="Cambria Math" panose="02040503050406030204" pitchFamily="18" charset="0"/>
                              <a:ea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𝐸𝐵</m:t>
                          </m:r>
                        </m:e>
                        <m:sub>
                          <m:r>
                            <a:rPr lang="en-US" i="1">
                              <a:latin typeface="Cambria Math" panose="02040503050406030204" pitchFamily="18" charset="0"/>
                              <a:ea typeface="Cambria Math" panose="02040503050406030204" pitchFamily="18" charset="0"/>
                            </a:rPr>
                            <m:t>𝐴𝑅</m:t>
                          </m:r>
                        </m:sub>
                      </m:sSub>
                    </m:oMath>
                  </m:oMathPara>
                </a14:m>
                <a:endParaRPr lang="en-US" dirty="0"/>
              </a:p>
            </p:txBody>
          </p:sp>
        </mc:Choice>
        <mc:Fallback>
          <p:sp>
            <p:nvSpPr>
              <p:cNvPr id="3" name="Content Placeholder 2">
                <a:extLst>
                  <a:ext uri="{FF2B5EF4-FFF2-40B4-BE49-F238E27FC236}">
                    <a16:creationId xmlns:a16="http://schemas.microsoft.com/office/drawing/2014/main" xmlns:a14="http://schemas.microsoft.com/office/drawing/2010/main" xmlns="" id="{4BE237ED-7167-421D-A275-5B6D5C4A0931}"/>
                  </a:ext>
                </a:extLst>
              </p:cNvPr>
              <p:cNvSpPr>
                <a:spLocks noGrp="1" noRot="1" noChangeAspect="1" noMove="1" noResize="1" noEditPoints="1" noAdjustHandles="1" noChangeArrowheads="1" noChangeShapeType="1" noTextEdit="1"/>
              </p:cNvSpPr>
              <p:nvPr>
                <p:ph idx="1"/>
              </p:nvPr>
            </p:nvSpPr>
            <p:spPr>
              <a:xfrm>
                <a:off x="457200" y="1200151"/>
                <a:ext cx="5489090" cy="3394472"/>
              </a:xfrm>
              <a:blipFill rotWithShape="0">
                <a:blip r:embed="rId3"/>
                <a:stretch>
                  <a:fillRect t="-718"/>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xmlns="" id="{C5EE942D-EB25-4E14-80D5-6689A36615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133700A-0B68-456F-8204-7227BE6CA0AF}"/>
              </a:ext>
            </a:extLst>
          </p:cNvPr>
          <p:cNvSpPr>
            <a:spLocks noGrp="1"/>
          </p:cNvSpPr>
          <p:nvPr>
            <p:ph type="sldNum" sz="quarter" idx="12"/>
          </p:nvPr>
        </p:nvSpPr>
        <p:spPr/>
        <p:txBody>
          <a:bodyPr/>
          <a:lstStyle/>
          <a:p>
            <a:fld id="{98ECD8BD-D1A9-4DC4-89AE-4427480F30AB}" type="slidenum">
              <a:rPr lang="en-US" smtClean="0"/>
              <a:t>23</a:t>
            </a:fld>
            <a:endParaRPr lang="en-US"/>
          </a:p>
        </p:txBody>
      </p:sp>
      <p:sp>
        <p:nvSpPr>
          <p:cNvPr id="8" name="Oval 7">
            <a:extLst>
              <a:ext uri="{FF2B5EF4-FFF2-40B4-BE49-F238E27FC236}">
                <a16:creationId xmlns:a16="http://schemas.microsoft.com/office/drawing/2014/main" xmlns="" id="{6D1C1A43-40E5-40C5-A925-D90EA3E009FC}"/>
              </a:ext>
            </a:extLst>
          </p:cNvPr>
          <p:cNvSpPr/>
          <p:nvPr/>
        </p:nvSpPr>
        <p:spPr>
          <a:xfrm>
            <a:off x="4561242" y="3428761"/>
            <a:ext cx="632012" cy="44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9" name="Oval 8">
            <a:extLst>
              <a:ext uri="{FF2B5EF4-FFF2-40B4-BE49-F238E27FC236}">
                <a16:creationId xmlns:a16="http://schemas.microsoft.com/office/drawing/2014/main" xmlns="" id="{99989F9E-5344-4135-B689-B017D899F00D}"/>
              </a:ext>
            </a:extLst>
          </p:cNvPr>
          <p:cNvSpPr/>
          <p:nvPr/>
        </p:nvSpPr>
        <p:spPr>
          <a:xfrm>
            <a:off x="4561242" y="4011692"/>
            <a:ext cx="574191" cy="443753"/>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xmlns="" id="{32F2F485-907D-4C22-9180-80E95238D44B}"/>
              </a:ext>
            </a:extLst>
          </p:cNvPr>
          <p:cNvSpPr/>
          <p:nvPr/>
        </p:nvSpPr>
        <p:spPr>
          <a:xfrm>
            <a:off x="1261834" y="4002358"/>
            <a:ext cx="389966" cy="39596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xmlns="" id="{56B33659-F2B4-4D25-AFD7-CC9DFCF206E4}"/>
              </a:ext>
            </a:extLst>
          </p:cNvPr>
          <p:cNvSpPr/>
          <p:nvPr/>
        </p:nvSpPr>
        <p:spPr>
          <a:xfrm>
            <a:off x="1172581" y="3476549"/>
            <a:ext cx="389966" cy="395966"/>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Title 1">
            <a:extLst>
              <a:ext uri="{FF2B5EF4-FFF2-40B4-BE49-F238E27FC236}">
                <a16:creationId xmlns:a16="http://schemas.microsoft.com/office/drawing/2014/main" xmlns="" id="{FC24B2E9-332D-4085-BB50-432F3712611A}"/>
              </a:ext>
            </a:extLst>
          </p:cNvPr>
          <p:cNvSpPr>
            <a:spLocks noGrp="1"/>
          </p:cNvSpPr>
          <p:nvPr>
            <p:ph type="title"/>
          </p:nvPr>
        </p:nvSpPr>
        <p:spPr>
          <a:xfrm>
            <a:off x="106325" y="7515"/>
            <a:ext cx="8931349" cy="857250"/>
          </a:xfrm>
        </p:spPr>
        <p:txBody>
          <a:bodyPr>
            <a:normAutofit fontScale="90000"/>
          </a:bodyPr>
          <a:lstStyle/>
          <a:p>
            <a:r>
              <a:rPr lang="en-US" dirty="0"/>
              <a:t>EB in Multi-Application Environment</a:t>
            </a:r>
          </a:p>
        </p:txBody>
      </p:sp>
      <p:sp>
        <p:nvSpPr>
          <p:cNvPr id="13" name="Rectangle 12"/>
          <p:cNvSpPr/>
          <p:nvPr/>
        </p:nvSpPr>
        <p:spPr>
          <a:xfrm>
            <a:off x="1172580" y="945261"/>
            <a:ext cx="4345717" cy="830376"/>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222710" y="2555999"/>
            <a:ext cx="4345717" cy="830376"/>
          </a:xfrm>
          <a:prstGeom prst="rect">
            <a:avLst/>
          </a:prstGeom>
          <a:noFill/>
          <a:ln w="2857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5943600" y="1200149"/>
            <a:ext cx="2985642" cy="3872694"/>
            <a:chOff x="5943600" y="1200149"/>
            <a:chExt cx="2985642" cy="3872694"/>
          </a:xfrm>
        </p:grpSpPr>
        <p:graphicFrame>
          <p:nvGraphicFramePr>
            <p:cNvPr id="7" name="Chart 6">
              <a:extLst>
                <a:ext uri="{FF2B5EF4-FFF2-40B4-BE49-F238E27FC236}">
                  <a16:creationId xmlns:a16="http://schemas.microsoft.com/office/drawing/2014/main" xmlns="" id="{DE48A9BD-336A-47F8-B12B-2E2F4C81CFB6}"/>
                </a:ext>
              </a:extLst>
            </p:cNvPr>
            <p:cNvGraphicFramePr>
              <a:graphicFrameLocks/>
            </p:cNvGraphicFramePr>
            <p:nvPr>
              <p:extLst>
                <p:ext uri="{D42A27DB-BD31-4B8C-83A1-F6EECF244321}">
                  <p14:modId xmlns:p14="http://schemas.microsoft.com/office/powerpoint/2010/main" val="676222605"/>
                </p:ext>
              </p:extLst>
            </p:nvPr>
          </p:nvGraphicFramePr>
          <p:xfrm>
            <a:off x="5943600" y="1200149"/>
            <a:ext cx="27432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6262242" y="3872514"/>
              <a:ext cx="2667000" cy="1200329"/>
            </a:xfrm>
            <a:prstGeom prst="rect">
              <a:avLst/>
            </a:prstGeom>
            <a:noFill/>
          </p:spPr>
          <p:txBody>
            <a:bodyPr wrap="square" rtlCol="0">
              <a:spAutoFit/>
            </a:bodyPr>
            <a:lstStyle/>
            <a:p>
              <a:r>
                <a:rPr lang="en-US" b="1" dirty="0" smtClean="0"/>
                <a:t>Example: For BLK and BFS2 workload, IPC ratio is 25 but EB ratio is 2 </a:t>
              </a:r>
              <a:endParaRPr lang="en-US" b="1" dirty="0"/>
            </a:p>
          </p:txBody>
        </p:sp>
      </p:grpSp>
    </p:spTree>
    <p:extLst>
      <p:ext uri="{BB962C8B-B14F-4D97-AF65-F5344CB8AC3E}">
        <p14:creationId xmlns:p14="http://schemas.microsoft.com/office/powerpoint/2010/main" val="52287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xmlns="" id="{6975BB99-4A95-4688-8313-BE42662C074A}"/>
                  </a:ext>
                </a:extLst>
              </p:cNvPr>
              <p:cNvGraphicFramePr>
                <a:graphicFrameLocks noGrp="1"/>
              </p:cNvGraphicFramePr>
              <p:nvPr>
                <p:extLst/>
              </p:nvPr>
            </p:nvGraphicFramePr>
            <p:xfrm>
              <a:off x="2534323" y="2761535"/>
              <a:ext cx="4075356" cy="845820"/>
            </p:xfrm>
            <a:graphic>
              <a:graphicData uri="http://schemas.openxmlformats.org/drawingml/2006/table">
                <a:tbl>
                  <a:tblPr firstRow="1" bandRow="1">
                    <a:tableStyleId>{5940675A-B579-460E-94D1-54222C63F5DA}</a:tableStyleId>
                  </a:tblPr>
                  <a:tblGrid>
                    <a:gridCol w="1358452">
                      <a:extLst>
                        <a:ext uri="{9D8B030D-6E8A-4147-A177-3AD203B41FA5}">
                          <a16:colId xmlns:a16="http://schemas.microsoft.com/office/drawing/2014/main" xmlns="" val="2503266844"/>
                        </a:ext>
                      </a:extLst>
                    </a:gridCol>
                    <a:gridCol w="441661">
                      <a:extLst>
                        <a:ext uri="{9D8B030D-6E8A-4147-A177-3AD203B41FA5}">
                          <a16:colId xmlns:a16="http://schemas.microsoft.com/office/drawing/2014/main" xmlns="" val="170379712"/>
                        </a:ext>
                      </a:extLst>
                    </a:gridCol>
                    <a:gridCol w="2275243">
                      <a:extLst>
                        <a:ext uri="{9D8B030D-6E8A-4147-A177-3AD203B41FA5}">
                          <a16:colId xmlns:a16="http://schemas.microsoft.com/office/drawing/2014/main" xmlns="" val="2093553345"/>
                        </a:ext>
                      </a:extLst>
                    </a:gridCol>
                  </a:tblGrid>
                  <a:tr h="278130">
                    <a:tc>
                      <a:txBody>
                        <a:bodyPr/>
                        <a:lstStyle/>
                        <a:p>
                          <a:pPr algn="ctr"/>
                          <a:r>
                            <a:rPr lang="en-US" sz="1100" dirty="0">
                              <a:latin typeface="Arial" panose="020B0604020202020204" pitchFamily="34" charset="0"/>
                              <a:cs typeface="Arial" panose="020B0604020202020204" pitchFamily="34" charset="0"/>
                            </a:rPr>
                            <a:t>Slowdown</a:t>
                          </a:r>
                        </a:p>
                      </a:txBody>
                      <a:tcPr marL="68580" marR="68580" marT="34290" marB="34290" anchor="ctr">
                        <a:lnB w="381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SD</a:t>
                          </a:r>
                        </a:p>
                      </a:txBody>
                      <a:tcPr marL="68580" marR="68580" marT="34290" marB="34290" anchor="ct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lin"/>
                                    <m:ctrlPr>
                                      <a:rPr lang="en-US" sz="1400" b="1" i="1" smtClean="0">
                                        <a:latin typeface="Cambria Math" charset="0"/>
                                      </a:rPr>
                                    </m:ctrlPr>
                                  </m:fPr>
                                  <m:num>
                                    <m:sSub>
                                      <m:sSubPr>
                                        <m:ctrlPr>
                                          <a:rPr lang="en-US" sz="1400" b="1" i="1" smtClean="0">
                                            <a:latin typeface="Cambria Math" charset="0"/>
                                          </a:rPr>
                                        </m:ctrlPr>
                                      </m:sSubPr>
                                      <m:e>
                                        <m:r>
                                          <a:rPr lang="en-US" sz="1400" b="1" i="1" smtClean="0">
                                            <a:latin typeface="Cambria Math" panose="02040503050406030204" pitchFamily="18" charset="0"/>
                                          </a:rPr>
                                          <m:t>𝑰𝑷𝑪</m:t>
                                        </m:r>
                                      </m:e>
                                      <m:sub>
                                        <m:r>
                                          <a:rPr lang="en-US" sz="1400" b="1" i="1" smtClean="0">
                                            <a:latin typeface="Cambria Math" panose="02040503050406030204" pitchFamily="18" charset="0"/>
                                          </a:rPr>
                                          <m:t>𝑺𝒉𝒂𝒓𝒆𝒅</m:t>
                                        </m:r>
                                      </m:sub>
                                    </m:sSub>
                                  </m:num>
                                  <m:den>
                                    <m:sSub>
                                      <m:sSubPr>
                                        <m:ctrlPr>
                                          <a:rPr lang="en-US" sz="1400" b="1" i="1" smtClean="0">
                                            <a:latin typeface="Cambria Math" charset="0"/>
                                          </a:rPr>
                                        </m:ctrlPr>
                                      </m:sSubPr>
                                      <m:e>
                                        <m:r>
                                          <a:rPr lang="en-US" sz="1400" b="1" i="1" smtClean="0">
                                            <a:latin typeface="Cambria Math" panose="02040503050406030204" pitchFamily="18" charset="0"/>
                                          </a:rPr>
                                          <m:t>𝑰𝑷𝑪</m:t>
                                        </m:r>
                                      </m:e>
                                      <m:sub>
                                        <m:r>
                                          <a:rPr lang="en-US" sz="1400" b="1" i="1" smtClean="0">
                                            <a:latin typeface="Cambria Math" panose="02040503050406030204" pitchFamily="18" charset="0"/>
                                          </a:rPr>
                                          <m:t>𝒃𝒆𝒔𝒕𝑻𝑳𝑷</m:t>
                                        </m:r>
                                      </m:sub>
                                    </m:sSub>
                                  </m:den>
                                </m:f>
                              </m:oMath>
                            </m:oMathPara>
                          </a14:m>
                          <a:endParaRPr lang="en-US" sz="1400" b="1" dirty="0"/>
                        </a:p>
                      </a:txBody>
                      <a:tcPr marL="68580" marR="68580" marT="34290" marB="34290"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1090455"/>
                      </a:ext>
                    </a:extLst>
                  </a:tr>
                  <a:tr h="278130">
                    <a:tc>
                      <a:txBody>
                        <a:bodyPr/>
                        <a:lstStyle/>
                        <a:p>
                          <a:pPr algn="ctr"/>
                          <a:r>
                            <a:rPr lang="en-US" sz="1100" dirty="0">
                              <a:latin typeface="Arial" panose="020B0604020202020204" pitchFamily="34" charset="0"/>
                              <a:cs typeface="Arial" panose="020B0604020202020204" pitchFamily="34" charset="0"/>
                            </a:rPr>
                            <a:t>Weighted Speedup</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400" b="1" dirty="0">
                              <a:solidFill>
                                <a:schemeClr val="tx1"/>
                              </a:solidFill>
                              <a:latin typeface="Arial" panose="020B0604020202020204" pitchFamily="34" charset="0"/>
                              <a:cs typeface="Arial" panose="020B0604020202020204" pitchFamily="34" charset="0"/>
                            </a:rPr>
                            <a:t>WS</a:t>
                          </a: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charset="0"/>
                                      </a:rPr>
                                    </m:ctrlPr>
                                  </m:sSubPr>
                                  <m:e>
                                    <m:r>
                                      <a:rPr lang="en-US" sz="1400" b="1" i="1" smtClean="0">
                                        <a:latin typeface="Cambria Math" panose="02040503050406030204" pitchFamily="18" charset="0"/>
                                      </a:rPr>
                                      <m:t>𝑺𝑫</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
                                  <m:sSubPr>
                                    <m:ctrlPr>
                                      <a:rPr lang="en-US" sz="1400" b="1" i="1" smtClean="0">
                                        <a:latin typeface="Cambria Math" charset="0"/>
                                      </a:rPr>
                                    </m:ctrlPr>
                                  </m:sSubPr>
                                  <m:e>
                                    <m:r>
                                      <a:rPr lang="en-US" sz="1400" b="1" i="1" smtClean="0">
                                        <a:latin typeface="Cambria Math" panose="02040503050406030204" pitchFamily="18" charset="0"/>
                                      </a:rPr>
                                      <m:t>𝑺𝑫</m:t>
                                    </m:r>
                                  </m:e>
                                  <m:sub>
                                    <m:r>
                                      <a:rPr lang="en-US" sz="1400" b="1" i="1" smtClean="0">
                                        <a:latin typeface="Cambria Math" panose="02040503050406030204" pitchFamily="18" charset="0"/>
                                      </a:rPr>
                                      <m:t>𝟐</m:t>
                                    </m:r>
                                  </m:sub>
                                </m:sSub>
                              </m:oMath>
                            </m:oMathPara>
                          </a14:m>
                          <a:endParaRPr lang="en-US" sz="1400" b="1" dirty="0"/>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405287361"/>
                      </a:ext>
                    </a:extLst>
                  </a:tr>
                  <a:tr h="278130">
                    <a:tc>
                      <a:txBody>
                        <a:bodyPr/>
                        <a:lstStyle/>
                        <a:p>
                          <a:pPr algn="ctr"/>
                          <a:r>
                            <a:rPr lang="en-US" sz="1100" dirty="0">
                              <a:latin typeface="Arial" panose="020B0604020202020204" pitchFamily="34" charset="0"/>
                              <a:cs typeface="Arial" panose="020B0604020202020204" pitchFamily="34" charset="0"/>
                            </a:rPr>
                            <a:t>Fairness Index</a:t>
                          </a:r>
                        </a:p>
                      </a:txBody>
                      <a:tcPr marL="68580" marR="68580" marT="34290" marB="3429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FI</a:t>
                          </a:r>
                        </a:p>
                      </a:txBody>
                      <a:tcPr marL="68580" marR="68580" marT="34290" marB="34290" anchor="ct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𝑴𝒊𝒏</m:t>
                                </m:r>
                                <m:r>
                                  <a:rPr lang="en-US" sz="1400" b="1" i="1" smtClean="0">
                                    <a:latin typeface="Cambria Math" panose="02040503050406030204" pitchFamily="18" charset="0"/>
                                  </a:rPr>
                                  <m:t>(</m:t>
                                </m:r>
                                <m:f>
                                  <m:fPr>
                                    <m:type m:val="lin"/>
                                    <m:ctrlPr>
                                      <a:rPr lang="en-US" sz="1400" b="1" i="1" smtClean="0">
                                        <a:latin typeface="Cambria Math" charset="0"/>
                                      </a:rPr>
                                    </m:ctrlPr>
                                  </m:fPr>
                                  <m:num>
                                    <m:sSub>
                                      <m:sSubPr>
                                        <m:ctrlPr>
                                          <a:rPr lang="en-US" sz="1400" b="1" i="1" smtClean="0">
                                            <a:latin typeface="Cambria Math" charset="0"/>
                                          </a:rPr>
                                        </m:ctrlPr>
                                      </m:sSubPr>
                                      <m:e>
                                        <m:r>
                                          <a:rPr lang="en-US" sz="1400" b="1" i="1" smtClean="0">
                                            <a:latin typeface="Cambria Math" panose="02040503050406030204" pitchFamily="18" charset="0"/>
                                          </a:rPr>
                                          <m:t>𝑺𝑫</m:t>
                                        </m:r>
                                      </m:e>
                                      <m:sub>
                                        <m:r>
                                          <a:rPr lang="en-US" sz="1400" b="1" i="1" smtClean="0">
                                            <a:latin typeface="Cambria Math" panose="02040503050406030204" pitchFamily="18" charset="0"/>
                                          </a:rPr>
                                          <m:t>𝟏</m:t>
                                        </m:r>
                                      </m:sub>
                                    </m:sSub>
                                  </m:num>
                                  <m:den>
                                    <m:sSub>
                                      <m:sSubPr>
                                        <m:ctrlPr>
                                          <a:rPr lang="en-US" sz="1400" b="1" i="1" smtClean="0">
                                            <a:latin typeface="Cambria Math" charset="0"/>
                                          </a:rPr>
                                        </m:ctrlPr>
                                      </m:sSubPr>
                                      <m:e>
                                        <m:r>
                                          <a:rPr lang="en-US" sz="1400" b="1" i="1" smtClean="0">
                                            <a:latin typeface="Cambria Math" panose="02040503050406030204" pitchFamily="18" charset="0"/>
                                          </a:rPr>
                                          <m:t>𝑺𝑫</m:t>
                                        </m:r>
                                      </m:e>
                                      <m:sub>
                                        <m:r>
                                          <a:rPr lang="en-US" sz="1400" b="1" i="1" smtClean="0">
                                            <a:latin typeface="Cambria Math" panose="02040503050406030204" pitchFamily="18" charset="0"/>
                                          </a:rPr>
                                          <m:t>𝟐</m:t>
                                        </m:r>
                                      </m:sub>
                                    </m:sSub>
                                  </m:den>
                                </m:f>
                                <m:r>
                                  <a:rPr lang="en-US" sz="1400" b="1" i="1" smtClean="0">
                                    <a:latin typeface="Cambria Math" panose="02040503050406030204" pitchFamily="18" charset="0"/>
                                  </a:rPr>
                                  <m:t>,</m:t>
                                </m:r>
                                <m:f>
                                  <m:fPr>
                                    <m:type m:val="lin"/>
                                    <m:ctrlPr>
                                      <a:rPr lang="en-US" sz="1400" b="1" i="1" smtClean="0">
                                        <a:latin typeface="Cambria Math" charset="0"/>
                                      </a:rPr>
                                    </m:ctrlPr>
                                  </m:fPr>
                                  <m:num>
                                    <m:sSub>
                                      <m:sSubPr>
                                        <m:ctrlPr>
                                          <a:rPr lang="en-US" sz="1400" b="1" i="1" smtClean="0">
                                            <a:latin typeface="Cambria Math" charset="0"/>
                                          </a:rPr>
                                        </m:ctrlPr>
                                      </m:sSubPr>
                                      <m:e>
                                        <m:r>
                                          <a:rPr lang="en-US" sz="1400" b="1" i="1" smtClean="0">
                                            <a:latin typeface="Cambria Math" panose="02040503050406030204" pitchFamily="18" charset="0"/>
                                          </a:rPr>
                                          <m:t>𝑺𝑫</m:t>
                                        </m:r>
                                      </m:e>
                                      <m:sub>
                                        <m:r>
                                          <a:rPr lang="en-US" sz="1400" b="1" i="1" smtClean="0">
                                            <a:latin typeface="Cambria Math" panose="02040503050406030204" pitchFamily="18" charset="0"/>
                                          </a:rPr>
                                          <m:t>𝟐</m:t>
                                        </m:r>
                                      </m:sub>
                                    </m:sSub>
                                  </m:num>
                                  <m:den>
                                    <m:sSub>
                                      <m:sSubPr>
                                        <m:ctrlPr>
                                          <a:rPr lang="en-US" sz="1400" b="1" i="1" smtClean="0">
                                            <a:latin typeface="Cambria Math" charset="0"/>
                                          </a:rPr>
                                        </m:ctrlPr>
                                      </m:sSubPr>
                                      <m:e>
                                        <m:r>
                                          <a:rPr lang="en-US" sz="1400" b="1" i="1" smtClean="0">
                                            <a:latin typeface="Cambria Math" panose="02040503050406030204" pitchFamily="18" charset="0"/>
                                          </a:rPr>
                                          <m:t>𝑺𝑫</m:t>
                                        </m:r>
                                      </m:e>
                                      <m:sub>
                                        <m:r>
                                          <a:rPr lang="en-US" sz="1400" b="1" i="1" smtClean="0">
                                            <a:latin typeface="Cambria Math" panose="02040503050406030204" pitchFamily="18" charset="0"/>
                                          </a:rPr>
                                          <m:t>𝟏</m:t>
                                        </m:r>
                                      </m:sub>
                                    </m:sSub>
                                  </m:den>
                                </m:f>
                                <m:r>
                                  <a:rPr lang="en-US" sz="1400" b="1" i="1" smtClean="0">
                                    <a:latin typeface="Cambria Math" panose="02040503050406030204" pitchFamily="18" charset="0"/>
                                  </a:rPr>
                                  <m:t>)</m:t>
                                </m:r>
                              </m:oMath>
                            </m:oMathPara>
                          </a14:m>
                          <a:endParaRPr lang="en-US" sz="1400" b="1" dirty="0"/>
                        </a:p>
                      </a:txBody>
                      <a:tcPr marL="68580" marR="68580" marT="34290" marB="3429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37712438"/>
                      </a:ext>
                    </a:extLst>
                  </a:tr>
                </a:tbl>
              </a:graphicData>
            </a:graphic>
          </p:graphicFrame>
        </mc:Choice>
        <mc:Fallback xmlns="">
          <p:graphicFrame>
            <p:nvGraphicFramePr>
              <p:cNvPr id="11" name="Table 10">
                <a:extLst>
                  <a:ext uri="{FF2B5EF4-FFF2-40B4-BE49-F238E27FC236}">
                    <a16:creationId xmlns:a16="http://schemas.microsoft.com/office/drawing/2014/main" id="{6975BB99-4A95-4688-8313-BE42662C074A}"/>
                  </a:ext>
                </a:extLst>
              </p:cNvPr>
              <p:cNvGraphicFramePr>
                <a:graphicFrameLocks noGrp="1"/>
              </p:cNvGraphicFramePr>
              <p:nvPr>
                <p:extLst>
                  <p:ext uri="{D42A27DB-BD31-4B8C-83A1-F6EECF244321}">
                    <p14:modId xmlns:p14="http://schemas.microsoft.com/office/powerpoint/2010/main" val="2789004095"/>
                  </p:ext>
                </p:extLst>
              </p:nvPr>
            </p:nvGraphicFramePr>
            <p:xfrm>
              <a:off x="3379097" y="3682047"/>
              <a:ext cx="5433807" cy="1112520"/>
            </p:xfrm>
            <a:graphic>
              <a:graphicData uri="http://schemas.openxmlformats.org/drawingml/2006/table">
                <a:tbl>
                  <a:tblPr firstRow="1" bandRow="1">
                    <a:tableStyleId>{5940675A-B579-460E-94D1-54222C63F5DA}</a:tableStyleId>
                  </a:tblPr>
                  <a:tblGrid>
                    <a:gridCol w="1811269">
                      <a:extLst>
                        <a:ext uri="{9D8B030D-6E8A-4147-A177-3AD203B41FA5}">
                          <a16:colId xmlns:a16="http://schemas.microsoft.com/office/drawing/2014/main" val="2503266844"/>
                        </a:ext>
                      </a:extLst>
                    </a:gridCol>
                    <a:gridCol w="588881">
                      <a:extLst>
                        <a:ext uri="{9D8B030D-6E8A-4147-A177-3AD203B41FA5}">
                          <a16:colId xmlns:a16="http://schemas.microsoft.com/office/drawing/2014/main" val="170379712"/>
                        </a:ext>
                      </a:extLst>
                    </a:gridCol>
                    <a:gridCol w="3033657">
                      <a:extLst>
                        <a:ext uri="{9D8B030D-6E8A-4147-A177-3AD203B41FA5}">
                          <a16:colId xmlns:a16="http://schemas.microsoft.com/office/drawing/2014/main" val="2093553345"/>
                        </a:ext>
                      </a:extLst>
                    </a:gridCol>
                  </a:tblGrid>
                  <a:tr h="370840">
                    <a:tc>
                      <a:txBody>
                        <a:bodyPr/>
                        <a:lstStyle/>
                        <a:p>
                          <a:pPr algn="ctr"/>
                          <a:r>
                            <a:rPr lang="en-US" sz="1400" dirty="0">
                              <a:latin typeface="Arial" panose="020B0604020202020204" pitchFamily="34" charset="0"/>
                              <a:cs typeface="Arial" panose="020B0604020202020204" pitchFamily="34" charset="0"/>
                            </a:rPr>
                            <a:t>Slowdown</a:t>
                          </a:r>
                        </a:p>
                      </a:txBody>
                      <a:tcPr anchor="ctr">
                        <a:lnB w="381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anose="020B0604020202020204" pitchFamily="34" charset="0"/>
                            </a:rPr>
                            <a:t>SD</a:t>
                          </a:r>
                        </a:p>
                      </a:txBody>
                      <a:tcPr anchor="ctr">
                        <a:lnB w="38100" cap="flat" cmpd="sng" algn="ctr">
                          <a:solidFill>
                            <a:schemeClr val="tx1"/>
                          </a:solidFill>
                          <a:prstDash val="solid"/>
                          <a:round/>
                          <a:headEnd type="none" w="med" len="med"/>
                          <a:tailEnd type="none" w="med" len="med"/>
                        </a:lnB>
                      </a:tcPr>
                    </a:tc>
                    <a:tc>
                      <a:txBody>
                        <a:bodyPr/>
                        <a:lstStyle/>
                        <a:p>
                          <a:endParaRPr lang="en-US"/>
                        </a:p>
                      </a:txBody>
                      <a:tcPr anchor="ctr">
                        <a:lnB w="38100" cap="flat" cmpd="sng" algn="ctr">
                          <a:solidFill>
                            <a:schemeClr val="tx1"/>
                          </a:solidFill>
                          <a:prstDash val="solid"/>
                          <a:round/>
                          <a:headEnd type="none" w="med" len="med"/>
                          <a:tailEnd type="none" w="med" len="med"/>
                        </a:lnB>
                        <a:blipFill>
                          <a:blip r:embed="rId3"/>
                          <a:stretch>
                            <a:fillRect l="-79719" t="-114754" r="-1205" b="-377049"/>
                          </a:stretch>
                        </a:blipFill>
                      </a:tcPr>
                    </a:tc>
                    <a:extLst>
                      <a:ext uri="{0D108BD9-81ED-4DB2-BD59-A6C34878D82A}">
                        <a16:rowId xmlns:a16="http://schemas.microsoft.com/office/drawing/2014/main" val="2371090455"/>
                      </a:ext>
                    </a:extLst>
                  </a:tr>
                  <a:tr h="370840">
                    <a:tc>
                      <a:txBody>
                        <a:bodyPr/>
                        <a:lstStyle/>
                        <a:p>
                          <a:pPr algn="ctr"/>
                          <a:r>
                            <a:rPr lang="en-US" sz="1400" dirty="0">
                              <a:latin typeface="Arial" panose="020B0604020202020204" pitchFamily="34" charset="0"/>
                              <a:cs typeface="Arial" panose="020B0604020202020204" pitchFamily="34" charset="0"/>
                            </a:rPr>
                            <a:t>Weighted Speedup</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r>
                            <a:rPr lang="en-US" sz="1800" b="1" dirty="0">
                              <a:solidFill>
                                <a:schemeClr val="tx1"/>
                              </a:solidFill>
                              <a:latin typeface="Arial" panose="020B0604020202020204" pitchFamily="34" charset="0"/>
                              <a:cs typeface="Arial" panose="020B0604020202020204" pitchFamily="34" charset="0"/>
                            </a:rPr>
                            <a:t>WS</a:t>
                          </a:r>
                        </a:p>
                      </a:txBody>
                      <a:tcPr anchor="ctr">
                        <a:lnT w="38100" cap="flat" cmpd="sng" algn="ctr">
                          <a:solidFill>
                            <a:schemeClr val="tx1"/>
                          </a:solidFill>
                          <a:prstDash val="solid"/>
                          <a:round/>
                          <a:headEnd type="none" w="med" len="med"/>
                          <a:tailEnd type="none" w="med" len="med"/>
                        </a:lnT>
                      </a:tcPr>
                    </a:tc>
                    <a:tc>
                      <a:txBody>
                        <a:bodyPr/>
                        <a:lstStyle/>
                        <a:p>
                          <a:endParaRPr lang="en-US"/>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3"/>
                          <a:stretch>
                            <a:fillRect l="-79719" t="-214754" r="-1205" b="-277049"/>
                          </a:stretch>
                        </a:blipFill>
                      </a:tcPr>
                    </a:tc>
                    <a:extLst>
                      <a:ext uri="{0D108BD9-81ED-4DB2-BD59-A6C34878D82A}">
                        <a16:rowId xmlns:a16="http://schemas.microsoft.com/office/drawing/2014/main" val="2405287361"/>
                      </a:ext>
                    </a:extLst>
                  </a:tr>
                  <a:tr h="370840">
                    <a:tc>
                      <a:txBody>
                        <a:bodyPr/>
                        <a:lstStyle/>
                        <a:p>
                          <a:pPr algn="ctr"/>
                          <a:r>
                            <a:rPr lang="en-US" sz="1400" dirty="0">
                              <a:latin typeface="Arial" panose="020B0604020202020204" pitchFamily="34" charset="0"/>
                              <a:cs typeface="Arial" panose="020B0604020202020204" pitchFamily="34" charset="0"/>
                            </a:rPr>
                            <a:t>Fairness Index</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a:r>
                            <a:rPr lang="en-US" sz="1800" b="1" dirty="0">
                              <a:solidFill>
                                <a:schemeClr val="tx1"/>
                              </a:solidFill>
                              <a:latin typeface="Arial" panose="020B0604020202020204" pitchFamily="34" charset="0"/>
                              <a:cs typeface="Arial" panose="020B0604020202020204" pitchFamily="34" charset="0"/>
                            </a:rPr>
                            <a:t>FI</a:t>
                          </a:r>
                        </a:p>
                      </a:txBody>
                      <a:tcPr anchor="ctr">
                        <a:lnB w="38100" cap="flat" cmpd="sng" algn="ctr">
                          <a:solidFill>
                            <a:schemeClr val="tx1"/>
                          </a:solidFill>
                          <a:prstDash val="solid"/>
                          <a:round/>
                          <a:headEnd type="none" w="med" len="med"/>
                          <a:tailEnd type="none" w="med" len="med"/>
                        </a:lnB>
                      </a:tcPr>
                    </a:tc>
                    <a:tc>
                      <a:txBody>
                        <a:bodyPr/>
                        <a:lstStyle/>
                        <a:p>
                          <a:endParaRPr lang="en-US"/>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blipFill>
                          <a:blip r:embed="rId3"/>
                          <a:stretch>
                            <a:fillRect l="-79719" t="-314754" r="-1205" b="-177049"/>
                          </a:stretch>
                        </a:blipFill>
                      </a:tcPr>
                    </a:tc>
                    <a:extLst>
                      <a:ext uri="{0D108BD9-81ED-4DB2-BD59-A6C34878D82A}">
                        <a16:rowId xmlns:a16="http://schemas.microsoft.com/office/drawing/2014/main" val="1937712438"/>
                      </a:ext>
                    </a:extLst>
                  </a:tr>
                </a:tbl>
              </a:graphicData>
            </a:graphic>
          </p:graphicFrame>
        </mc:Fallback>
      </mc:AlternateContent>
      <p:sp>
        <p:nvSpPr>
          <p:cNvPr id="2" name="Title 1">
            <a:extLst>
              <a:ext uri="{FF2B5EF4-FFF2-40B4-BE49-F238E27FC236}">
                <a16:creationId xmlns:a16="http://schemas.microsoft.com/office/drawing/2014/main" xmlns="" id="{9E3B76F6-4400-45E2-8E42-45299453188D}"/>
              </a:ext>
            </a:extLst>
          </p:cNvPr>
          <p:cNvSpPr>
            <a:spLocks noGrp="1"/>
          </p:cNvSpPr>
          <p:nvPr>
            <p:ph type="title"/>
          </p:nvPr>
        </p:nvSpPr>
        <p:spPr/>
        <p:txBody>
          <a:bodyPr>
            <a:normAutofit fontScale="90000"/>
          </a:bodyPr>
          <a:lstStyle/>
          <a:p>
            <a:r>
              <a:rPr lang="en-US" dirty="0"/>
              <a:t>EB in Multi-Application Environment</a:t>
            </a:r>
          </a:p>
        </p:txBody>
      </p:sp>
      <p:sp>
        <p:nvSpPr>
          <p:cNvPr id="4" name="Footer Placeholder 3">
            <a:extLst>
              <a:ext uri="{FF2B5EF4-FFF2-40B4-BE49-F238E27FC236}">
                <a16:creationId xmlns:a16="http://schemas.microsoft.com/office/drawing/2014/main" xmlns="" id="{8A374606-0A8E-42DE-907C-06204CB935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B704623-1C9A-40A2-AE9E-418171539E87}"/>
              </a:ext>
            </a:extLst>
          </p:cNvPr>
          <p:cNvSpPr>
            <a:spLocks noGrp="1"/>
          </p:cNvSpPr>
          <p:nvPr>
            <p:ph type="sldNum" sz="quarter" idx="12"/>
          </p:nvPr>
        </p:nvSpPr>
        <p:spPr/>
        <p:txBody>
          <a:bodyPr/>
          <a:lstStyle/>
          <a:p>
            <a:fld id="{98ECD8BD-D1A9-4DC4-89AE-4427480F30AB}" type="slidenum">
              <a:rPr lang="en-US" smtClean="0"/>
              <a:t>24</a:t>
            </a:fld>
            <a:endParaRPr lang="en-US"/>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xmlns="" id="{D908429C-4709-465D-8647-8BA9320883E3}"/>
                  </a:ext>
                </a:extLst>
              </p:cNvPr>
              <p:cNvGraphicFramePr>
                <a:graphicFrameLocks noGrp="1"/>
              </p:cNvGraphicFramePr>
              <p:nvPr>
                <p:extLst/>
              </p:nvPr>
            </p:nvGraphicFramePr>
            <p:xfrm>
              <a:off x="4866490" y="2761535"/>
              <a:ext cx="4075356" cy="845820"/>
            </p:xfrm>
            <a:graphic>
              <a:graphicData uri="http://schemas.openxmlformats.org/drawingml/2006/table">
                <a:tbl>
                  <a:tblPr firstRow="1" bandRow="1">
                    <a:tableStyleId>{5940675A-B579-460E-94D1-54222C63F5DA}</a:tableStyleId>
                  </a:tblPr>
                  <a:tblGrid>
                    <a:gridCol w="1358452">
                      <a:extLst>
                        <a:ext uri="{9D8B030D-6E8A-4147-A177-3AD203B41FA5}">
                          <a16:colId xmlns:a16="http://schemas.microsoft.com/office/drawing/2014/main" xmlns="" val="2503266844"/>
                        </a:ext>
                      </a:extLst>
                    </a:gridCol>
                    <a:gridCol w="441661">
                      <a:extLst>
                        <a:ext uri="{9D8B030D-6E8A-4147-A177-3AD203B41FA5}">
                          <a16:colId xmlns:a16="http://schemas.microsoft.com/office/drawing/2014/main" xmlns="" val="170379712"/>
                        </a:ext>
                      </a:extLst>
                    </a:gridCol>
                    <a:gridCol w="2275243">
                      <a:extLst>
                        <a:ext uri="{9D8B030D-6E8A-4147-A177-3AD203B41FA5}">
                          <a16:colId xmlns:a16="http://schemas.microsoft.com/office/drawing/2014/main" xmlns="" val="2093553345"/>
                        </a:ext>
                      </a:extLst>
                    </a:gridCol>
                  </a:tblGrid>
                  <a:tr h="278130">
                    <a:tc>
                      <a:txBody>
                        <a:bodyPr/>
                        <a:lstStyle/>
                        <a:p>
                          <a:pPr algn="ctr"/>
                          <a:r>
                            <a:rPr lang="en-US" sz="900" dirty="0">
                              <a:latin typeface="Arial" panose="020B0604020202020204" pitchFamily="34" charset="0"/>
                              <a:cs typeface="Arial" panose="020B0604020202020204" pitchFamily="34" charset="0"/>
                            </a:rPr>
                            <a:t>Effective Bandwidth</a:t>
                          </a:r>
                        </a:p>
                      </a:txBody>
                      <a:tcPr marL="68580" marR="68580" marT="34290" marB="34290" anchor="ctr">
                        <a:lnB w="38100" cap="flat" cmpd="sng" algn="ctr">
                          <a:solidFill>
                            <a:schemeClr val="tx1"/>
                          </a:solidFill>
                          <a:prstDash val="solid"/>
                          <a:round/>
                          <a:headEnd type="none" w="med" len="med"/>
                          <a:tailEnd type="none" w="med" len="med"/>
                        </a:lnB>
                      </a:tcPr>
                    </a:tc>
                    <a:tc>
                      <a:txBody>
                        <a:bodyPr/>
                        <a:lstStyle/>
                        <a:p>
                          <a:pPr algn="ctr"/>
                          <a:r>
                            <a:rPr lang="en-US" sz="1100" b="1" dirty="0">
                              <a:solidFill>
                                <a:schemeClr val="tx1"/>
                              </a:solidFill>
                              <a:latin typeface="Arial" panose="020B0604020202020204" pitchFamily="34" charset="0"/>
                              <a:cs typeface="Arial" panose="020B0604020202020204" pitchFamily="34" charset="0"/>
                            </a:rPr>
                            <a:t>EB</a:t>
                          </a:r>
                        </a:p>
                      </a:txBody>
                      <a:tcPr marL="68580" marR="68580" marT="34290" marB="34290" anchor="ct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f>
                                  <m:fPr>
                                    <m:type m:val="lin"/>
                                    <m:ctrlPr>
                                      <a:rPr lang="en-US" sz="1400" b="1" i="1" smtClean="0">
                                        <a:latin typeface="Cambria Math" charset="0"/>
                                      </a:rPr>
                                    </m:ctrlPr>
                                  </m:fPr>
                                  <m:num>
                                    <m:r>
                                      <a:rPr lang="en-US" sz="1400" b="1" i="1" smtClean="0">
                                        <a:latin typeface="Cambria Math" panose="02040503050406030204" pitchFamily="18" charset="0"/>
                                      </a:rPr>
                                      <m:t>𝑩𝑾</m:t>
                                    </m:r>
                                  </m:num>
                                  <m:den>
                                    <m:r>
                                      <a:rPr lang="en-US" sz="1400" b="1" i="1" smtClean="0">
                                        <a:latin typeface="Cambria Math" panose="02040503050406030204" pitchFamily="18" charset="0"/>
                                      </a:rPr>
                                      <m:t>𝑪𝑴𝑹</m:t>
                                    </m:r>
                                  </m:den>
                                </m:f>
                              </m:oMath>
                            </m:oMathPara>
                          </a14:m>
                          <a:endParaRPr lang="en-US" sz="1400" b="1" dirty="0"/>
                        </a:p>
                      </a:txBody>
                      <a:tcPr marL="68580" marR="68580" marT="34290" marB="34290"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71090455"/>
                      </a:ext>
                    </a:extLst>
                  </a:tr>
                  <a:tr h="278130">
                    <a:tc>
                      <a:txBody>
                        <a:bodyPr/>
                        <a:lstStyle/>
                        <a:p>
                          <a:pPr algn="ctr"/>
                          <a:r>
                            <a:rPr lang="en-US" sz="1100" dirty="0">
                              <a:latin typeface="Arial" panose="020B0604020202020204" pitchFamily="34" charset="0"/>
                              <a:cs typeface="Arial" panose="020B0604020202020204" pitchFamily="34" charset="0"/>
                            </a:rPr>
                            <a:t>Weighted Speedup</a:t>
                          </a:r>
                        </a:p>
                      </a:txBody>
                      <a:tcPr marL="68580" marR="68580" marT="34290" marB="3429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en-US" sz="1100" b="1" i="1" dirty="0" smtClean="0">
                                        <a:solidFill>
                                          <a:schemeClr val="tx1"/>
                                        </a:solidFill>
                                        <a:latin typeface="Cambria Math" charset="0"/>
                                        <a:cs typeface="Arial" panose="020B0604020202020204" pitchFamily="34" charset="0"/>
                                      </a:rPr>
                                    </m:ctrlPr>
                                  </m:sSubPr>
                                  <m:e>
                                    <m:r>
                                      <a:rPr lang="en-US" sz="1100" b="1" i="1" dirty="0" smtClean="0">
                                        <a:solidFill>
                                          <a:schemeClr val="tx1"/>
                                        </a:solidFill>
                                        <a:latin typeface="Cambria Math" panose="02040503050406030204" pitchFamily="18" charset="0"/>
                                        <a:cs typeface="Arial" panose="020B0604020202020204" pitchFamily="34" charset="0"/>
                                      </a:rPr>
                                      <m:t>𝑬𝑩</m:t>
                                    </m:r>
                                  </m:e>
                                  <m:sub>
                                    <m:r>
                                      <a:rPr lang="en-US" sz="1100" b="1" i="1" dirty="0" smtClean="0">
                                        <a:solidFill>
                                          <a:schemeClr val="tx1"/>
                                        </a:solidFill>
                                        <a:latin typeface="Cambria Math" panose="02040503050406030204" pitchFamily="18" charset="0"/>
                                        <a:cs typeface="Arial" panose="020B0604020202020204" pitchFamily="34" charset="0"/>
                                      </a:rPr>
                                      <m:t>𝑾𝑺</m:t>
                                    </m:r>
                                  </m:sub>
                                </m:sSub>
                              </m:oMath>
                            </m:oMathPara>
                          </a14:m>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nchor="ctr">
                        <a:lnT w="381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charset="0"/>
                                      </a:rPr>
                                    </m:ctrlPr>
                                  </m:sSubPr>
                                  <m:e>
                                    <m:r>
                                      <a:rPr lang="en-US" sz="1400" b="1" i="1" smtClean="0">
                                        <a:latin typeface="Cambria Math" panose="02040503050406030204" pitchFamily="18" charset="0"/>
                                      </a:rPr>
                                      <m:t>𝑬𝑩</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sSub>
                                  <m:sSubPr>
                                    <m:ctrlPr>
                                      <a:rPr lang="en-US" sz="1400" b="1" i="1" smtClean="0">
                                        <a:latin typeface="Cambria Math" charset="0"/>
                                      </a:rPr>
                                    </m:ctrlPr>
                                  </m:sSubPr>
                                  <m:e>
                                    <m:r>
                                      <a:rPr lang="en-US" sz="1400" b="1" i="1" smtClean="0">
                                        <a:latin typeface="Cambria Math" panose="02040503050406030204" pitchFamily="18" charset="0"/>
                                      </a:rPr>
                                      <m:t>𝑬𝑩</m:t>
                                    </m:r>
                                  </m:e>
                                  <m:sub>
                                    <m:r>
                                      <a:rPr lang="en-US" sz="1400" b="1" i="1" smtClean="0">
                                        <a:latin typeface="Cambria Math" panose="02040503050406030204" pitchFamily="18" charset="0"/>
                                      </a:rPr>
                                      <m:t>𝟐</m:t>
                                    </m:r>
                                  </m:sub>
                                </m:sSub>
                              </m:oMath>
                            </m:oMathPara>
                          </a14:m>
                          <a:endParaRPr lang="en-US" sz="1400" b="1" dirty="0"/>
                        </a:p>
                      </a:txBody>
                      <a:tcPr marL="68580" marR="68580" marT="34290" marB="3429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2405287361"/>
                      </a:ext>
                    </a:extLst>
                  </a:tr>
                  <a:tr h="278130">
                    <a:tc>
                      <a:txBody>
                        <a:bodyPr/>
                        <a:lstStyle/>
                        <a:p>
                          <a:pPr algn="ctr"/>
                          <a:r>
                            <a:rPr lang="en-US" sz="1100" dirty="0">
                              <a:latin typeface="Arial" panose="020B0604020202020204" pitchFamily="34" charset="0"/>
                              <a:cs typeface="Arial" panose="020B0604020202020204" pitchFamily="34" charset="0"/>
                            </a:rPr>
                            <a:t>Fairness Index</a:t>
                          </a:r>
                        </a:p>
                      </a:txBody>
                      <a:tcPr marL="68580" marR="68580" marT="34290" marB="3429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100" b="1" i="1" dirty="0" smtClean="0">
                                        <a:solidFill>
                                          <a:schemeClr val="tx1"/>
                                        </a:solidFill>
                                        <a:latin typeface="Cambria Math" charset="0"/>
                                        <a:cs typeface="Arial" panose="020B0604020202020204" pitchFamily="34" charset="0"/>
                                      </a:rPr>
                                    </m:ctrlPr>
                                  </m:sSubPr>
                                  <m:e>
                                    <m:r>
                                      <a:rPr lang="en-US" sz="1100" b="1" i="1" dirty="0" smtClean="0">
                                        <a:solidFill>
                                          <a:schemeClr val="tx1"/>
                                        </a:solidFill>
                                        <a:latin typeface="Cambria Math" panose="02040503050406030204" pitchFamily="18" charset="0"/>
                                        <a:cs typeface="Arial" panose="020B0604020202020204" pitchFamily="34" charset="0"/>
                                      </a:rPr>
                                      <m:t>𝑬𝑩</m:t>
                                    </m:r>
                                  </m:e>
                                  <m:sub>
                                    <m:r>
                                      <a:rPr lang="en-US" sz="1100" b="1" i="1" dirty="0" smtClean="0">
                                        <a:solidFill>
                                          <a:schemeClr val="tx1"/>
                                        </a:solidFill>
                                        <a:latin typeface="Cambria Math" panose="02040503050406030204" pitchFamily="18" charset="0"/>
                                        <a:cs typeface="Arial" panose="020B0604020202020204" pitchFamily="34" charset="0"/>
                                      </a:rPr>
                                      <m:t>𝑭𝑰</m:t>
                                    </m:r>
                                  </m:sub>
                                </m:sSub>
                              </m:oMath>
                            </m:oMathPara>
                          </a14:m>
                          <a:endParaRPr lang="en-US" sz="1100" b="1" dirty="0">
                            <a:solidFill>
                              <a:schemeClr val="tx1"/>
                            </a:solidFill>
                            <a:latin typeface="Arial" panose="020B0604020202020204" pitchFamily="34" charset="0"/>
                            <a:cs typeface="Arial" panose="020B0604020202020204" pitchFamily="34" charset="0"/>
                          </a:endParaRPr>
                        </a:p>
                      </a:txBody>
                      <a:tcPr marL="68580" marR="68580" marT="34290" marB="34290" anchor="ctr">
                        <a:lnB w="381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400" b="1" i="1" smtClean="0">
                                    <a:latin typeface="Cambria Math" panose="02040503050406030204" pitchFamily="18" charset="0"/>
                                  </a:rPr>
                                  <m:t>𝑴𝒊𝒏</m:t>
                                </m:r>
                                <m:r>
                                  <a:rPr lang="en-US" sz="1400" b="1" i="1" smtClean="0">
                                    <a:latin typeface="Cambria Math" panose="02040503050406030204" pitchFamily="18" charset="0"/>
                                  </a:rPr>
                                  <m:t>(</m:t>
                                </m:r>
                                <m:f>
                                  <m:fPr>
                                    <m:type m:val="lin"/>
                                    <m:ctrlPr>
                                      <a:rPr lang="en-US" sz="1400" b="1" i="1" smtClean="0">
                                        <a:latin typeface="Cambria Math" charset="0"/>
                                      </a:rPr>
                                    </m:ctrlPr>
                                  </m:fPr>
                                  <m:num>
                                    <m:sSub>
                                      <m:sSubPr>
                                        <m:ctrlPr>
                                          <a:rPr lang="en-US" sz="1400" b="1" i="1" smtClean="0">
                                            <a:latin typeface="Cambria Math" charset="0"/>
                                          </a:rPr>
                                        </m:ctrlPr>
                                      </m:sSubPr>
                                      <m:e>
                                        <m:r>
                                          <a:rPr lang="en-US" sz="1400" b="1" i="1" smtClean="0">
                                            <a:latin typeface="Cambria Math" panose="02040503050406030204" pitchFamily="18" charset="0"/>
                                          </a:rPr>
                                          <m:t>𝑬𝑩</m:t>
                                        </m:r>
                                      </m:e>
                                      <m:sub>
                                        <m:r>
                                          <a:rPr lang="en-US" sz="1400" b="1" i="1" smtClean="0">
                                            <a:latin typeface="Cambria Math" panose="02040503050406030204" pitchFamily="18" charset="0"/>
                                          </a:rPr>
                                          <m:t>𝟏</m:t>
                                        </m:r>
                                      </m:sub>
                                    </m:sSub>
                                  </m:num>
                                  <m:den>
                                    <m:sSub>
                                      <m:sSubPr>
                                        <m:ctrlPr>
                                          <a:rPr lang="en-US" sz="1400" b="1" i="1" smtClean="0">
                                            <a:latin typeface="Cambria Math" charset="0"/>
                                          </a:rPr>
                                        </m:ctrlPr>
                                      </m:sSubPr>
                                      <m:e>
                                        <m:r>
                                          <a:rPr lang="en-US" sz="1400" b="1" i="1" smtClean="0">
                                            <a:latin typeface="Cambria Math" panose="02040503050406030204" pitchFamily="18" charset="0"/>
                                          </a:rPr>
                                          <m:t>𝑬𝑩</m:t>
                                        </m:r>
                                      </m:e>
                                      <m:sub>
                                        <m:r>
                                          <a:rPr lang="en-US" sz="1400" b="1" i="1" smtClean="0">
                                            <a:latin typeface="Cambria Math" panose="02040503050406030204" pitchFamily="18" charset="0"/>
                                          </a:rPr>
                                          <m:t>𝟐</m:t>
                                        </m:r>
                                      </m:sub>
                                    </m:sSub>
                                  </m:den>
                                </m:f>
                                <m:r>
                                  <a:rPr lang="en-US" sz="1400" b="1" i="1" smtClean="0">
                                    <a:latin typeface="Cambria Math" panose="02040503050406030204" pitchFamily="18" charset="0"/>
                                  </a:rPr>
                                  <m:t>,</m:t>
                                </m:r>
                                <m:f>
                                  <m:fPr>
                                    <m:type m:val="lin"/>
                                    <m:ctrlPr>
                                      <a:rPr lang="en-US" sz="1400" b="1" i="1" smtClean="0">
                                        <a:latin typeface="Cambria Math" charset="0"/>
                                      </a:rPr>
                                    </m:ctrlPr>
                                  </m:fPr>
                                  <m:num>
                                    <m:sSub>
                                      <m:sSubPr>
                                        <m:ctrlPr>
                                          <a:rPr lang="en-US" sz="1400" b="1" i="1" smtClean="0">
                                            <a:latin typeface="Cambria Math" charset="0"/>
                                          </a:rPr>
                                        </m:ctrlPr>
                                      </m:sSubPr>
                                      <m:e>
                                        <m:r>
                                          <a:rPr lang="en-US" sz="1400" b="1" i="1" smtClean="0">
                                            <a:latin typeface="Cambria Math" panose="02040503050406030204" pitchFamily="18" charset="0"/>
                                          </a:rPr>
                                          <m:t>𝑬𝑩</m:t>
                                        </m:r>
                                      </m:e>
                                      <m:sub>
                                        <m:r>
                                          <a:rPr lang="en-US" sz="1400" b="1" i="1" smtClean="0">
                                            <a:latin typeface="Cambria Math" panose="02040503050406030204" pitchFamily="18" charset="0"/>
                                          </a:rPr>
                                          <m:t>𝟐</m:t>
                                        </m:r>
                                      </m:sub>
                                    </m:sSub>
                                  </m:num>
                                  <m:den>
                                    <m:sSub>
                                      <m:sSubPr>
                                        <m:ctrlPr>
                                          <a:rPr lang="en-US" sz="1400" b="1" i="1" smtClean="0">
                                            <a:latin typeface="Cambria Math" charset="0"/>
                                          </a:rPr>
                                        </m:ctrlPr>
                                      </m:sSubPr>
                                      <m:e>
                                        <m:r>
                                          <a:rPr lang="en-US" sz="1400" b="1" i="1" smtClean="0">
                                            <a:latin typeface="Cambria Math" panose="02040503050406030204" pitchFamily="18" charset="0"/>
                                          </a:rPr>
                                          <m:t>𝑬𝑩</m:t>
                                        </m:r>
                                      </m:e>
                                      <m:sub>
                                        <m:r>
                                          <a:rPr lang="en-US" sz="1400" b="1" i="1" smtClean="0">
                                            <a:latin typeface="Cambria Math" panose="02040503050406030204" pitchFamily="18" charset="0"/>
                                          </a:rPr>
                                          <m:t>𝟏</m:t>
                                        </m:r>
                                      </m:sub>
                                    </m:sSub>
                                  </m:den>
                                </m:f>
                                <m:r>
                                  <a:rPr lang="en-US" sz="1400" b="1" i="1" smtClean="0">
                                    <a:latin typeface="Cambria Math" panose="02040503050406030204" pitchFamily="18" charset="0"/>
                                  </a:rPr>
                                  <m:t>)</m:t>
                                </m:r>
                              </m:oMath>
                            </m:oMathPara>
                          </a14:m>
                          <a:endParaRPr lang="en-US" sz="1400" b="1" dirty="0"/>
                        </a:p>
                      </a:txBody>
                      <a:tcPr marL="68580" marR="68580" marT="34290" marB="3429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37712438"/>
                      </a:ext>
                    </a:extLst>
                  </a:tr>
                </a:tbl>
              </a:graphicData>
            </a:graphic>
          </p:graphicFrame>
        </mc:Choice>
        <mc:Fallback xmlns="">
          <p:graphicFrame>
            <p:nvGraphicFramePr>
              <p:cNvPr id="7" name="Table 6">
                <a:extLst>
                  <a:ext uri="{FF2B5EF4-FFF2-40B4-BE49-F238E27FC236}">
                    <a16:creationId xmlns:a16="http://schemas.microsoft.com/office/drawing/2014/main" id="{D908429C-4709-465D-8647-8BA9320883E3}"/>
                  </a:ext>
                </a:extLst>
              </p:cNvPr>
              <p:cNvGraphicFramePr>
                <a:graphicFrameLocks noGrp="1"/>
              </p:cNvGraphicFramePr>
              <p:nvPr>
                <p:extLst>
                  <p:ext uri="{D42A27DB-BD31-4B8C-83A1-F6EECF244321}">
                    <p14:modId xmlns:p14="http://schemas.microsoft.com/office/powerpoint/2010/main" val="2881514744"/>
                  </p:ext>
                </p:extLst>
              </p:nvPr>
            </p:nvGraphicFramePr>
            <p:xfrm>
              <a:off x="6488653" y="3682047"/>
              <a:ext cx="5433807" cy="1112520"/>
            </p:xfrm>
            <a:graphic>
              <a:graphicData uri="http://schemas.openxmlformats.org/drawingml/2006/table">
                <a:tbl>
                  <a:tblPr firstRow="1" bandRow="1">
                    <a:tableStyleId>{5940675A-B579-460E-94D1-54222C63F5DA}</a:tableStyleId>
                  </a:tblPr>
                  <a:tblGrid>
                    <a:gridCol w="1811269">
                      <a:extLst>
                        <a:ext uri="{9D8B030D-6E8A-4147-A177-3AD203B41FA5}">
                          <a16:colId xmlns:a16="http://schemas.microsoft.com/office/drawing/2014/main" val="2503266844"/>
                        </a:ext>
                      </a:extLst>
                    </a:gridCol>
                    <a:gridCol w="588881">
                      <a:extLst>
                        <a:ext uri="{9D8B030D-6E8A-4147-A177-3AD203B41FA5}">
                          <a16:colId xmlns:a16="http://schemas.microsoft.com/office/drawing/2014/main" val="170379712"/>
                        </a:ext>
                      </a:extLst>
                    </a:gridCol>
                    <a:gridCol w="3033657">
                      <a:extLst>
                        <a:ext uri="{9D8B030D-6E8A-4147-A177-3AD203B41FA5}">
                          <a16:colId xmlns:a16="http://schemas.microsoft.com/office/drawing/2014/main" val="2093553345"/>
                        </a:ext>
                      </a:extLst>
                    </a:gridCol>
                  </a:tblGrid>
                  <a:tr h="370840">
                    <a:tc>
                      <a:txBody>
                        <a:bodyPr/>
                        <a:lstStyle/>
                        <a:p>
                          <a:pPr algn="ctr"/>
                          <a:r>
                            <a:rPr lang="en-US" sz="1200" dirty="0">
                              <a:latin typeface="Arial" panose="020B0604020202020204" pitchFamily="34" charset="0"/>
                              <a:cs typeface="Arial" panose="020B0604020202020204" pitchFamily="34" charset="0"/>
                            </a:rPr>
                            <a:t>Effective Bandwidth</a:t>
                          </a:r>
                        </a:p>
                      </a:txBody>
                      <a:tcPr anchor="ctr">
                        <a:lnB w="38100" cap="flat" cmpd="sng" algn="ctr">
                          <a:solidFill>
                            <a:schemeClr val="tx1"/>
                          </a:solidFill>
                          <a:prstDash val="solid"/>
                          <a:round/>
                          <a:headEnd type="none" w="med" len="med"/>
                          <a:tailEnd type="none" w="med" len="med"/>
                        </a:lnB>
                      </a:tcPr>
                    </a:tc>
                    <a:tc>
                      <a:txBody>
                        <a:bodyPr/>
                        <a:lstStyle/>
                        <a:p>
                          <a:pPr algn="ctr"/>
                          <a:r>
                            <a:rPr lang="en-US" sz="1400" b="1" dirty="0">
                              <a:solidFill>
                                <a:schemeClr val="tx1"/>
                              </a:solidFill>
                              <a:latin typeface="Arial" panose="020B0604020202020204" pitchFamily="34" charset="0"/>
                              <a:cs typeface="Arial" panose="020B0604020202020204" pitchFamily="34" charset="0"/>
                            </a:rPr>
                            <a:t>EB</a:t>
                          </a:r>
                        </a:p>
                      </a:txBody>
                      <a:tcPr anchor="ctr">
                        <a:lnB w="38100" cap="flat" cmpd="sng" algn="ctr">
                          <a:solidFill>
                            <a:schemeClr val="tx1"/>
                          </a:solidFill>
                          <a:prstDash val="solid"/>
                          <a:round/>
                          <a:headEnd type="none" w="med" len="med"/>
                          <a:tailEnd type="none" w="med" len="med"/>
                        </a:lnB>
                      </a:tcPr>
                    </a:tc>
                    <a:tc>
                      <a:txBody>
                        <a:bodyPr/>
                        <a:lstStyle/>
                        <a:p>
                          <a:endParaRPr lang="en-US"/>
                        </a:p>
                      </a:txBody>
                      <a:tcPr anchor="ctr">
                        <a:lnB w="38100" cap="flat" cmpd="sng" algn="ctr">
                          <a:solidFill>
                            <a:schemeClr val="tx1"/>
                          </a:solidFill>
                          <a:prstDash val="solid"/>
                          <a:round/>
                          <a:headEnd type="none" w="med" len="med"/>
                          <a:tailEnd type="none" w="med" len="med"/>
                        </a:lnB>
                        <a:blipFill>
                          <a:blip r:embed="rId4"/>
                          <a:stretch>
                            <a:fillRect l="-79719" t="-114754" r="-1406" b="-377049"/>
                          </a:stretch>
                        </a:blipFill>
                      </a:tcPr>
                    </a:tc>
                    <a:extLst>
                      <a:ext uri="{0D108BD9-81ED-4DB2-BD59-A6C34878D82A}">
                        <a16:rowId xmlns:a16="http://schemas.microsoft.com/office/drawing/2014/main" val="2371090455"/>
                      </a:ext>
                    </a:extLst>
                  </a:tr>
                  <a:tr h="370840">
                    <a:tc>
                      <a:txBody>
                        <a:bodyPr/>
                        <a:lstStyle/>
                        <a:p>
                          <a:pPr algn="ctr"/>
                          <a:r>
                            <a:rPr lang="en-US" sz="1400" dirty="0">
                              <a:latin typeface="Arial" panose="020B0604020202020204" pitchFamily="34" charset="0"/>
                              <a:cs typeface="Arial" panose="020B0604020202020204" pitchFamily="34" charset="0"/>
                            </a:rPr>
                            <a:t>Weighted Speedup</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endParaRPr lang="en-US"/>
                        </a:p>
                      </a:txBody>
                      <a:tcPr anchor="ctr">
                        <a:lnT w="38100" cap="flat" cmpd="sng" algn="ctr">
                          <a:solidFill>
                            <a:schemeClr val="tx1"/>
                          </a:solidFill>
                          <a:prstDash val="solid"/>
                          <a:round/>
                          <a:headEnd type="none" w="med" len="med"/>
                          <a:tailEnd type="none" w="med" len="med"/>
                        </a:lnT>
                        <a:blipFill>
                          <a:blip r:embed="rId4"/>
                          <a:stretch>
                            <a:fillRect l="-309278" t="-214754" r="-520619" b="-277049"/>
                          </a:stretch>
                        </a:blipFill>
                      </a:tcPr>
                    </a:tc>
                    <a:tc>
                      <a:txBody>
                        <a:bodyPr/>
                        <a:lstStyle/>
                        <a:p>
                          <a:endParaRPr lang="en-US"/>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blipFill>
                          <a:blip r:embed="rId4"/>
                          <a:stretch>
                            <a:fillRect l="-79719" t="-214754" r="-1406" b="-277049"/>
                          </a:stretch>
                        </a:blipFill>
                      </a:tcPr>
                    </a:tc>
                    <a:extLst>
                      <a:ext uri="{0D108BD9-81ED-4DB2-BD59-A6C34878D82A}">
                        <a16:rowId xmlns:a16="http://schemas.microsoft.com/office/drawing/2014/main" val="2405287361"/>
                      </a:ext>
                    </a:extLst>
                  </a:tr>
                  <a:tr h="370840">
                    <a:tc>
                      <a:txBody>
                        <a:bodyPr/>
                        <a:lstStyle/>
                        <a:p>
                          <a:pPr algn="ctr"/>
                          <a:r>
                            <a:rPr lang="en-US" sz="1400" dirty="0">
                              <a:latin typeface="Arial" panose="020B0604020202020204" pitchFamily="34" charset="0"/>
                              <a:cs typeface="Arial" panose="020B0604020202020204" pitchFamily="34" charset="0"/>
                            </a:rPr>
                            <a:t>Fairness Index</a:t>
                          </a: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endParaRPr lang="en-US"/>
                        </a:p>
                      </a:txBody>
                      <a:tcPr anchor="ctr">
                        <a:lnB w="38100" cap="flat" cmpd="sng" algn="ctr">
                          <a:solidFill>
                            <a:schemeClr val="tx1"/>
                          </a:solidFill>
                          <a:prstDash val="solid"/>
                          <a:round/>
                          <a:headEnd type="none" w="med" len="med"/>
                          <a:tailEnd type="none" w="med" len="med"/>
                        </a:lnB>
                        <a:blipFill>
                          <a:blip r:embed="rId4"/>
                          <a:stretch>
                            <a:fillRect l="-309278" t="-314754" r="-520619" b="-177049"/>
                          </a:stretch>
                        </a:blipFill>
                      </a:tcPr>
                    </a:tc>
                    <a:tc>
                      <a:txBody>
                        <a:bodyPr/>
                        <a:lstStyle/>
                        <a:p>
                          <a:endParaRPr lang="en-US"/>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blipFill>
                          <a:blip r:embed="rId4"/>
                          <a:stretch>
                            <a:fillRect l="-79719" t="-314754" r="-1406" b="-177049"/>
                          </a:stretch>
                        </a:blipFill>
                      </a:tcPr>
                    </a:tc>
                    <a:extLst>
                      <a:ext uri="{0D108BD9-81ED-4DB2-BD59-A6C34878D82A}">
                        <a16:rowId xmlns:a16="http://schemas.microsoft.com/office/drawing/2014/main" val="1937712438"/>
                      </a:ext>
                    </a:extLst>
                  </a:tr>
                </a:tbl>
              </a:graphicData>
            </a:graphic>
          </p:graphicFrame>
        </mc:Fallback>
      </mc:AlternateContent>
      <p:sp>
        <p:nvSpPr>
          <p:cNvPr id="9" name="TextBox 8">
            <a:extLst>
              <a:ext uri="{FF2B5EF4-FFF2-40B4-BE49-F238E27FC236}">
                <a16:creationId xmlns:a16="http://schemas.microsoft.com/office/drawing/2014/main" xmlns="" id="{3F52F094-B5B1-478D-9591-D1DD652E2983}"/>
              </a:ext>
            </a:extLst>
          </p:cNvPr>
          <p:cNvSpPr txBox="1"/>
          <p:nvPr/>
        </p:nvSpPr>
        <p:spPr>
          <a:xfrm>
            <a:off x="6077645" y="2414483"/>
            <a:ext cx="1653045" cy="300082"/>
          </a:xfrm>
          <a:prstGeom prst="rect">
            <a:avLst/>
          </a:prstGeom>
          <a:noFill/>
        </p:spPr>
        <p:txBody>
          <a:bodyPr wrap="square" rtlCol="0">
            <a:spAutoFit/>
          </a:bodyPr>
          <a:lstStyle/>
          <a:p>
            <a:pPr algn="ctr"/>
            <a:r>
              <a:rPr lang="en-US" sz="1350" b="1" dirty="0">
                <a:solidFill>
                  <a:srgbClr val="0070C0"/>
                </a:solidFill>
                <a:latin typeface="Arial" panose="020B0604020202020204" pitchFamily="34" charset="0"/>
                <a:cs typeface="Arial" panose="020B0604020202020204" pitchFamily="34" charset="0"/>
              </a:rPr>
              <a:t>EB-based Metrics</a:t>
            </a:r>
          </a:p>
        </p:txBody>
      </p:sp>
      <p:sp>
        <p:nvSpPr>
          <p:cNvPr id="10" name="Arrow: Right 9">
            <a:extLst>
              <a:ext uri="{FF2B5EF4-FFF2-40B4-BE49-F238E27FC236}">
                <a16:creationId xmlns:a16="http://schemas.microsoft.com/office/drawing/2014/main" xmlns="" id="{DE278913-37CB-475D-BFA1-5852B2B2438F}"/>
              </a:ext>
            </a:extLst>
          </p:cNvPr>
          <p:cNvSpPr/>
          <p:nvPr/>
        </p:nvSpPr>
        <p:spPr>
          <a:xfrm>
            <a:off x="4365930" y="3003306"/>
            <a:ext cx="412140" cy="350849"/>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xmlns="" id="{38DC2C5B-6D9C-4363-837B-4752BE261028}"/>
              </a:ext>
            </a:extLst>
          </p:cNvPr>
          <p:cNvSpPr txBox="1"/>
          <p:nvPr/>
        </p:nvSpPr>
        <p:spPr>
          <a:xfrm>
            <a:off x="3745478" y="2414483"/>
            <a:ext cx="1653045" cy="300082"/>
          </a:xfrm>
          <a:prstGeom prst="rect">
            <a:avLst/>
          </a:prstGeom>
          <a:noFill/>
        </p:spPr>
        <p:txBody>
          <a:bodyPr wrap="square" rtlCol="0">
            <a:spAutoFit/>
          </a:bodyPr>
          <a:lstStyle/>
          <a:p>
            <a:pPr algn="ctr"/>
            <a:r>
              <a:rPr lang="en-US" sz="1350" b="1" dirty="0">
                <a:solidFill>
                  <a:srgbClr val="0070C0"/>
                </a:solidFill>
                <a:latin typeface="Arial" panose="020B0604020202020204" pitchFamily="34" charset="0"/>
                <a:cs typeface="Arial" panose="020B0604020202020204" pitchFamily="34" charset="0"/>
              </a:rPr>
              <a:t>SD-based Metrics</a:t>
            </a:r>
          </a:p>
        </p:txBody>
      </p:sp>
      <p:sp>
        <p:nvSpPr>
          <p:cNvPr id="13" name="TextBox 12">
            <a:extLst>
              <a:ext uri="{FF2B5EF4-FFF2-40B4-BE49-F238E27FC236}">
                <a16:creationId xmlns:a16="http://schemas.microsoft.com/office/drawing/2014/main" xmlns="" id="{AF6EE093-74DD-4915-A762-414EB6A9DC45}"/>
              </a:ext>
            </a:extLst>
          </p:cNvPr>
          <p:cNvSpPr txBox="1"/>
          <p:nvPr/>
        </p:nvSpPr>
        <p:spPr>
          <a:xfrm>
            <a:off x="3857702" y="4368352"/>
            <a:ext cx="1428596" cy="369332"/>
          </a:xfrm>
          <a:prstGeom prst="rect">
            <a:avLst/>
          </a:prstGeom>
          <a:noFill/>
        </p:spPr>
        <p:txBody>
          <a:bodyPr wrap="none" rtlCol="0">
            <a:spAutoFit/>
          </a:bodyPr>
          <a:lstStyle/>
          <a:p>
            <a:pPr algn="ctr"/>
            <a:r>
              <a:rPr lang="en-US" b="1" dirty="0">
                <a:solidFill>
                  <a:srgbClr val="FF0000"/>
                </a:solidFill>
              </a:rPr>
              <a:t>Challenge?</a:t>
            </a:r>
          </a:p>
        </p:txBody>
      </p:sp>
      <p:sp>
        <p:nvSpPr>
          <p:cNvPr id="14" name="Rectangle: Rounded Corners 13">
            <a:extLst>
              <a:ext uri="{FF2B5EF4-FFF2-40B4-BE49-F238E27FC236}">
                <a16:creationId xmlns:a16="http://schemas.microsoft.com/office/drawing/2014/main" xmlns="" id="{74A0032F-FC86-4A7D-8813-88230B86101A}"/>
              </a:ext>
            </a:extLst>
          </p:cNvPr>
          <p:cNvSpPr/>
          <p:nvPr/>
        </p:nvSpPr>
        <p:spPr>
          <a:xfrm>
            <a:off x="1143000" y="1337942"/>
            <a:ext cx="6858000" cy="685800"/>
          </a:xfrm>
          <a:prstGeom prst="roundRect">
            <a:avLst/>
          </a:prstGeom>
          <a:noFill/>
          <a:ln w="19050">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solidFill>
                  <a:schemeClr val="tx1"/>
                </a:solidFill>
              </a:rPr>
              <a:t>A TLP management scheme that </a:t>
            </a:r>
            <a:r>
              <a:rPr lang="en-US" sz="1500" b="1" dirty="0">
                <a:solidFill>
                  <a:srgbClr val="FF0000"/>
                </a:solidFill>
              </a:rPr>
              <a:t>optimizes for EB-based metrics</a:t>
            </a:r>
            <a:r>
              <a:rPr lang="en-US" sz="1500" dirty="0">
                <a:solidFill>
                  <a:schemeClr val="tx1"/>
                </a:solidFill>
              </a:rPr>
              <a:t> is useful in </a:t>
            </a:r>
            <a:r>
              <a:rPr lang="en-US" sz="1500" b="1" dirty="0">
                <a:solidFill>
                  <a:srgbClr val="FF0000"/>
                </a:solidFill>
              </a:rPr>
              <a:t>improving system throughput and fairness</a:t>
            </a:r>
            <a:endParaRPr lang="en-US" sz="2100" b="1" dirty="0">
              <a:solidFill>
                <a:srgbClr val="FF0000"/>
              </a:solidFill>
            </a:endParaRPr>
          </a:p>
        </p:txBody>
      </p:sp>
      <p:sp>
        <p:nvSpPr>
          <p:cNvPr id="15" name="Rectangle: Rounded Corners 14">
            <a:extLst>
              <a:ext uri="{FF2B5EF4-FFF2-40B4-BE49-F238E27FC236}">
                <a16:creationId xmlns:a16="http://schemas.microsoft.com/office/drawing/2014/main" xmlns="" id="{05C160BB-934D-410B-9BF2-962FF1991E34}"/>
              </a:ext>
            </a:extLst>
          </p:cNvPr>
          <p:cNvSpPr/>
          <p:nvPr/>
        </p:nvSpPr>
        <p:spPr>
          <a:xfrm>
            <a:off x="5299037" y="3729270"/>
            <a:ext cx="3210260" cy="396308"/>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Easier to calculate in shared environment</a:t>
            </a:r>
            <a:endParaRPr lang="en-US" sz="1500" b="1" dirty="0">
              <a:solidFill>
                <a:schemeClr val="tx1"/>
              </a:solidFill>
            </a:endParaRPr>
          </a:p>
        </p:txBody>
      </p:sp>
      <p:sp>
        <p:nvSpPr>
          <p:cNvPr id="16" name="TextBox 15">
            <a:extLst>
              <a:ext uri="{FF2B5EF4-FFF2-40B4-BE49-F238E27FC236}">
                <a16:creationId xmlns:a16="http://schemas.microsoft.com/office/drawing/2014/main" xmlns="" id="{C34CED4D-BBCA-4E06-8223-DB75D167F183}"/>
              </a:ext>
            </a:extLst>
          </p:cNvPr>
          <p:cNvSpPr txBox="1"/>
          <p:nvPr/>
        </p:nvSpPr>
        <p:spPr>
          <a:xfrm>
            <a:off x="6077645" y="4112789"/>
            <a:ext cx="1653045" cy="300082"/>
          </a:xfrm>
          <a:prstGeom prst="rect">
            <a:avLst/>
          </a:prstGeom>
          <a:noFill/>
        </p:spPr>
        <p:txBody>
          <a:bodyPr wrap="square" rtlCol="0">
            <a:spAutoFit/>
          </a:bodyPr>
          <a:lstStyle/>
          <a:p>
            <a:pPr algn="ctr"/>
            <a:r>
              <a:rPr lang="en-US" sz="1350" b="1" dirty="0">
                <a:solidFill>
                  <a:srgbClr val="0070C0"/>
                </a:solidFill>
                <a:latin typeface="Arial" panose="020B0604020202020204" pitchFamily="34" charset="0"/>
                <a:cs typeface="Arial" panose="020B0604020202020204" pitchFamily="34" charset="0"/>
              </a:rPr>
              <a:t>Details in paper</a:t>
            </a:r>
          </a:p>
        </p:txBody>
      </p:sp>
    </p:spTree>
    <p:extLst>
      <p:ext uri="{BB962C8B-B14F-4D97-AF65-F5344CB8AC3E}">
        <p14:creationId xmlns:p14="http://schemas.microsoft.com/office/powerpoint/2010/main" val="7943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42" presetClass="path" presetSubtype="0" accel="50000" decel="50000" fill="hold" grpId="0" nodeType="afterEffect">
                                  <p:stCondLst>
                                    <p:cond delay="0"/>
                                  </p:stCondLst>
                                  <p:childTnLst>
                                    <p:animMotion origin="layout" path="M 0 5.55112E-17 L -0.25469 5.55112E-17 " pathEditMode="relative" rAng="0" ptsTypes="AA">
                                      <p:cBhvr>
                                        <p:cTn id="18" dur="2000" fill="hold"/>
                                        <p:tgtEl>
                                          <p:spTgt spid="12"/>
                                        </p:tgtEl>
                                        <p:attrNameLst>
                                          <p:attrName>ppt_x</p:attrName>
                                          <p:attrName>ppt_y</p:attrName>
                                        </p:attrNameLst>
                                      </p:cBhvr>
                                      <p:rCtr x="-12734" y="0"/>
                                    </p:animMotion>
                                  </p:childTnLst>
                                </p:cTn>
                              </p:par>
                              <p:par>
                                <p:cTn id="19" presetID="42" presetClass="path" presetSubtype="0" accel="50000" decel="50000" fill="hold" nodeType="withEffect">
                                  <p:stCondLst>
                                    <p:cond delay="0"/>
                                  </p:stCondLst>
                                  <p:childTnLst>
                                    <p:animMotion origin="layout" path="M 0 -4.07407E-6 L -0.25378 -4.07407E-6 " pathEditMode="relative" rAng="0" ptsTypes="AA">
                                      <p:cBhvr>
                                        <p:cTn id="20" dur="2000" fill="hold"/>
                                        <p:tgtEl>
                                          <p:spTgt spid="11"/>
                                        </p:tgtEl>
                                        <p:attrNameLst>
                                          <p:attrName>ppt_x</p:attrName>
                                          <p:attrName>ppt_y</p:attrName>
                                        </p:attrNameLst>
                                      </p:cBhvr>
                                      <p:rCtr x="-12695" y="0"/>
                                    </p:animMotion>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2" grpId="1"/>
      <p:bldP spid="13" grpId="0"/>
      <p:bldP spid="14" grpId="0" animBg="1"/>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66746-BBC8-4FD4-9DBA-4FE18FC3E8D5}"/>
              </a:ext>
            </a:extLst>
          </p:cNvPr>
          <p:cNvSpPr>
            <a:spLocks noGrp="1"/>
          </p:cNvSpPr>
          <p:nvPr>
            <p:ph type="title"/>
          </p:nvPr>
        </p:nvSpPr>
        <p:spPr/>
        <p:txBody>
          <a:bodyPr/>
          <a:lstStyle/>
          <a:p>
            <a:r>
              <a:rPr lang="en-US" dirty="0"/>
              <a:t>Challenge? Search Space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7E1F3420-74F6-4384-AA60-263276082712}"/>
                  </a:ext>
                </a:extLst>
              </p:cNvPr>
              <p:cNvSpPr>
                <a:spLocks noGrp="1"/>
              </p:cNvSpPr>
              <p:nvPr>
                <p:ph idx="1"/>
              </p:nvPr>
            </p:nvSpPr>
            <p:spPr/>
            <p:txBody>
              <a:bodyPr>
                <a:normAutofit/>
              </a:bodyPr>
              <a:lstStyle/>
              <a:p>
                <a:r>
                  <a:rPr lang="en-US" sz="2100" dirty="0"/>
                  <a:t>Finding the TLP combination is difficult</a:t>
                </a:r>
              </a:p>
              <a:p>
                <a:pPr lvl="1"/>
                <a:r>
                  <a:rPr lang="en-US" sz="1800" b="1" dirty="0">
                    <a:solidFill>
                      <a:srgbClr val="FF0000"/>
                    </a:solidFill>
                  </a:rPr>
                  <a:t>Huge search space</a:t>
                </a:r>
              </a:p>
              <a:p>
                <a:pPr lvl="2"/>
                <a:r>
                  <a:rPr lang="en-US" sz="1350" dirty="0"/>
                  <a:t>Assume </a:t>
                </a:r>
                <a14:m>
                  <m:oMath xmlns:m="http://schemas.openxmlformats.org/officeDocument/2006/math">
                    <m:r>
                      <a:rPr lang="en-US" sz="1350" i="1">
                        <a:latin typeface="Cambria Math" panose="02040503050406030204" pitchFamily="18" charset="0"/>
                      </a:rPr>
                      <m:t>𝑛</m:t>
                    </m:r>
                  </m:oMath>
                </a14:m>
                <a:r>
                  <a:rPr lang="en-US" sz="1350" dirty="0"/>
                  <a:t> applications with </a:t>
                </a:r>
                <a14:m>
                  <m:oMath xmlns:m="http://schemas.openxmlformats.org/officeDocument/2006/math">
                    <m:r>
                      <a:rPr lang="en-US" sz="1350" i="1">
                        <a:latin typeface="Cambria Math" panose="02040503050406030204" pitchFamily="18" charset="0"/>
                      </a:rPr>
                      <m:t>𝑇𝐿𝑃</m:t>
                    </m:r>
                    <m:r>
                      <a:rPr lang="en-US" sz="1350" i="1">
                        <a:latin typeface="Cambria Math" panose="02040503050406030204" pitchFamily="18" charset="0"/>
                      </a:rPr>
                      <m:t>= </m:t>
                    </m:r>
                    <m:d>
                      <m:dPr>
                        <m:begChr m:val="{"/>
                        <m:endChr m:val="}"/>
                        <m:ctrlPr>
                          <a:rPr lang="en-US" sz="1350" i="1">
                            <a:latin typeface="Cambria Math" charset="0"/>
                          </a:rPr>
                        </m:ctrlPr>
                      </m:dPr>
                      <m:e>
                        <m:r>
                          <a:rPr lang="en-US" sz="1350" i="1">
                            <a:latin typeface="Cambria Math" panose="02040503050406030204" pitchFamily="18" charset="0"/>
                          </a:rPr>
                          <m:t>1, 2, 4, 8, 12, 16, 20, 24</m:t>
                        </m:r>
                      </m:e>
                    </m:d>
                  </m:oMath>
                </a14:m>
                <a:endParaRPr lang="en-US" sz="1350" i="1" dirty="0">
                  <a:latin typeface="Cambria Math" panose="02040503050406030204" pitchFamily="18" charset="0"/>
                </a:endParaRPr>
              </a:p>
              <a:p>
                <a:pPr lvl="2"/>
                <a14:m>
                  <m:oMath xmlns:m="http://schemas.openxmlformats.org/officeDocument/2006/math">
                    <m:r>
                      <a:rPr lang="en-US" sz="1350" i="1">
                        <a:latin typeface="Cambria Math" panose="02040503050406030204" pitchFamily="18" charset="0"/>
                      </a:rPr>
                      <m:t>𝑆𝑒𝑎𝑟𝑐h</m:t>
                    </m:r>
                    <m:r>
                      <a:rPr lang="en-US" sz="1350" i="1">
                        <a:latin typeface="Cambria Math" panose="02040503050406030204" pitchFamily="18" charset="0"/>
                      </a:rPr>
                      <m:t> </m:t>
                    </m:r>
                    <m:r>
                      <a:rPr lang="en-US" sz="1350" i="1">
                        <a:latin typeface="Cambria Math" panose="02040503050406030204" pitchFamily="18" charset="0"/>
                      </a:rPr>
                      <m:t>𝑆𝑝𝑎𝑐𝑒</m:t>
                    </m:r>
                    <m:r>
                      <a:rPr lang="en-US" sz="1350" i="1">
                        <a:latin typeface="Cambria Math" panose="02040503050406030204" pitchFamily="18" charset="0"/>
                      </a:rPr>
                      <m:t>=</m:t>
                    </m:r>
                    <m:sSup>
                      <m:sSupPr>
                        <m:ctrlPr>
                          <a:rPr lang="en-US" sz="1350" i="1">
                            <a:latin typeface="Cambria Math" charset="0"/>
                          </a:rPr>
                        </m:ctrlPr>
                      </m:sSupPr>
                      <m:e>
                        <m:r>
                          <a:rPr lang="en-US" sz="1350" i="1">
                            <a:latin typeface="Cambria Math" panose="02040503050406030204" pitchFamily="18" charset="0"/>
                          </a:rPr>
                          <m:t>8</m:t>
                        </m:r>
                      </m:e>
                      <m:sup>
                        <m:r>
                          <a:rPr lang="en-US" sz="1350" i="1">
                            <a:latin typeface="Cambria Math" panose="02040503050406030204" pitchFamily="18" charset="0"/>
                          </a:rPr>
                          <m:t>𝑛</m:t>
                        </m:r>
                      </m:sup>
                    </m:sSup>
                  </m:oMath>
                </a14:m>
                <a:endParaRPr lang="en-US" sz="1350" dirty="0"/>
              </a:p>
              <a:p>
                <a:pPr lvl="1"/>
                <a:r>
                  <a:rPr lang="en-US" sz="1800" b="1" dirty="0">
                    <a:solidFill>
                      <a:srgbClr val="FF0000"/>
                    </a:solidFill>
                  </a:rPr>
                  <a:t>Sampling period</a:t>
                </a:r>
                <a:r>
                  <a:rPr lang="en-US" sz="1800" dirty="0"/>
                  <a:t> to collect </a:t>
                </a:r>
                <a14:m>
                  <m:oMath xmlns:m="http://schemas.openxmlformats.org/officeDocument/2006/math">
                    <m:r>
                      <a:rPr lang="en-US" sz="1800" i="1">
                        <a:latin typeface="Cambria Math" panose="02040503050406030204" pitchFamily="18" charset="0"/>
                      </a:rPr>
                      <m:t>𝐵𝑊</m:t>
                    </m:r>
                  </m:oMath>
                </a14:m>
                <a:r>
                  <a:rPr lang="en-US" sz="1800" dirty="0"/>
                  <a:t> and </a:t>
                </a:r>
                <a14:m>
                  <m:oMath xmlns:m="http://schemas.openxmlformats.org/officeDocument/2006/math">
                    <m:r>
                      <a:rPr lang="en-US" sz="1800" i="1">
                        <a:latin typeface="Cambria Math" panose="02040503050406030204" pitchFamily="18" charset="0"/>
                      </a:rPr>
                      <m:t>𝐶𝑀𝑅</m:t>
                    </m:r>
                  </m:oMath>
                </a14:m>
                <a:endParaRPr lang="en-US" sz="1800" dirty="0"/>
              </a:p>
            </p:txBody>
          </p:sp>
        </mc:Choice>
        <mc:Fallback xmlns="">
          <p:sp>
            <p:nvSpPr>
              <p:cNvPr id="3" name="Content Placeholder 2">
                <a:extLst>
                  <a:ext uri="{FF2B5EF4-FFF2-40B4-BE49-F238E27FC236}">
                    <a16:creationId xmlns:a16="http://schemas.microsoft.com/office/drawing/2014/main" id="{7E1F3420-74F6-4384-AA60-263276082712}"/>
                  </a:ext>
                </a:extLst>
              </p:cNvPr>
              <p:cNvSpPr>
                <a:spLocks noGrp="1" noRot="1" noChangeAspect="1" noMove="1" noResize="1" noEditPoints="1" noAdjustHandles="1" noChangeArrowheads="1" noChangeShapeType="1" noTextEdit="1"/>
              </p:cNvSpPr>
              <p:nvPr>
                <p:ph idx="1"/>
              </p:nvPr>
            </p:nvSpPr>
            <p:spPr>
              <a:blipFill>
                <a:blip r:embed="rId3"/>
                <a:stretch>
                  <a:fillRect l="-1000" t="-1482"/>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xmlns="" id="{A302642B-9B93-42BB-BAC8-2D464052F0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7B0E270-7086-4F32-91B7-032573CB7479}"/>
              </a:ext>
            </a:extLst>
          </p:cNvPr>
          <p:cNvSpPr>
            <a:spLocks noGrp="1"/>
          </p:cNvSpPr>
          <p:nvPr>
            <p:ph type="sldNum" sz="quarter" idx="12"/>
          </p:nvPr>
        </p:nvSpPr>
        <p:spPr/>
        <p:txBody>
          <a:bodyPr/>
          <a:lstStyle/>
          <a:p>
            <a:fld id="{98ECD8BD-D1A9-4DC4-89AE-4427480F30AB}" type="slidenum">
              <a:rPr lang="en-US" smtClean="0"/>
              <a:t>25</a:t>
            </a:fld>
            <a:endParaRPr lang="en-US"/>
          </a:p>
        </p:txBody>
      </p:sp>
      <p:sp>
        <p:nvSpPr>
          <p:cNvPr id="7" name="TextBox 6">
            <a:extLst>
              <a:ext uri="{FF2B5EF4-FFF2-40B4-BE49-F238E27FC236}">
                <a16:creationId xmlns:a16="http://schemas.microsoft.com/office/drawing/2014/main" xmlns="" id="{E0FD9566-B471-4E5C-AB55-46276334110B}"/>
              </a:ext>
            </a:extLst>
          </p:cNvPr>
          <p:cNvSpPr txBox="1"/>
          <p:nvPr/>
        </p:nvSpPr>
        <p:spPr>
          <a:xfrm>
            <a:off x="3947470" y="3400400"/>
            <a:ext cx="1249061" cy="369332"/>
          </a:xfrm>
          <a:prstGeom prst="rect">
            <a:avLst/>
          </a:prstGeom>
          <a:noFill/>
        </p:spPr>
        <p:txBody>
          <a:bodyPr wrap="none" rtlCol="0">
            <a:spAutoFit/>
          </a:bodyPr>
          <a:lstStyle/>
          <a:p>
            <a:pPr algn="ctr"/>
            <a:r>
              <a:rPr lang="en-US" b="1" dirty="0">
                <a:solidFill>
                  <a:srgbClr val="FF0000"/>
                </a:solidFill>
              </a:rPr>
              <a:t>Solution?</a:t>
            </a:r>
          </a:p>
        </p:txBody>
      </p:sp>
    </p:spTree>
    <p:extLst>
      <p:ext uri="{BB962C8B-B14F-4D97-AF65-F5344CB8AC3E}">
        <p14:creationId xmlns:p14="http://schemas.microsoft.com/office/powerpoint/2010/main" val="37353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8F520-C4BA-413D-ABDF-110E90231BF0}"/>
              </a:ext>
            </a:extLst>
          </p:cNvPr>
          <p:cNvSpPr>
            <a:spLocks noGrp="1"/>
          </p:cNvSpPr>
          <p:nvPr>
            <p:ph type="title"/>
          </p:nvPr>
        </p:nvSpPr>
        <p:spPr/>
        <p:txBody>
          <a:bodyPr/>
          <a:lstStyle/>
          <a:p>
            <a:r>
              <a:rPr lang="en-US" dirty="0"/>
              <a:t>Pattern-Based Searching (PBS)</a:t>
            </a:r>
          </a:p>
        </p:txBody>
      </p:sp>
      <p:sp>
        <p:nvSpPr>
          <p:cNvPr id="5" name="Footer Placeholder 4">
            <a:extLst>
              <a:ext uri="{FF2B5EF4-FFF2-40B4-BE49-F238E27FC236}">
                <a16:creationId xmlns:a16="http://schemas.microsoft.com/office/drawing/2014/main" xmlns="" id="{54DD7D5A-7A8A-4D63-BF3F-B92A782CD7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4F71BDC-E166-42D0-A739-7083650F559C}"/>
              </a:ext>
            </a:extLst>
          </p:cNvPr>
          <p:cNvSpPr>
            <a:spLocks noGrp="1"/>
          </p:cNvSpPr>
          <p:nvPr>
            <p:ph type="sldNum" sz="quarter" idx="12"/>
          </p:nvPr>
        </p:nvSpPr>
        <p:spPr/>
        <p:txBody>
          <a:bodyPr/>
          <a:lstStyle/>
          <a:p>
            <a:fld id="{98ECD8BD-D1A9-4DC4-89AE-4427480F30AB}" type="slidenum">
              <a:rPr lang="en-US" smtClean="0"/>
              <a:t>26</a:t>
            </a:fld>
            <a:endParaRPr lang="en-US"/>
          </a:p>
        </p:txBody>
      </p:sp>
      <p:grpSp>
        <p:nvGrpSpPr>
          <p:cNvPr id="15" name="Group 14">
            <a:extLst>
              <a:ext uri="{FF2B5EF4-FFF2-40B4-BE49-F238E27FC236}">
                <a16:creationId xmlns:a16="http://schemas.microsoft.com/office/drawing/2014/main" xmlns="" id="{B852E8DE-567C-4F32-8D95-5C4C45ECE30A}"/>
              </a:ext>
            </a:extLst>
          </p:cNvPr>
          <p:cNvGrpSpPr/>
          <p:nvPr/>
        </p:nvGrpSpPr>
        <p:grpSpPr>
          <a:xfrm>
            <a:off x="-166809" y="2079937"/>
            <a:ext cx="9168266" cy="983627"/>
            <a:chOff x="-225954" y="2218506"/>
            <a:chExt cx="12224354" cy="1311503"/>
          </a:xfrm>
        </p:grpSpPr>
        <p:sp>
          <p:nvSpPr>
            <p:cNvPr id="16" name="Rectangle: Rounded Corners 15">
              <a:extLst>
                <a:ext uri="{FF2B5EF4-FFF2-40B4-BE49-F238E27FC236}">
                  <a16:creationId xmlns:a16="http://schemas.microsoft.com/office/drawing/2014/main" xmlns="" id="{85D4E82E-FB8B-42BC-86F5-AF038CEA04CA}"/>
                </a:ext>
              </a:extLst>
            </p:cNvPr>
            <p:cNvSpPr/>
            <p:nvPr/>
          </p:nvSpPr>
          <p:spPr>
            <a:xfrm>
              <a:off x="191789" y="2672986"/>
              <a:ext cx="11806611" cy="857023"/>
            </a:xfrm>
            <a:prstGeom prst="roundRect">
              <a:avLst/>
            </a:prstGeom>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1500" u="sng" dirty="0"/>
                <a:t>To reach optimal system throughput</a:t>
              </a:r>
            </a:p>
            <a:p>
              <a:pPr algn="ctr"/>
              <a:r>
                <a:rPr lang="en-US" sz="1500" b="1" dirty="0"/>
                <a:t>Choose </a:t>
              </a:r>
              <a:r>
                <a:rPr lang="en-US" sz="1500" b="1" dirty="0">
                  <a:solidFill>
                    <a:srgbClr val="0070C0"/>
                  </a:solidFill>
                </a:rPr>
                <a:t>a TLP configuration that does not underutilize the shared resources</a:t>
              </a:r>
              <a:endParaRPr lang="en-US" sz="1500" dirty="0">
                <a:solidFill>
                  <a:srgbClr val="0070C0"/>
                </a:solidFill>
              </a:endParaRPr>
            </a:p>
          </p:txBody>
        </p:sp>
        <p:sp>
          <p:nvSpPr>
            <p:cNvPr id="17" name="Rectangle 16">
              <a:extLst>
                <a:ext uri="{FF2B5EF4-FFF2-40B4-BE49-F238E27FC236}">
                  <a16:creationId xmlns:a16="http://schemas.microsoft.com/office/drawing/2014/main" xmlns="" id="{5AA7F858-3CEC-45E0-BBF8-AED69BBB7875}"/>
                </a:ext>
              </a:extLst>
            </p:cNvPr>
            <p:cNvSpPr/>
            <p:nvPr/>
          </p:nvSpPr>
          <p:spPr>
            <a:xfrm>
              <a:off x="-225954" y="2218506"/>
              <a:ext cx="2469125" cy="492443"/>
            </a:xfrm>
            <a:prstGeom prst="rect">
              <a:avLst/>
            </a:prstGeom>
          </p:spPr>
          <p:txBody>
            <a:bodyPr wrap="square">
              <a:spAutoFit/>
            </a:bodyPr>
            <a:lstStyle/>
            <a:p>
              <a:pPr algn="ctr"/>
              <a:r>
                <a:rPr lang="en-US" b="1" dirty="0"/>
                <a:t>Guideline-1</a:t>
              </a:r>
              <a:endParaRPr lang="en-US" dirty="0"/>
            </a:p>
          </p:txBody>
        </p:sp>
      </p:grpSp>
      <p:grpSp>
        <p:nvGrpSpPr>
          <p:cNvPr id="11" name="Group 10">
            <a:extLst>
              <a:ext uri="{FF2B5EF4-FFF2-40B4-BE49-F238E27FC236}">
                <a16:creationId xmlns:a16="http://schemas.microsoft.com/office/drawing/2014/main" xmlns="" id="{88317D0C-5A09-4D42-A6A6-11958C489C1B}"/>
              </a:ext>
            </a:extLst>
          </p:cNvPr>
          <p:cNvGrpSpPr/>
          <p:nvPr/>
        </p:nvGrpSpPr>
        <p:grpSpPr>
          <a:xfrm>
            <a:off x="-162774" y="3118158"/>
            <a:ext cx="9168265" cy="1004471"/>
            <a:chOff x="-220573" y="1502006"/>
            <a:chExt cx="12224353" cy="1339295"/>
          </a:xfrm>
        </p:grpSpPr>
        <p:sp>
          <p:nvSpPr>
            <p:cNvPr id="12" name="Rectangle: Rounded Corners 11">
              <a:extLst>
                <a:ext uri="{FF2B5EF4-FFF2-40B4-BE49-F238E27FC236}">
                  <a16:creationId xmlns:a16="http://schemas.microsoft.com/office/drawing/2014/main" xmlns="" id="{4CC257F2-5757-4BDD-AC4C-898DA7AAF042}"/>
                </a:ext>
              </a:extLst>
            </p:cNvPr>
            <p:cNvSpPr/>
            <p:nvPr/>
          </p:nvSpPr>
          <p:spPr>
            <a:xfrm>
              <a:off x="197169" y="1981765"/>
              <a:ext cx="11806611" cy="859536"/>
            </a:xfrm>
            <a:prstGeom prst="roundRect">
              <a:avLst/>
            </a:prstGeom>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1500" u="sng" dirty="0"/>
                <a:t>To avoid sharp drops in one (or all) applications’ EB, hence inferior throughput and fairness</a:t>
              </a:r>
            </a:p>
            <a:p>
              <a:pPr algn="ctr"/>
              <a:r>
                <a:rPr lang="en-US" sz="1500" b="1" dirty="0"/>
                <a:t>Choose </a:t>
              </a:r>
              <a:r>
                <a:rPr lang="en-US" sz="1500" b="1" dirty="0">
                  <a:solidFill>
                    <a:srgbClr val="0070C0"/>
                  </a:solidFill>
                </a:rPr>
                <a:t>a TLP configuration which would not overwhelm the DRAM BW</a:t>
              </a:r>
              <a:r>
                <a:rPr lang="en-US" sz="1500" b="1" dirty="0"/>
                <a:t> </a:t>
              </a:r>
            </a:p>
          </p:txBody>
        </p:sp>
        <p:sp>
          <p:nvSpPr>
            <p:cNvPr id="13" name="Rectangle 12">
              <a:extLst>
                <a:ext uri="{FF2B5EF4-FFF2-40B4-BE49-F238E27FC236}">
                  <a16:creationId xmlns:a16="http://schemas.microsoft.com/office/drawing/2014/main" xmlns="" id="{E0C02E3A-E534-48D0-B22D-5616255B776B}"/>
                </a:ext>
              </a:extLst>
            </p:cNvPr>
            <p:cNvSpPr/>
            <p:nvPr/>
          </p:nvSpPr>
          <p:spPr>
            <a:xfrm>
              <a:off x="-220573" y="1502006"/>
              <a:ext cx="2469125" cy="492443"/>
            </a:xfrm>
            <a:prstGeom prst="rect">
              <a:avLst/>
            </a:prstGeom>
          </p:spPr>
          <p:txBody>
            <a:bodyPr wrap="square">
              <a:spAutoFit/>
            </a:bodyPr>
            <a:lstStyle/>
            <a:p>
              <a:pPr algn="ctr"/>
              <a:r>
                <a:rPr lang="en-US" b="1" dirty="0"/>
                <a:t>Guideline-2</a:t>
              </a:r>
              <a:endParaRPr lang="en-US" dirty="0"/>
            </a:p>
          </p:txBody>
        </p:sp>
      </p:grpSp>
      <p:sp>
        <p:nvSpPr>
          <p:cNvPr id="14" name="Rectangle 13">
            <a:extLst>
              <a:ext uri="{FF2B5EF4-FFF2-40B4-BE49-F238E27FC236}">
                <a16:creationId xmlns:a16="http://schemas.microsoft.com/office/drawing/2014/main" xmlns="" id="{BA56A610-77C8-4D0C-B2D0-FAE7E9BD2E02}"/>
              </a:ext>
            </a:extLst>
          </p:cNvPr>
          <p:cNvSpPr/>
          <p:nvPr/>
        </p:nvSpPr>
        <p:spPr>
          <a:xfrm>
            <a:off x="4011590" y="3777753"/>
            <a:ext cx="1120821" cy="369332"/>
          </a:xfrm>
          <a:prstGeom prst="rect">
            <a:avLst/>
          </a:prstGeom>
        </p:spPr>
        <p:txBody>
          <a:bodyPr wrap="none">
            <a:spAutoFit/>
          </a:bodyPr>
          <a:lstStyle/>
          <a:p>
            <a:pPr algn="ctr"/>
            <a:r>
              <a:rPr lang="en-US" b="1" dirty="0">
                <a:solidFill>
                  <a:srgbClr val="FF0000"/>
                </a:solidFill>
              </a:rPr>
              <a:t>Pattern?</a:t>
            </a:r>
            <a:endParaRPr lang="en-US" sz="1350" dirty="0">
              <a:solidFill>
                <a:srgbClr val="FF0000"/>
              </a:solidFill>
            </a:endParaRPr>
          </a:p>
        </p:txBody>
      </p:sp>
    </p:spTree>
    <p:extLst>
      <p:ext uri="{BB962C8B-B14F-4D97-AF65-F5344CB8AC3E}">
        <p14:creationId xmlns:p14="http://schemas.microsoft.com/office/powerpoint/2010/main" val="113104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0 L -0.00078 -0.19074 " pathEditMode="relative" rAng="0" ptsTypes="AA">
                                      <p:cBhvr>
                                        <p:cTn id="11" dur="2000" fill="hold"/>
                                        <p:tgtEl>
                                          <p:spTgt spid="15"/>
                                        </p:tgtEl>
                                        <p:attrNameLst>
                                          <p:attrName>ppt_x</p:attrName>
                                          <p:attrName>ppt_y</p:attrName>
                                        </p:attrNameLst>
                                      </p:cBhvr>
                                      <p:rCtr x="0" y="-9537"/>
                                    </p:animMotion>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3.54167E-6 4.81481E-6 L 0.00052 -0.1838 " pathEditMode="relative" rAng="0" ptsTypes="AA">
                                      <p:cBhvr>
                                        <p:cTn id="19" dur="2000" fill="hold"/>
                                        <p:tgtEl>
                                          <p:spTgt spid="11"/>
                                        </p:tgtEl>
                                        <p:attrNameLst>
                                          <p:attrName>ppt_x</p:attrName>
                                          <p:attrName>ppt_y</p:attrName>
                                        </p:attrNameLst>
                                      </p:cBhvr>
                                      <p:rCtr x="26" y="-9190"/>
                                    </p:animMotion>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8F520-C4BA-413D-ABDF-110E90231BF0}"/>
              </a:ext>
            </a:extLst>
          </p:cNvPr>
          <p:cNvSpPr>
            <a:spLocks noGrp="1"/>
          </p:cNvSpPr>
          <p:nvPr>
            <p:ph type="title"/>
          </p:nvPr>
        </p:nvSpPr>
        <p:spPr/>
        <p:txBody>
          <a:bodyPr/>
          <a:lstStyle/>
          <a:p>
            <a:r>
              <a:rPr lang="en-US" dirty="0"/>
              <a:t>Pattern-Based Searching (PBS)</a:t>
            </a:r>
          </a:p>
        </p:txBody>
      </p:sp>
      <p:sp>
        <p:nvSpPr>
          <p:cNvPr id="3" name="Footer Placeholder 2">
            <a:extLst>
              <a:ext uri="{FF2B5EF4-FFF2-40B4-BE49-F238E27FC236}">
                <a16:creationId xmlns:a16="http://schemas.microsoft.com/office/drawing/2014/main" xmlns="" id="{C7110AA3-FD32-4FBF-BF9D-04B54F9A6F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455C95-79CB-43E4-B486-26BA5DAC36AF}"/>
              </a:ext>
            </a:extLst>
          </p:cNvPr>
          <p:cNvSpPr>
            <a:spLocks noGrp="1"/>
          </p:cNvSpPr>
          <p:nvPr>
            <p:ph type="sldNum" sz="quarter" idx="12"/>
          </p:nvPr>
        </p:nvSpPr>
        <p:spPr/>
        <p:txBody>
          <a:bodyPr/>
          <a:lstStyle/>
          <a:p>
            <a:fld id="{98ECD8BD-D1A9-4DC4-89AE-4427480F30AB}" type="slidenum">
              <a:rPr lang="en-US" smtClean="0"/>
              <a:t>27</a:t>
            </a:fld>
            <a:endParaRPr lang="en-US"/>
          </a:p>
        </p:txBody>
      </p:sp>
      <p:sp>
        <p:nvSpPr>
          <p:cNvPr id="35" name="Rectangle 34">
            <a:extLst>
              <a:ext uri="{FF2B5EF4-FFF2-40B4-BE49-F238E27FC236}">
                <a16:creationId xmlns:a16="http://schemas.microsoft.com/office/drawing/2014/main" xmlns="" id="{7DA621CD-0338-4CEB-AD9B-087D043B2F71}"/>
              </a:ext>
            </a:extLst>
          </p:cNvPr>
          <p:cNvSpPr/>
          <p:nvPr/>
        </p:nvSpPr>
        <p:spPr>
          <a:xfrm>
            <a:off x="6215451" y="1563287"/>
            <a:ext cx="848309" cy="323165"/>
          </a:xfrm>
          <a:prstGeom prst="rect">
            <a:avLst/>
          </a:prstGeom>
        </p:spPr>
        <p:txBody>
          <a:bodyPr wrap="none">
            <a:spAutoFit/>
          </a:bodyPr>
          <a:lstStyle/>
          <a:p>
            <a:pPr algn="ctr"/>
            <a:r>
              <a:rPr lang="en-US" sz="1500" b="1" dirty="0">
                <a:solidFill>
                  <a:srgbClr val="0070C0"/>
                </a:solidFill>
              </a:rPr>
              <a:t>Pattern</a:t>
            </a:r>
            <a:endParaRPr lang="en-US" sz="1200" dirty="0">
              <a:solidFill>
                <a:srgbClr val="0070C0"/>
              </a:solidFill>
            </a:endParaRPr>
          </a:p>
        </p:txBody>
      </p:sp>
      <p:graphicFrame>
        <p:nvGraphicFramePr>
          <p:cNvPr id="38" name="Chart 37">
            <a:extLst>
              <a:ext uri="{FF2B5EF4-FFF2-40B4-BE49-F238E27FC236}">
                <a16:creationId xmlns:a16="http://schemas.microsoft.com/office/drawing/2014/main" xmlns="" id="{91C45451-87B7-4779-93DD-ACEBCFC3D378}"/>
              </a:ext>
            </a:extLst>
          </p:cNvPr>
          <p:cNvGraphicFramePr>
            <a:graphicFrameLocks/>
          </p:cNvGraphicFramePr>
          <p:nvPr>
            <p:extLst/>
          </p:nvPr>
        </p:nvGraphicFramePr>
        <p:xfrm>
          <a:off x="2504395" y="1656047"/>
          <a:ext cx="4135211" cy="2469696"/>
        </p:xfrm>
        <a:graphic>
          <a:graphicData uri="http://schemas.openxmlformats.org/drawingml/2006/chart">
            <c:chart xmlns:c="http://schemas.openxmlformats.org/drawingml/2006/chart" xmlns:r="http://schemas.openxmlformats.org/officeDocument/2006/relationships" r:id="rId3"/>
          </a:graphicData>
        </a:graphic>
      </p:graphicFrame>
      <p:sp>
        <p:nvSpPr>
          <p:cNvPr id="36" name="Rectangle 35">
            <a:extLst>
              <a:ext uri="{FF2B5EF4-FFF2-40B4-BE49-F238E27FC236}">
                <a16:creationId xmlns:a16="http://schemas.microsoft.com/office/drawing/2014/main" xmlns="" id="{2B1A01AF-9C5C-4EC3-ACA9-9464A829BBC4}"/>
              </a:ext>
            </a:extLst>
          </p:cNvPr>
          <p:cNvSpPr/>
          <p:nvPr/>
        </p:nvSpPr>
        <p:spPr>
          <a:xfrm>
            <a:off x="763110" y="1767569"/>
            <a:ext cx="750369" cy="1975104"/>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 name="Straight Connector 5">
            <a:extLst>
              <a:ext uri="{FF2B5EF4-FFF2-40B4-BE49-F238E27FC236}">
                <a16:creationId xmlns:a16="http://schemas.microsoft.com/office/drawing/2014/main" xmlns="" id="{3FC2EA26-85CE-4099-BD9A-1DDD8FCA9315}"/>
              </a:ext>
            </a:extLst>
          </p:cNvPr>
          <p:cNvCxnSpPr>
            <a:cxnSpLocks/>
          </p:cNvCxnSpPr>
          <p:nvPr/>
        </p:nvCxnSpPr>
        <p:spPr>
          <a:xfrm>
            <a:off x="1234440" y="1602977"/>
            <a:ext cx="0" cy="2400300"/>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FE423CA7-CEBC-4D51-BA64-F2B9A2FDA0A1}"/>
              </a:ext>
            </a:extLst>
          </p:cNvPr>
          <p:cNvSpPr/>
          <p:nvPr/>
        </p:nvSpPr>
        <p:spPr>
          <a:xfrm>
            <a:off x="4572000" y="1893423"/>
            <a:ext cx="4112625" cy="1819408"/>
          </a:xfrm>
          <a:prstGeom prst="roundRect">
            <a:avLst/>
          </a:prstGeom>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dirty="0"/>
              <a:t>Significant drop in EB-based metric </a:t>
            </a:r>
            <a:r>
              <a:rPr lang="en-US" dirty="0">
                <a:solidFill>
                  <a:schemeClr val="tx1"/>
                </a:solidFill>
              </a:rPr>
              <a:t>happens </a:t>
            </a:r>
            <a:r>
              <a:rPr lang="en-US" b="1" dirty="0">
                <a:solidFill>
                  <a:srgbClr val="FF0000"/>
                </a:solidFill>
              </a:rPr>
              <a:t>at a fixed TLP of a particular application</a:t>
            </a:r>
            <a:r>
              <a:rPr lang="en-US" dirty="0"/>
              <a:t>, </a:t>
            </a:r>
            <a:r>
              <a:rPr lang="en-US" u="sng" dirty="0">
                <a:solidFill>
                  <a:schemeClr val="tx1"/>
                </a:solidFill>
              </a:rPr>
              <a:t>when the resources in the system are sufficiently utilized</a:t>
            </a:r>
            <a:r>
              <a:rPr lang="en-US" dirty="0">
                <a:solidFill>
                  <a:schemeClr val="tx1"/>
                </a:solidFill>
              </a:rPr>
              <a:t>, r</a:t>
            </a:r>
            <a:r>
              <a:rPr lang="en-US" dirty="0"/>
              <a:t>egardless of TLP of other co-running application(s)</a:t>
            </a:r>
          </a:p>
        </p:txBody>
      </p:sp>
    </p:spTree>
    <p:extLst>
      <p:ext uri="{BB962C8B-B14F-4D97-AF65-F5344CB8AC3E}">
        <p14:creationId xmlns:p14="http://schemas.microsoft.com/office/powerpoint/2010/main" val="205145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0 2.96296E-6 L -0.24948 -0.00023 " pathEditMode="relative" rAng="0" ptsTypes="AA">
                                      <p:cBhvr>
                                        <p:cTn id="11" dur="2000" fill="hold"/>
                                        <p:tgtEl>
                                          <p:spTgt spid="38"/>
                                        </p:tgtEl>
                                        <p:attrNameLst>
                                          <p:attrName>ppt_x</p:attrName>
                                          <p:attrName>ppt_y</p:attrName>
                                        </p:attrNameLst>
                                      </p:cBhvr>
                                      <p:rCtr x="-12474" y="-23"/>
                                    </p:animMotion>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Graphic spid="38" grpId="0">
        <p:bldAsOne/>
      </p:bldGraphic>
      <p:bldGraphic spid="38" grpId="1">
        <p:bldAsOne/>
      </p:bldGraphic>
      <p:bldP spid="3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F8F520-C4BA-413D-ABDF-110E90231BF0}"/>
              </a:ext>
            </a:extLst>
          </p:cNvPr>
          <p:cNvSpPr>
            <a:spLocks noGrp="1"/>
          </p:cNvSpPr>
          <p:nvPr>
            <p:ph type="title"/>
          </p:nvPr>
        </p:nvSpPr>
        <p:spPr/>
        <p:txBody>
          <a:bodyPr>
            <a:normAutofit fontScale="90000"/>
          </a:bodyPr>
          <a:lstStyle/>
          <a:p>
            <a:r>
              <a:rPr lang="en-US" dirty="0"/>
              <a:t>PBS – High-level Searching Process</a:t>
            </a:r>
          </a:p>
        </p:txBody>
      </p:sp>
      <p:sp>
        <p:nvSpPr>
          <p:cNvPr id="3" name="Footer Placeholder 2">
            <a:extLst>
              <a:ext uri="{FF2B5EF4-FFF2-40B4-BE49-F238E27FC236}">
                <a16:creationId xmlns:a16="http://schemas.microsoft.com/office/drawing/2014/main" xmlns="" id="{A5C715F8-A2CF-43D1-952D-FA04F068B1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8220315-10F8-45E4-8B03-67814D6BA348}"/>
              </a:ext>
            </a:extLst>
          </p:cNvPr>
          <p:cNvSpPr>
            <a:spLocks noGrp="1"/>
          </p:cNvSpPr>
          <p:nvPr>
            <p:ph type="sldNum" sz="quarter" idx="12"/>
          </p:nvPr>
        </p:nvSpPr>
        <p:spPr/>
        <p:txBody>
          <a:bodyPr/>
          <a:lstStyle/>
          <a:p>
            <a:fld id="{98ECD8BD-D1A9-4DC4-89AE-4427480F30AB}" type="slidenum">
              <a:rPr lang="en-US" smtClean="0"/>
              <a:t>28</a:t>
            </a:fld>
            <a:endParaRPr lang="en-US"/>
          </a:p>
        </p:txBody>
      </p:sp>
      <p:sp>
        <p:nvSpPr>
          <p:cNvPr id="19" name="Arrow: Down 18">
            <a:extLst>
              <a:ext uri="{FF2B5EF4-FFF2-40B4-BE49-F238E27FC236}">
                <a16:creationId xmlns:a16="http://schemas.microsoft.com/office/drawing/2014/main" xmlns="" id="{89F4A156-9BE5-4A23-BDD8-39C9125BC5F8}"/>
              </a:ext>
            </a:extLst>
          </p:cNvPr>
          <p:cNvSpPr/>
          <p:nvPr/>
        </p:nvSpPr>
        <p:spPr>
          <a:xfrm rot="16200000">
            <a:off x="4469403" y="2501466"/>
            <a:ext cx="248157" cy="291734"/>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0" name="Rectangle: Rounded Corners 19">
            <a:extLst>
              <a:ext uri="{FF2B5EF4-FFF2-40B4-BE49-F238E27FC236}">
                <a16:creationId xmlns:a16="http://schemas.microsoft.com/office/drawing/2014/main" xmlns="" id="{9067A281-8395-49AD-90FA-39D518BA7F89}"/>
              </a:ext>
            </a:extLst>
          </p:cNvPr>
          <p:cNvSpPr/>
          <p:nvPr/>
        </p:nvSpPr>
        <p:spPr>
          <a:xfrm>
            <a:off x="4886110" y="2374182"/>
            <a:ext cx="4112626" cy="574159"/>
          </a:xfrm>
          <a:prstGeom prst="roundRect">
            <a:avLst/>
          </a:prstGeom>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solidFill>
                  <a:srgbClr val="FF0000"/>
                </a:solidFill>
              </a:rPr>
              <a:t>Tune</a:t>
            </a:r>
            <a:r>
              <a:rPr lang="en-US" sz="1500" dirty="0"/>
              <a:t> the co-running application TLP to optimize the EB-based metric</a:t>
            </a:r>
          </a:p>
        </p:txBody>
      </p:sp>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xmlns="" id="{BF2609AC-57A3-4AF0-A5F7-61C0ECD1135A}"/>
                  </a:ext>
                </a:extLst>
              </p:cNvPr>
              <p:cNvSpPr/>
              <p:nvPr/>
            </p:nvSpPr>
            <p:spPr>
              <a:xfrm>
                <a:off x="1210783" y="3872759"/>
                <a:ext cx="6722435" cy="706341"/>
              </a:xfrm>
              <a:prstGeom prst="roundRect">
                <a:avLst/>
              </a:prstGeom>
              <a:ln>
                <a:solidFill>
                  <a:schemeClr val="tx1"/>
                </a:solidFill>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rPr>
                  <a:t>Reducing the search space from </a:t>
                </a:r>
                <a14:m>
                  <m:oMath xmlns:m="http://schemas.openxmlformats.org/officeDocument/2006/math">
                    <m:sSup>
                      <m:sSupPr>
                        <m:ctrlPr>
                          <a:rPr lang="en-US" b="1" i="1">
                            <a:solidFill>
                              <a:schemeClr val="tx1"/>
                            </a:solidFill>
                            <a:latin typeface="Cambria Math" charset="0"/>
                          </a:rPr>
                        </m:ctrlPr>
                      </m:sSupPr>
                      <m:e>
                        <m:r>
                          <a:rPr lang="en-US" b="1">
                            <a:solidFill>
                              <a:schemeClr val="tx1"/>
                            </a:solidFill>
                            <a:latin typeface="Cambria Math" panose="02040503050406030204" pitchFamily="18" charset="0"/>
                          </a:rPr>
                          <m:t>8</m:t>
                        </m:r>
                      </m:e>
                      <m:sup>
                        <m:r>
                          <a:rPr lang="en-US" b="1">
                            <a:solidFill>
                              <a:schemeClr val="tx1"/>
                            </a:solidFill>
                            <a:latin typeface="Cambria Math" panose="02040503050406030204" pitchFamily="18" charset="0"/>
                          </a:rPr>
                          <m:t>𝑛</m:t>
                        </m:r>
                      </m:sup>
                    </m:sSup>
                  </m:oMath>
                </a14:m>
                <a:r>
                  <a:rPr lang="en-US" b="1" dirty="0">
                    <a:solidFill>
                      <a:schemeClr val="tx1"/>
                    </a:solidFill>
                  </a:rPr>
                  <a:t> (</a:t>
                </a:r>
                <a:r>
                  <a:rPr lang="en-US" b="1" dirty="0">
                    <a:solidFill>
                      <a:srgbClr val="FF0000"/>
                    </a:solidFill>
                  </a:rPr>
                  <a:t>Exponential</a:t>
                </a:r>
                <a:r>
                  <a:rPr lang="en-US" b="1" dirty="0">
                    <a:solidFill>
                      <a:schemeClr val="tx1"/>
                    </a:solidFill>
                  </a:rPr>
                  <a:t>) to </a:t>
                </a:r>
                <a14:m>
                  <m:oMath xmlns:m="http://schemas.openxmlformats.org/officeDocument/2006/math">
                    <m:r>
                      <a:rPr lang="en-US" b="1">
                        <a:solidFill>
                          <a:schemeClr val="tx1"/>
                        </a:solidFill>
                        <a:latin typeface="Cambria Math" panose="02040503050406030204" pitchFamily="18" charset="0"/>
                      </a:rPr>
                      <m:t>8</m:t>
                    </m:r>
                    <m:r>
                      <a:rPr lang="en-US" b="1">
                        <a:solidFill>
                          <a:schemeClr val="tx1"/>
                        </a:solidFill>
                        <a:latin typeface="Cambria Math" panose="02040503050406030204" pitchFamily="18" charset="0"/>
                      </a:rPr>
                      <m:t>𝑛</m:t>
                    </m:r>
                  </m:oMath>
                </a14:m>
                <a:r>
                  <a:rPr lang="en-US" b="1" dirty="0">
                    <a:solidFill>
                      <a:schemeClr val="tx1"/>
                    </a:solidFill>
                  </a:rPr>
                  <a:t> (</a:t>
                </a:r>
                <a:r>
                  <a:rPr lang="en-US" b="1" dirty="0">
                    <a:solidFill>
                      <a:srgbClr val="FF0000"/>
                    </a:solidFill>
                  </a:rPr>
                  <a:t>Linear</a:t>
                </a:r>
                <a:r>
                  <a:rPr lang="en-US" b="1" dirty="0">
                    <a:solidFill>
                      <a:schemeClr val="tx1"/>
                    </a:solidFill>
                  </a:rPr>
                  <a:t>)</a:t>
                </a:r>
                <a:endParaRPr lang="en-US" b="1" dirty="0">
                  <a:solidFill>
                    <a:srgbClr val="FF0000"/>
                  </a:solidFill>
                </a:endParaRPr>
              </a:p>
            </p:txBody>
          </p:sp>
        </mc:Choice>
        <mc:Fallback xmlns="">
          <p:sp>
            <p:nvSpPr>
              <p:cNvPr id="21" name="Rectangle: Rounded Corners 20">
                <a:extLst>
                  <a:ext uri="{FF2B5EF4-FFF2-40B4-BE49-F238E27FC236}">
                    <a16:creationId xmlns:a16="http://schemas.microsoft.com/office/drawing/2014/main" id="{BF2609AC-57A3-4AF0-A5F7-61C0ECD1135A}"/>
                  </a:ext>
                </a:extLst>
              </p:cNvPr>
              <p:cNvSpPr>
                <a:spLocks noRot="1" noChangeAspect="1" noMove="1" noResize="1" noEditPoints="1" noAdjustHandles="1" noChangeArrowheads="1" noChangeShapeType="1" noTextEdit="1"/>
              </p:cNvSpPr>
              <p:nvPr/>
            </p:nvSpPr>
            <p:spPr>
              <a:xfrm>
                <a:off x="1614377" y="5163679"/>
                <a:ext cx="8963247" cy="941788"/>
              </a:xfrm>
              <a:prstGeom prst="roundRect">
                <a:avLst/>
              </a:prstGeom>
              <a:blipFill>
                <a:blip r:embed="rId3"/>
                <a:stretch>
                  <a:fillRect b="-7547"/>
                </a:stretch>
              </a:blipFill>
              <a:ln>
                <a:solidFill>
                  <a:schemeClr val="tx1"/>
                </a:solidFill>
                <a:prstDash val="dash"/>
              </a:ln>
            </p:spPr>
            <p:txBody>
              <a:bodyPr/>
              <a:lstStyle/>
              <a:p>
                <a:r>
                  <a:rPr lang="en-US">
                    <a:noFill/>
                  </a:rPr>
                  <a:t> </a:t>
                </a:r>
              </a:p>
            </p:txBody>
          </p:sp>
        </mc:Fallback>
      </mc:AlternateContent>
      <p:sp>
        <p:nvSpPr>
          <p:cNvPr id="22" name="Rectangle 21">
            <a:extLst>
              <a:ext uri="{FF2B5EF4-FFF2-40B4-BE49-F238E27FC236}">
                <a16:creationId xmlns:a16="http://schemas.microsoft.com/office/drawing/2014/main" xmlns="" id="{DD626DC3-5F77-4FAB-9D93-D40562B749E7}"/>
              </a:ext>
            </a:extLst>
          </p:cNvPr>
          <p:cNvSpPr/>
          <p:nvPr/>
        </p:nvSpPr>
        <p:spPr>
          <a:xfrm>
            <a:off x="4886110" y="2071434"/>
            <a:ext cx="3608167" cy="323165"/>
          </a:xfrm>
          <a:prstGeom prst="rect">
            <a:avLst/>
          </a:prstGeom>
        </p:spPr>
        <p:txBody>
          <a:bodyPr wrap="none">
            <a:spAutoFit/>
          </a:bodyPr>
          <a:lstStyle/>
          <a:p>
            <a:r>
              <a:rPr lang="en-US" sz="1500" b="1" dirty="0">
                <a:solidFill>
                  <a:srgbClr val="0070C0"/>
                </a:solidFill>
              </a:rPr>
              <a:t>2- Tune the Co-running Application(s)</a:t>
            </a:r>
            <a:endParaRPr lang="en-US" sz="1200" dirty="0">
              <a:solidFill>
                <a:srgbClr val="0070C0"/>
              </a:solidFill>
            </a:endParaRPr>
          </a:p>
        </p:txBody>
      </p:sp>
      <p:sp>
        <p:nvSpPr>
          <p:cNvPr id="23" name="Rectangle: Rounded Corners 22">
            <a:extLst>
              <a:ext uri="{FF2B5EF4-FFF2-40B4-BE49-F238E27FC236}">
                <a16:creationId xmlns:a16="http://schemas.microsoft.com/office/drawing/2014/main" xmlns="" id="{7C99F8F9-4A80-4ED4-B394-CB7A3014589F}"/>
              </a:ext>
            </a:extLst>
          </p:cNvPr>
          <p:cNvSpPr/>
          <p:nvPr/>
        </p:nvSpPr>
        <p:spPr>
          <a:xfrm>
            <a:off x="188227" y="1608923"/>
            <a:ext cx="4112626" cy="803812"/>
          </a:xfrm>
          <a:prstGeom prst="roundRect">
            <a:avLst/>
          </a:prstGeom>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1500" b="1" dirty="0">
                <a:solidFill>
                  <a:srgbClr val="FF0000"/>
                </a:solidFill>
              </a:rPr>
              <a:t>Sequentially</a:t>
            </a:r>
            <a:r>
              <a:rPr lang="en-US" sz="1500" dirty="0"/>
              <a:t> check each application for the pattern while maintaining full resource utilization</a:t>
            </a:r>
          </a:p>
        </p:txBody>
      </p:sp>
      <p:sp>
        <p:nvSpPr>
          <p:cNvPr id="24" name="Rectangle 23">
            <a:extLst>
              <a:ext uri="{FF2B5EF4-FFF2-40B4-BE49-F238E27FC236}">
                <a16:creationId xmlns:a16="http://schemas.microsoft.com/office/drawing/2014/main" xmlns="" id="{6E0C0568-4EFE-48B8-AF2A-C0DD34097286}"/>
              </a:ext>
            </a:extLst>
          </p:cNvPr>
          <p:cNvSpPr/>
          <p:nvPr/>
        </p:nvSpPr>
        <p:spPr>
          <a:xfrm>
            <a:off x="188227" y="1319287"/>
            <a:ext cx="2950744" cy="323165"/>
          </a:xfrm>
          <a:prstGeom prst="rect">
            <a:avLst/>
          </a:prstGeom>
        </p:spPr>
        <p:txBody>
          <a:bodyPr wrap="none">
            <a:spAutoFit/>
          </a:bodyPr>
          <a:lstStyle/>
          <a:p>
            <a:r>
              <a:rPr lang="en-US" sz="1500" b="1" dirty="0">
                <a:solidFill>
                  <a:srgbClr val="0070C0"/>
                </a:solidFill>
              </a:rPr>
              <a:t>1- Find the Critical Application</a:t>
            </a:r>
            <a:endParaRPr lang="en-US" sz="1200" dirty="0">
              <a:solidFill>
                <a:srgbClr val="0070C0"/>
              </a:solidFill>
            </a:endParaRPr>
          </a:p>
        </p:txBody>
      </p:sp>
      <p:sp>
        <p:nvSpPr>
          <p:cNvPr id="25" name="Rectangle: Rounded Corners 24">
            <a:extLst>
              <a:ext uri="{FF2B5EF4-FFF2-40B4-BE49-F238E27FC236}">
                <a16:creationId xmlns:a16="http://schemas.microsoft.com/office/drawing/2014/main" xmlns="" id="{A3FF9B73-7A03-4DCF-B425-9DE3BDA1191C}"/>
              </a:ext>
            </a:extLst>
          </p:cNvPr>
          <p:cNvSpPr/>
          <p:nvPr/>
        </p:nvSpPr>
        <p:spPr>
          <a:xfrm>
            <a:off x="188227" y="2930399"/>
            <a:ext cx="4112626" cy="574159"/>
          </a:xfrm>
          <a:prstGeom prst="roundRect">
            <a:avLst/>
          </a:prstGeom>
          <a:ln>
            <a:solidFill>
              <a:schemeClr val="tx1"/>
            </a:solidFill>
            <a:prstDash val="solid"/>
          </a:ln>
        </p:spPr>
        <p:style>
          <a:lnRef idx="2">
            <a:schemeClr val="dk1"/>
          </a:lnRef>
          <a:fillRef idx="1">
            <a:schemeClr val="lt1"/>
          </a:fillRef>
          <a:effectRef idx="0">
            <a:schemeClr val="dk1"/>
          </a:effectRef>
          <a:fontRef idx="minor">
            <a:schemeClr val="dk1"/>
          </a:fontRef>
        </p:style>
        <p:txBody>
          <a:bodyPr rtlCol="0" anchor="ctr"/>
          <a:lstStyle/>
          <a:p>
            <a:pPr algn="ctr"/>
            <a:r>
              <a:rPr lang="en-US" sz="1500" dirty="0"/>
              <a:t>The </a:t>
            </a:r>
            <a:r>
              <a:rPr lang="en-US" sz="1500" b="1" dirty="0">
                <a:solidFill>
                  <a:srgbClr val="FF0000"/>
                </a:solidFill>
              </a:rPr>
              <a:t>sharpest drop</a:t>
            </a:r>
            <a:r>
              <a:rPr lang="en-US" sz="1500" dirty="0"/>
              <a:t> in EB-based metrics is attributed to the critical application</a:t>
            </a:r>
          </a:p>
        </p:txBody>
      </p:sp>
      <p:cxnSp>
        <p:nvCxnSpPr>
          <p:cNvPr id="27" name="Straight Arrow Connector 26">
            <a:extLst>
              <a:ext uri="{FF2B5EF4-FFF2-40B4-BE49-F238E27FC236}">
                <a16:creationId xmlns:a16="http://schemas.microsoft.com/office/drawing/2014/main" xmlns="" id="{5CF70D12-2C78-4DC0-9359-45A5F4B4DDD3}"/>
              </a:ext>
            </a:extLst>
          </p:cNvPr>
          <p:cNvCxnSpPr>
            <a:cxnSpLocks/>
          </p:cNvCxnSpPr>
          <p:nvPr/>
        </p:nvCxnSpPr>
        <p:spPr>
          <a:xfrm>
            <a:off x="2238776" y="2480518"/>
            <a:ext cx="0" cy="383123"/>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3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animBg="1"/>
      <p:bldP spid="24"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AA2B45-1D58-480B-BB92-A933970FE0A3}"/>
              </a:ext>
            </a:extLst>
          </p:cNvPr>
          <p:cNvSpPr>
            <a:spLocks noGrp="1"/>
          </p:cNvSpPr>
          <p:nvPr>
            <p:ph type="title"/>
          </p:nvPr>
        </p:nvSpPr>
        <p:spPr>
          <a:xfrm>
            <a:off x="106324" y="-72981"/>
            <a:ext cx="8931349" cy="857250"/>
          </a:xfrm>
        </p:spPr>
        <p:txBody>
          <a:bodyPr/>
          <a:lstStyle/>
          <a:p>
            <a:r>
              <a:rPr lang="en-US" dirty="0"/>
              <a:t>Evaluation Methodology</a:t>
            </a:r>
          </a:p>
        </p:txBody>
      </p:sp>
      <p:sp>
        <p:nvSpPr>
          <p:cNvPr id="3" name="Content Placeholder 2">
            <a:extLst>
              <a:ext uri="{FF2B5EF4-FFF2-40B4-BE49-F238E27FC236}">
                <a16:creationId xmlns:a16="http://schemas.microsoft.com/office/drawing/2014/main" xmlns="" id="{F042CCF5-5B2F-48B5-89B0-4069F8627EED}"/>
              </a:ext>
            </a:extLst>
          </p:cNvPr>
          <p:cNvSpPr>
            <a:spLocks noGrp="1"/>
          </p:cNvSpPr>
          <p:nvPr>
            <p:ph idx="1"/>
          </p:nvPr>
        </p:nvSpPr>
        <p:spPr>
          <a:xfrm>
            <a:off x="106326" y="864765"/>
            <a:ext cx="8931348" cy="3452054"/>
          </a:xfrm>
        </p:spPr>
        <p:txBody>
          <a:bodyPr>
            <a:noAutofit/>
          </a:bodyPr>
          <a:lstStyle/>
          <a:p>
            <a:r>
              <a:rPr lang="en-US" sz="2000" dirty="0"/>
              <a:t>Evaluated on </a:t>
            </a:r>
            <a:r>
              <a:rPr lang="en-US" sz="2000" b="1" dirty="0">
                <a:solidFill>
                  <a:srgbClr val="FF0000"/>
                </a:solidFill>
              </a:rPr>
              <a:t>MAFIA</a:t>
            </a:r>
          </a:p>
          <a:p>
            <a:pPr lvl="1"/>
            <a:r>
              <a:rPr lang="en-US" sz="1600" dirty="0"/>
              <a:t>A GPGPU-Sim based framework that can execute two or more applications concurrently</a:t>
            </a:r>
          </a:p>
          <a:p>
            <a:r>
              <a:rPr lang="en-US" sz="2000" dirty="0"/>
              <a:t>Baseline Configuration</a:t>
            </a:r>
          </a:p>
          <a:p>
            <a:pPr lvl="1"/>
            <a:r>
              <a:rPr lang="en-US" sz="1600" dirty="0"/>
              <a:t>30 SMs, 32-SIMT Lanes, 32 Threads/Wavefront, 48 Wavefronts</a:t>
            </a:r>
          </a:p>
          <a:p>
            <a:pPr lvl="1"/>
            <a:r>
              <a:rPr lang="en-US" sz="1600" dirty="0"/>
              <a:t>16KB L1 (4-way, 128B Cache Block) + 32KB Shared Memory per SM</a:t>
            </a:r>
          </a:p>
          <a:p>
            <a:pPr lvl="1"/>
            <a:r>
              <a:rPr lang="en-US" sz="1600" dirty="0"/>
              <a:t>256KB L2 (16-way, 128B Cache Block) per Memory Partition</a:t>
            </a:r>
          </a:p>
          <a:p>
            <a:pPr lvl="1"/>
            <a:r>
              <a:rPr lang="en-US" sz="1600" dirty="0"/>
              <a:t>6 Memory Partitions</a:t>
            </a:r>
          </a:p>
          <a:p>
            <a:pPr lvl="1"/>
            <a:r>
              <a:rPr lang="en-US" sz="1600" dirty="0"/>
              <a:t>1 Crossbar/Direction </a:t>
            </a:r>
          </a:p>
          <a:p>
            <a:r>
              <a:rPr lang="en-US" sz="2000" dirty="0"/>
              <a:t>Workloads</a:t>
            </a:r>
          </a:p>
          <a:p>
            <a:pPr lvl="1"/>
            <a:r>
              <a:rPr lang="en-US" sz="1600" dirty="0"/>
              <a:t>26 Single Applications</a:t>
            </a:r>
          </a:p>
          <a:p>
            <a:pPr lvl="2"/>
            <a:r>
              <a:rPr lang="en-US" sz="1400" dirty="0"/>
              <a:t>From Rodinia, Parboil, CUDA SDK, and SHOC</a:t>
            </a:r>
          </a:p>
          <a:p>
            <a:pPr lvl="1"/>
            <a:r>
              <a:rPr lang="en-US" sz="1600" dirty="0"/>
              <a:t>50 </a:t>
            </a:r>
            <a:r>
              <a:rPr lang="en-US" sz="1600" b="1" dirty="0">
                <a:solidFill>
                  <a:srgbClr val="FF0000"/>
                </a:solidFill>
              </a:rPr>
              <a:t>Two-application</a:t>
            </a:r>
            <a:r>
              <a:rPr lang="en-US" sz="1600" dirty="0"/>
              <a:t> Workloads</a:t>
            </a:r>
          </a:p>
          <a:p>
            <a:pPr lvl="1"/>
            <a:r>
              <a:rPr lang="en-US" sz="1600" dirty="0"/>
              <a:t>20 </a:t>
            </a:r>
            <a:r>
              <a:rPr lang="en-US" sz="1600" b="1" dirty="0">
                <a:solidFill>
                  <a:srgbClr val="FF0000"/>
                </a:solidFill>
              </a:rPr>
              <a:t>Three-application</a:t>
            </a:r>
            <a:r>
              <a:rPr lang="en-US" sz="1600" dirty="0"/>
              <a:t> Workloads</a:t>
            </a:r>
          </a:p>
        </p:txBody>
      </p:sp>
      <p:sp>
        <p:nvSpPr>
          <p:cNvPr id="4" name="Footer Placeholder 3">
            <a:extLst>
              <a:ext uri="{FF2B5EF4-FFF2-40B4-BE49-F238E27FC236}">
                <a16:creationId xmlns:a16="http://schemas.microsoft.com/office/drawing/2014/main" xmlns="" id="{96445EF6-366E-433E-B45D-5E8ACA8CDB3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253F9294-C4EB-4122-A5C3-15A661C99949}"/>
              </a:ext>
            </a:extLst>
          </p:cNvPr>
          <p:cNvSpPr>
            <a:spLocks noGrp="1"/>
          </p:cNvSpPr>
          <p:nvPr>
            <p:ph type="sldNum" sz="quarter" idx="12"/>
          </p:nvPr>
        </p:nvSpPr>
        <p:spPr/>
        <p:txBody>
          <a:bodyPr/>
          <a:lstStyle/>
          <a:p>
            <a:fld id="{98ECD8BD-D1A9-4DC4-89AE-4427480F30AB}" type="slidenum">
              <a:rPr lang="en-US" smtClean="0"/>
              <a:t>29</a:t>
            </a:fld>
            <a:endParaRPr lang="en-US" dirty="0"/>
          </a:p>
        </p:txBody>
      </p:sp>
    </p:spTree>
    <p:extLst>
      <p:ext uri="{BB962C8B-B14F-4D97-AF65-F5344CB8AC3E}">
        <p14:creationId xmlns:p14="http://schemas.microsoft.com/office/powerpoint/2010/main" val="2630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fade">
                                      <p:cBhvr>
                                        <p:cTn id="44" dur="500"/>
                                        <p:tgtEl>
                                          <p:spTgt spid="3">
                                            <p:txEl>
                                              <p:pRg st="11" end="11"/>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fade">
                                      <p:cBhvr>
                                        <p:cTn id="4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840" y="21337"/>
            <a:ext cx="8888818" cy="552017"/>
          </a:xfrm>
        </p:spPr>
        <p:txBody>
          <a:bodyPr>
            <a:normAutofit fontScale="90000"/>
          </a:bodyPr>
          <a:lstStyle/>
          <a:p>
            <a:r>
              <a:rPr lang="en-US" dirty="0" smtClean="0"/>
              <a:t>Insight Computer Architecture Lab</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71503" t="-148" r="11224" b="64448"/>
          <a:stretch/>
        </p:blipFill>
        <p:spPr>
          <a:xfrm>
            <a:off x="3805232" y="727237"/>
            <a:ext cx="1381961" cy="1593487"/>
          </a:xfrm>
        </p:spPr>
      </p:pic>
      <p:sp>
        <p:nvSpPr>
          <p:cNvPr id="4" name="Slide Number Placeholder 3"/>
          <p:cNvSpPr>
            <a:spLocks noGrp="1"/>
          </p:cNvSpPr>
          <p:nvPr>
            <p:ph type="sldNum" sz="quarter" idx="12"/>
          </p:nvPr>
        </p:nvSpPr>
        <p:spPr/>
        <p:txBody>
          <a:bodyPr/>
          <a:lstStyle/>
          <a:p>
            <a:fld id="{3CD5B470-24F1-6744-BE88-730898E97D2D}" type="slidenum">
              <a:rPr lang="en-US" smtClean="0"/>
              <a:pPr/>
              <a:t>3</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45" y="3073294"/>
            <a:ext cx="1482813" cy="1528989"/>
          </a:xfrm>
          <a:prstGeom prst="rect">
            <a:avLst/>
          </a:prstGeom>
        </p:spPr>
      </p:pic>
      <p:sp>
        <p:nvSpPr>
          <p:cNvPr id="11" name="Rectangle 10"/>
          <p:cNvSpPr/>
          <p:nvPr/>
        </p:nvSpPr>
        <p:spPr>
          <a:xfrm>
            <a:off x="3631764" y="4724897"/>
            <a:ext cx="4647426" cy="646331"/>
          </a:xfrm>
          <a:prstGeom prst="rect">
            <a:avLst/>
          </a:prstGeom>
        </p:spPr>
        <p:txBody>
          <a:bodyPr wrap="none">
            <a:spAutoFit/>
          </a:bodyPr>
          <a:lstStyle/>
          <a:p>
            <a:r>
              <a:rPr lang="en-US" dirty="0" smtClean="0">
                <a:hlinkClick r:id="rId5"/>
              </a:rPr>
              <a:t>More details: http</a:t>
            </a:r>
            <a:r>
              <a:rPr lang="en-US" dirty="0">
                <a:hlinkClick r:id="rId5"/>
              </a:rPr>
              <a:t>://insight-archlab.github.io</a:t>
            </a:r>
            <a:r>
              <a:rPr lang="en-US" dirty="0" smtClean="0">
                <a:hlinkClick r:id="rId5"/>
              </a:rPr>
              <a:t>/</a:t>
            </a:r>
            <a:endParaRPr lang="en-US" dirty="0" smtClean="0"/>
          </a:p>
          <a:p>
            <a:endParaRPr lang="en-US" dirty="0"/>
          </a:p>
        </p:txBody>
      </p:sp>
      <p:grpSp>
        <p:nvGrpSpPr>
          <p:cNvPr id="22" name="Group 21"/>
          <p:cNvGrpSpPr/>
          <p:nvPr/>
        </p:nvGrpSpPr>
        <p:grpSpPr>
          <a:xfrm>
            <a:off x="1737394" y="732095"/>
            <a:ext cx="2034418" cy="2454151"/>
            <a:chOff x="2891037" y="1749846"/>
            <a:chExt cx="2034418" cy="245415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4618" y="1749846"/>
              <a:ext cx="1467256" cy="1593487"/>
            </a:xfrm>
            <a:prstGeom prst="rect">
              <a:avLst/>
            </a:prstGeom>
          </p:spPr>
        </p:pic>
        <p:sp>
          <p:nvSpPr>
            <p:cNvPr id="14" name="TextBox 13"/>
            <p:cNvSpPr txBox="1"/>
            <p:nvPr/>
          </p:nvSpPr>
          <p:spPr>
            <a:xfrm>
              <a:off x="2891037" y="3373000"/>
              <a:ext cx="2034418" cy="830997"/>
            </a:xfrm>
            <a:prstGeom prst="rect">
              <a:avLst/>
            </a:prstGeom>
            <a:noFill/>
          </p:spPr>
          <p:txBody>
            <a:bodyPr wrap="square" rtlCol="0">
              <a:spAutoFit/>
            </a:bodyPr>
            <a:lstStyle/>
            <a:p>
              <a:pPr algn="ctr"/>
              <a:r>
                <a:rPr lang="en-US" sz="1600" b="1" dirty="0" smtClean="0"/>
                <a:t>Gurunath Kadam</a:t>
              </a:r>
            </a:p>
            <a:p>
              <a:pPr algn="ctr"/>
              <a:r>
                <a:rPr lang="en-US" sz="1600" b="1" dirty="0"/>
                <a:t>(Ph.D. </a:t>
              </a:r>
              <a:r>
                <a:rPr lang="en-US" sz="1600" b="1" dirty="0" smtClean="0"/>
                <a:t>student)</a:t>
              </a:r>
              <a:endParaRPr lang="en-US" sz="1600" b="1" dirty="0"/>
            </a:p>
            <a:p>
              <a:pPr algn="ctr"/>
              <a:endParaRPr lang="en-US" sz="1600" b="1" dirty="0"/>
            </a:p>
          </p:txBody>
        </p:sp>
      </p:grpSp>
      <p:grpSp>
        <p:nvGrpSpPr>
          <p:cNvPr id="30" name="Group 29"/>
          <p:cNvGrpSpPr/>
          <p:nvPr/>
        </p:nvGrpSpPr>
        <p:grpSpPr>
          <a:xfrm>
            <a:off x="-50353" y="741885"/>
            <a:ext cx="2034418" cy="2434870"/>
            <a:chOff x="-50353" y="741885"/>
            <a:chExt cx="2034418" cy="2434870"/>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26" y="741885"/>
              <a:ext cx="1201479" cy="1593487"/>
            </a:xfrm>
            <a:prstGeom prst="rect">
              <a:avLst/>
            </a:prstGeom>
          </p:spPr>
        </p:pic>
        <p:sp>
          <p:nvSpPr>
            <p:cNvPr id="17" name="TextBox 16"/>
            <p:cNvSpPr txBox="1"/>
            <p:nvPr/>
          </p:nvSpPr>
          <p:spPr>
            <a:xfrm>
              <a:off x="-50353" y="2345758"/>
              <a:ext cx="2034418" cy="830997"/>
            </a:xfrm>
            <a:prstGeom prst="rect">
              <a:avLst/>
            </a:prstGeom>
            <a:noFill/>
          </p:spPr>
          <p:txBody>
            <a:bodyPr wrap="square" rtlCol="0">
              <a:spAutoFit/>
            </a:bodyPr>
            <a:lstStyle/>
            <a:p>
              <a:pPr algn="ctr"/>
              <a:r>
                <a:rPr lang="en-US" sz="1600" b="1" dirty="0" smtClean="0"/>
                <a:t>Mohamed Ibrahim (Ph.D. Student)</a:t>
              </a:r>
              <a:endParaRPr lang="en-US" sz="1600" b="1" dirty="0"/>
            </a:p>
            <a:p>
              <a:pPr algn="ctr"/>
              <a:endParaRPr lang="en-US" sz="1600" b="1" dirty="0"/>
            </a:p>
          </p:txBody>
        </p:sp>
      </p:grpSp>
      <p:grpSp>
        <p:nvGrpSpPr>
          <p:cNvPr id="23" name="Group 22"/>
          <p:cNvGrpSpPr/>
          <p:nvPr/>
        </p:nvGrpSpPr>
        <p:grpSpPr>
          <a:xfrm>
            <a:off x="6989905" y="696510"/>
            <a:ext cx="2034418" cy="2641054"/>
            <a:chOff x="7227914" y="722357"/>
            <a:chExt cx="2034418" cy="2641054"/>
          </a:xfrm>
        </p:grpSpPr>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0771" y="722357"/>
              <a:ext cx="1274789" cy="1593487"/>
            </a:xfrm>
            <a:prstGeom prst="rect">
              <a:avLst/>
            </a:prstGeom>
          </p:spPr>
        </p:pic>
        <p:sp>
          <p:nvSpPr>
            <p:cNvPr id="18" name="TextBox 17"/>
            <p:cNvSpPr txBox="1"/>
            <p:nvPr/>
          </p:nvSpPr>
          <p:spPr>
            <a:xfrm>
              <a:off x="7227914" y="2286193"/>
              <a:ext cx="2034418" cy="1077218"/>
            </a:xfrm>
            <a:prstGeom prst="rect">
              <a:avLst/>
            </a:prstGeom>
            <a:noFill/>
          </p:spPr>
          <p:txBody>
            <a:bodyPr wrap="square" rtlCol="0">
              <a:spAutoFit/>
            </a:bodyPr>
            <a:lstStyle/>
            <a:p>
              <a:pPr algn="ctr"/>
              <a:r>
                <a:rPr lang="en-US" sz="1600" b="1" dirty="0" smtClean="0"/>
                <a:t>Fan Luo</a:t>
              </a:r>
            </a:p>
            <a:p>
              <a:pPr algn="ctr"/>
              <a:r>
                <a:rPr lang="en-US" sz="1600" b="1" dirty="0" smtClean="0"/>
                <a:t>(MS student, graduated)</a:t>
              </a:r>
              <a:endParaRPr lang="en-US" sz="1600" b="1" dirty="0"/>
            </a:p>
            <a:p>
              <a:pPr algn="ctr"/>
              <a:endParaRPr lang="en-US" sz="1600" b="1" dirty="0"/>
            </a:p>
          </p:txBody>
        </p:sp>
      </p:grpSp>
      <p:sp>
        <p:nvSpPr>
          <p:cNvPr id="19" name="TextBox 18"/>
          <p:cNvSpPr txBox="1"/>
          <p:nvPr/>
        </p:nvSpPr>
        <p:spPr>
          <a:xfrm>
            <a:off x="3488231" y="2345758"/>
            <a:ext cx="2034418" cy="830997"/>
          </a:xfrm>
          <a:prstGeom prst="rect">
            <a:avLst/>
          </a:prstGeom>
          <a:noFill/>
        </p:spPr>
        <p:txBody>
          <a:bodyPr wrap="square" rtlCol="0">
            <a:spAutoFit/>
          </a:bodyPr>
          <a:lstStyle/>
          <a:p>
            <a:pPr algn="ctr"/>
            <a:r>
              <a:rPr lang="en-US" sz="1600" b="1" dirty="0" smtClean="0"/>
              <a:t>Hongyuan Liu</a:t>
            </a:r>
          </a:p>
          <a:p>
            <a:pPr algn="ctr"/>
            <a:r>
              <a:rPr lang="en-US" sz="1600" b="1" dirty="0"/>
              <a:t>(</a:t>
            </a:r>
            <a:r>
              <a:rPr lang="en-US" sz="1600" b="1" dirty="0" smtClean="0"/>
              <a:t>Ph.D. student)</a:t>
            </a:r>
            <a:endParaRPr lang="en-US" sz="1600" b="1" dirty="0"/>
          </a:p>
          <a:p>
            <a:pPr algn="ctr"/>
            <a:endParaRPr lang="en-US" sz="1600" b="1" dirty="0"/>
          </a:p>
        </p:txBody>
      </p:sp>
      <p:grpSp>
        <p:nvGrpSpPr>
          <p:cNvPr id="21" name="Group 20"/>
          <p:cNvGrpSpPr/>
          <p:nvPr/>
        </p:nvGrpSpPr>
        <p:grpSpPr>
          <a:xfrm>
            <a:off x="5239068" y="727167"/>
            <a:ext cx="2034418" cy="2459079"/>
            <a:chOff x="911308" y="1762919"/>
            <a:chExt cx="2034418" cy="2459079"/>
          </a:xfrm>
        </p:grpSpPr>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29459" t="38449" r="42972" b="22067"/>
            <a:stretch/>
          </p:blipFill>
          <p:spPr>
            <a:xfrm>
              <a:off x="1225132" y="1762919"/>
              <a:ext cx="1483924" cy="1593487"/>
            </a:xfrm>
            <a:prstGeom prst="rect">
              <a:avLst/>
            </a:prstGeom>
          </p:spPr>
        </p:pic>
        <p:sp>
          <p:nvSpPr>
            <p:cNvPr id="20" name="TextBox 19"/>
            <p:cNvSpPr txBox="1"/>
            <p:nvPr/>
          </p:nvSpPr>
          <p:spPr>
            <a:xfrm>
              <a:off x="911308" y="3391001"/>
              <a:ext cx="2034418" cy="830997"/>
            </a:xfrm>
            <a:prstGeom prst="rect">
              <a:avLst/>
            </a:prstGeom>
            <a:noFill/>
          </p:spPr>
          <p:txBody>
            <a:bodyPr wrap="square" rtlCol="0">
              <a:spAutoFit/>
            </a:bodyPr>
            <a:lstStyle/>
            <a:p>
              <a:pPr algn="ctr"/>
              <a:r>
                <a:rPr lang="en-US" sz="1600" b="1" dirty="0" smtClean="0"/>
                <a:t>Haonan Wang</a:t>
              </a:r>
            </a:p>
            <a:p>
              <a:pPr algn="ctr"/>
              <a:r>
                <a:rPr lang="en-US" sz="1600" b="1" dirty="0"/>
                <a:t>(Ph.D. </a:t>
              </a:r>
              <a:r>
                <a:rPr lang="en-US" sz="1600" b="1" dirty="0" smtClean="0"/>
                <a:t>student)</a:t>
              </a:r>
              <a:endParaRPr lang="en-US" sz="1600" b="1" dirty="0"/>
            </a:p>
            <a:p>
              <a:pPr algn="ctr"/>
              <a:endParaRPr lang="en-US" sz="1600" b="1" dirty="0"/>
            </a:p>
          </p:txBody>
        </p:sp>
      </p:grpSp>
      <p:sp>
        <p:nvSpPr>
          <p:cNvPr id="25" name="TextBox 24"/>
          <p:cNvSpPr txBox="1"/>
          <p:nvPr/>
        </p:nvSpPr>
        <p:spPr>
          <a:xfrm>
            <a:off x="2754603" y="3119471"/>
            <a:ext cx="5964828" cy="923330"/>
          </a:xfrm>
          <a:prstGeom prst="rect">
            <a:avLst/>
          </a:prstGeom>
          <a:noFill/>
        </p:spPr>
        <p:txBody>
          <a:bodyPr wrap="square" rtlCol="0">
            <a:spAutoFit/>
          </a:bodyPr>
          <a:lstStyle/>
          <a:p>
            <a:pPr algn="ctr"/>
            <a:r>
              <a:rPr lang="en-US" b="1" dirty="0" smtClean="0"/>
              <a:t>Major Funding Source: </a:t>
            </a:r>
          </a:p>
          <a:p>
            <a:pPr algn="ctr"/>
            <a:r>
              <a:rPr lang="en-US" b="1" dirty="0" smtClean="0"/>
              <a:t>National Science Foundation</a:t>
            </a:r>
            <a:endParaRPr lang="en-US" b="1" dirty="0"/>
          </a:p>
          <a:p>
            <a:pPr algn="ctr"/>
            <a:endParaRPr lang="en-US" b="1" dirty="0"/>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1680" y="3375705"/>
            <a:ext cx="1702643" cy="1319922"/>
          </a:xfrm>
          <a:prstGeom prst="rect">
            <a:avLst/>
          </a:prstGeom>
        </p:spPr>
      </p:pic>
      <p:sp>
        <p:nvSpPr>
          <p:cNvPr id="27" name="TextBox 26"/>
          <p:cNvSpPr txBox="1"/>
          <p:nvPr/>
        </p:nvSpPr>
        <p:spPr>
          <a:xfrm>
            <a:off x="419742" y="4552642"/>
            <a:ext cx="2034418" cy="830997"/>
          </a:xfrm>
          <a:prstGeom prst="rect">
            <a:avLst/>
          </a:prstGeom>
          <a:noFill/>
        </p:spPr>
        <p:txBody>
          <a:bodyPr wrap="square" rtlCol="0">
            <a:spAutoFit/>
          </a:bodyPr>
          <a:lstStyle/>
          <a:p>
            <a:pPr algn="ctr"/>
            <a:r>
              <a:rPr lang="en-US" sz="1600" b="1" dirty="0" smtClean="0"/>
              <a:t>Adwait Jog</a:t>
            </a:r>
          </a:p>
          <a:p>
            <a:pPr algn="ctr"/>
            <a:r>
              <a:rPr lang="en-US" sz="1600" b="1" dirty="0" smtClean="0"/>
              <a:t>(Faculty)</a:t>
            </a:r>
            <a:endParaRPr lang="en-US" sz="1600" b="1" dirty="0"/>
          </a:p>
          <a:p>
            <a:pPr algn="ctr"/>
            <a:endParaRPr lang="en-US" sz="1600" b="1" dirty="0"/>
          </a:p>
        </p:txBody>
      </p:sp>
      <p:sp>
        <p:nvSpPr>
          <p:cNvPr id="28" name="TextBox 27"/>
          <p:cNvSpPr txBox="1"/>
          <p:nvPr/>
        </p:nvSpPr>
        <p:spPr>
          <a:xfrm>
            <a:off x="4935707" y="3772297"/>
            <a:ext cx="2718293" cy="923330"/>
          </a:xfrm>
          <a:prstGeom prst="rect">
            <a:avLst/>
          </a:prstGeom>
          <a:noFill/>
        </p:spPr>
        <p:txBody>
          <a:bodyPr wrap="square" rtlCol="0">
            <a:spAutoFit/>
          </a:bodyPr>
          <a:lstStyle/>
          <a:p>
            <a:pPr algn="ctr"/>
            <a:r>
              <a:rPr lang="en-US" b="1" dirty="0" smtClean="0"/>
              <a:t>NSF CAREER (’18--)</a:t>
            </a:r>
          </a:p>
          <a:p>
            <a:pPr algn="ctr"/>
            <a:r>
              <a:rPr lang="en-US" b="1" dirty="0" smtClean="0"/>
              <a:t>NSF CORE (</a:t>
            </a:r>
            <a:r>
              <a:rPr lang="mr-IN" b="1" dirty="0" smtClean="0"/>
              <a:t>’</a:t>
            </a:r>
            <a:r>
              <a:rPr lang="en-US" b="1" dirty="0" smtClean="0"/>
              <a:t>17--)</a:t>
            </a:r>
          </a:p>
          <a:p>
            <a:pPr algn="ctr"/>
            <a:r>
              <a:rPr lang="en-US" b="1" dirty="0" smtClean="0"/>
              <a:t>NSF CRII (’17--)</a:t>
            </a:r>
            <a:endParaRPr lang="en-US" b="1" dirty="0"/>
          </a:p>
        </p:txBody>
      </p:sp>
    </p:spTree>
    <p:extLst>
      <p:ext uri="{BB962C8B-B14F-4D97-AF65-F5344CB8AC3E}">
        <p14:creationId xmlns:p14="http://schemas.microsoft.com/office/powerpoint/2010/main" val="415755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71F9A-ECB4-4ED7-96E4-48986434D059}"/>
              </a:ext>
            </a:extLst>
          </p:cNvPr>
          <p:cNvSpPr>
            <a:spLocks noGrp="1"/>
          </p:cNvSpPr>
          <p:nvPr>
            <p:ph type="title"/>
          </p:nvPr>
        </p:nvSpPr>
        <p:spPr/>
        <p:txBody>
          <a:bodyPr/>
          <a:lstStyle/>
          <a:p>
            <a:r>
              <a:rPr lang="en-US" dirty="0"/>
              <a:t>Evaluation – Throughput</a:t>
            </a:r>
          </a:p>
        </p:txBody>
      </p:sp>
      <p:sp>
        <p:nvSpPr>
          <p:cNvPr id="3" name="Footer Placeholder 2">
            <a:extLst>
              <a:ext uri="{FF2B5EF4-FFF2-40B4-BE49-F238E27FC236}">
                <a16:creationId xmlns:a16="http://schemas.microsoft.com/office/drawing/2014/main" xmlns="" id="{05BB272C-C8DC-4B96-900E-4A8620513E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D8D0509-9F04-4DDE-ABD0-49D3173ADD43}"/>
              </a:ext>
            </a:extLst>
          </p:cNvPr>
          <p:cNvSpPr>
            <a:spLocks noGrp="1"/>
          </p:cNvSpPr>
          <p:nvPr>
            <p:ph type="sldNum" sz="quarter" idx="12"/>
          </p:nvPr>
        </p:nvSpPr>
        <p:spPr/>
        <p:txBody>
          <a:bodyPr/>
          <a:lstStyle/>
          <a:p>
            <a:fld id="{98ECD8BD-D1A9-4DC4-89AE-4427480F30AB}" type="slidenum">
              <a:rPr lang="en-US" smtClean="0"/>
              <a:t>30</a:t>
            </a:fld>
            <a:endParaRPr lang="en-US" dirty="0"/>
          </a:p>
        </p:txBody>
      </p:sp>
      <p:graphicFrame>
        <p:nvGraphicFramePr>
          <p:cNvPr id="8" name="Chart 7">
            <a:extLst>
              <a:ext uri="{FF2B5EF4-FFF2-40B4-BE49-F238E27FC236}">
                <a16:creationId xmlns:a16="http://schemas.microsoft.com/office/drawing/2014/main" xmlns="" id="{BCEEBB18-32CE-4D84-A804-F54FB07F8E83}"/>
              </a:ext>
            </a:extLst>
          </p:cNvPr>
          <p:cNvGraphicFramePr>
            <a:graphicFrameLocks/>
          </p:cNvGraphicFramePr>
          <p:nvPr>
            <p:extLst>
              <p:ext uri="{D42A27DB-BD31-4B8C-83A1-F6EECF244321}">
                <p14:modId xmlns:p14="http://schemas.microsoft.com/office/powerpoint/2010/main" val="260542992"/>
              </p:ext>
            </p:extLst>
          </p:nvPr>
        </p:nvGraphicFramePr>
        <p:xfrm>
          <a:off x="114300" y="1371600"/>
          <a:ext cx="8915400" cy="2400300"/>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xmlns="" id="{06809E20-F65D-4CD5-9A17-3FAAC1F21D0C}"/>
              </a:ext>
            </a:extLst>
          </p:cNvPr>
          <p:cNvSpPr/>
          <p:nvPr/>
        </p:nvSpPr>
        <p:spPr>
          <a:xfrm>
            <a:off x="583039" y="3329616"/>
            <a:ext cx="242047" cy="242047"/>
          </a:xfrm>
          <a:prstGeom prst="ellipse">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a16="http://schemas.microsoft.com/office/drawing/2014/main" xmlns="" id="{C8D0B058-710E-4181-B099-EB71FD212752}"/>
              </a:ext>
            </a:extLst>
          </p:cNvPr>
          <p:cNvSpPr/>
          <p:nvPr/>
        </p:nvSpPr>
        <p:spPr>
          <a:xfrm>
            <a:off x="3145015" y="4061739"/>
            <a:ext cx="1009202"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a:t>
            </a:r>
            <a:r>
              <a:rPr lang="en-US" sz="1200" b="1" dirty="0" err="1">
                <a:solidFill>
                  <a:schemeClr val="tx1"/>
                </a:solidFill>
              </a:rPr>
              <a:t>DynCTA</a:t>
            </a:r>
            <a:endParaRPr lang="en-US" sz="1500" b="1" dirty="0">
              <a:solidFill>
                <a:schemeClr val="tx1"/>
              </a:solidFill>
            </a:endParaRPr>
          </a:p>
        </p:txBody>
      </p:sp>
      <p:sp>
        <p:nvSpPr>
          <p:cNvPr id="10" name="Rectangle: Rounded Corners 9">
            <a:extLst>
              <a:ext uri="{FF2B5EF4-FFF2-40B4-BE49-F238E27FC236}">
                <a16:creationId xmlns:a16="http://schemas.microsoft.com/office/drawing/2014/main" xmlns="" id="{E4C7B610-25B8-41F7-83D4-A64260C0F50E}"/>
              </a:ext>
            </a:extLst>
          </p:cNvPr>
          <p:cNvSpPr/>
          <p:nvPr/>
        </p:nvSpPr>
        <p:spPr>
          <a:xfrm>
            <a:off x="5081055" y="4061738"/>
            <a:ext cx="1185358"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err="1">
                <a:solidFill>
                  <a:schemeClr val="tx1"/>
                </a:solidFill>
              </a:rPr>
              <a:t>Mod+Bypass</a:t>
            </a:r>
            <a:endParaRPr lang="en-US" sz="1500" b="1" dirty="0">
              <a:solidFill>
                <a:schemeClr val="tx1"/>
              </a:solidFill>
            </a:endParaRPr>
          </a:p>
        </p:txBody>
      </p:sp>
      <p:sp>
        <p:nvSpPr>
          <p:cNvPr id="11" name="Rectangle: Rounded Corners 10">
            <a:extLst>
              <a:ext uri="{FF2B5EF4-FFF2-40B4-BE49-F238E27FC236}">
                <a16:creationId xmlns:a16="http://schemas.microsoft.com/office/drawing/2014/main" xmlns="" id="{4EB572C2-82A2-4520-AFA5-52812A2977FE}"/>
              </a:ext>
            </a:extLst>
          </p:cNvPr>
          <p:cNvSpPr/>
          <p:nvPr/>
        </p:nvSpPr>
        <p:spPr>
          <a:xfrm>
            <a:off x="7193250" y="4061738"/>
            <a:ext cx="741775"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err="1">
                <a:solidFill>
                  <a:schemeClr val="tx1"/>
                </a:solidFill>
              </a:rPr>
              <a:t>optWS</a:t>
            </a:r>
            <a:endParaRPr lang="en-US" sz="1500" b="1" dirty="0">
              <a:solidFill>
                <a:schemeClr val="tx1"/>
              </a:solidFill>
            </a:endParaRPr>
          </a:p>
        </p:txBody>
      </p:sp>
      <p:sp>
        <p:nvSpPr>
          <p:cNvPr id="13" name="Rectangle: Rounded Corners 12">
            <a:extLst>
              <a:ext uri="{FF2B5EF4-FFF2-40B4-BE49-F238E27FC236}">
                <a16:creationId xmlns:a16="http://schemas.microsoft.com/office/drawing/2014/main" xmlns="" id="{A55238EA-838B-435B-A199-81165011289D}"/>
              </a:ext>
            </a:extLst>
          </p:cNvPr>
          <p:cNvSpPr/>
          <p:nvPr/>
        </p:nvSpPr>
        <p:spPr>
          <a:xfrm>
            <a:off x="1208975" y="4061739"/>
            <a:ext cx="1009202"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a:t>
            </a:r>
            <a:r>
              <a:rPr lang="en-US" sz="1200" b="1" dirty="0" err="1">
                <a:solidFill>
                  <a:schemeClr val="tx1"/>
                </a:solidFill>
              </a:rPr>
              <a:t>bestTLP</a:t>
            </a:r>
            <a:endParaRPr lang="en-US" sz="1500" b="1" dirty="0">
              <a:solidFill>
                <a:schemeClr val="tx1"/>
              </a:solidFill>
            </a:endParaRPr>
          </a:p>
        </p:txBody>
      </p:sp>
      <p:sp>
        <p:nvSpPr>
          <p:cNvPr id="16" name="Rectangle: Rounded Corners 15">
            <a:extLst>
              <a:ext uri="{FF2B5EF4-FFF2-40B4-BE49-F238E27FC236}">
                <a16:creationId xmlns:a16="http://schemas.microsoft.com/office/drawing/2014/main" xmlns="" id="{7C1BFE0F-144F-4019-B088-3E7A8AD40F0B}"/>
              </a:ext>
            </a:extLst>
          </p:cNvPr>
          <p:cNvSpPr/>
          <p:nvPr/>
        </p:nvSpPr>
        <p:spPr>
          <a:xfrm>
            <a:off x="1339581" y="4347618"/>
            <a:ext cx="747991"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B050"/>
                </a:solidFill>
              </a:rPr>
              <a:t>+19.6%</a:t>
            </a:r>
          </a:p>
        </p:txBody>
      </p:sp>
      <p:sp>
        <p:nvSpPr>
          <p:cNvPr id="17" name="Rectangle: Rounded Corners 16">
            <a:extLst>
              <a:ext uri="{FF2B5EF4-FFF2-40B4-BE49-F238E27FC236}">
                <a16:creationId xmlns:a16="http://schemas.microsoft.com/office/drawing/2014/main" xmlns="" id="{FA33F3F4-326B-4895-8239-8A0A3A8BA1AF}"/>
              </a:ext>
            </a:extLst>
          </p:cNvPr>
          <p:cNvSpPr/>
          <p:nvPr/>
        </p:nvSpPr>
        <p:spPr>
          <a:xfrm>
            <a:off x="3275620" y="4347618"/>
            <a:ext cx="747991"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B050"/>
                </a:solidFill>
              </a:rPr>
              <a:t>+11.2%</a:t>
            </a:r>
          </a:p>
        </p:txBody>
      </p:sp>
      <p:sp>
        <p:nvSpPr>
          <p:cNvPr id="18" name="Rectangle: Rounded Corners 17">
            <a:extLst>
              <a:ext uri="{FF2B5EF4-FFF2-40B4-BE49-F238E27FC236}">
                <a16:creationId xmlns:a16="http://schemas.microsoft.com/office/drawing/2014/main" xmlns="" id="{000D4D2D-0425-45C8-A355-A8E0E3FDBA3A}"/>
              </a:ext>
            </a:extLst>
          </p:cNvPr>
          <p:cNvSpPr/>
          <p:nvPr/>
        </p:nvSpPr>
        <p:spPr>
          <a:xfrm>
            <a:off x="5337640" y="4347618"/>
            <a:ext cx="672187"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B050"/>
                </a:solidFill>
              </a:rPr>
              <a:t>+9.7%</a:t>
            </a:r>
          </a:p>
        </p:txBody>
      </p:sp>
      <p:sp>
        <p:nvSpPr>
          <p:cNvPr id="19" name="Rectangle: Rounded Corners 18">
            <a:extLst>
              <a:ext uri="{FF2B5EF4-FFF2-40B4-BE49-F238E27FC236}">
                <a16:creationId xmlns:a16="http://schemas.microsoft.com/office/drawing/2014/main" xmlns="" id="{C250EC55-7E9E-422E-8279-8F1C86315A18}"/>
              </a:ext>
            </a:extLst>
          </p:cNvPr>
          <p:cNvSpPr/>
          <p:nvPr/>
        </p:nvSpPr>
        <p:spPr>
          <a:xfrm>
            <a:off x="7228044" y="4347618"/>
            <a:ext cx="672187"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FF0000"/>
                </a:solidFill>
              </a:rPr>
              <a:t>-3%</a:t>
            </a:r>
          </a:p>
        </p:txBody>
      </p:sp>
      <p:cxnSp>
        <p:nvCxnSpPr>
          <p:cNvPr id="15" name="Straight Arrow Connector 14">
            <a:extLst>
              <a:ext uri="{FF2B5EF4-FFF2-40B4-BE49-F238E27FC236}">
                <a16:creationId xmlns:a16="http://schemas.microsoft.com/office/drawing/2014/main" xmlns="" id="{FD3AF4F7-EF0C-4B03-A50A-02B2D4733E92}"/>
              </a:ext>
            </a:extLst>
          </p:cNvPr>
          <p:cNvCxnSpPr>
            <a:cxnSpLocks/>
          </p:cNvCxnSpPr>
          <p:nvPr/>
        </p:nvCxnSpPr>
        <p:spPr>
          <a:xfrm>
            <a:off x="8637842" y="1330881"/>
            <a:ext cx="0" cy="693462"/>
          </a:xfrm>
          <a:prstGeom prst="straightConnector1">
            <a:avLst/>
          </a:prstGeom>
          <a:ln w="19050">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E7298C75-C45B-41E9-8619-12279288628A}"/>
              </a:ext>
            </a:extLst>
          </p:cNvPr>
          <p:cNvCxnSpPr>
            <a:cxnSpLocks/>
          </p:cNvCxnSpPr>
          <p:nvPr/>
        </p:nvCxnSpPr>
        <p:spPr>
          <a:xfrm>
            <a:off x="8334947" y="1330881"/>
            <a:ext cx="0" cy="940636"/>
          </a:xfrm>
          <a:prstGeom prst="straightConnector1">
            <a:avLst/>
          </a:prstGeom>
          <a:ln w="1905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9C8A0A11-8A04-45BF-8ED7-E81ECF440910}"/>
              </a:ext>
            </a:extLst>
          </p:cNvPr>
          <p:cNvCxnSpPr>
            <a:cxnSpLocks/>
          </p:cNvCxnSpPr>
          <p:nvPr/>
        </p:nvCxnSpPr>
        <p:spPr>
          <a:xfrm>
            <a:off x="8486395" y="1330881"/>
            <a:ext cx="0" cy="912061"/>
          </a:xfrm>
          <a:prstGeom prst="straightConnector1">
            <a:avLst/>
          </a:prstGeom>
          <a:ln w="19050">
            <a:solidFill>
              <a:srgbClr val="00B05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AB16C6AD-1730-43FB-8D2E-10D05BA8B233}"/>
              </a:ext>
            </a:extLst>
          </p:cNvPr>
          <p:cNvCxnSpPr>
            <a:cxnSpLocks/>
          </p:cNvCxnSpPr>
          <p:nvPr/>
        </p:nvCxnSpPr>
        <p:spPr>
          <a:xfrm>
            <a:off x="8776198" y="1330882"/>
            <a:ext cx="0" cy="634883"/>
          </a:xfrm>
          <a:prstGeom prst="straightConnector1">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65713A11-020C-4BA8-97D7-057119A022EE}"/>
              </a:ext>
            </a:extLst>
          </p:cNvPr>
          <p:cNvSpPr/>
          <p:nvPr/>
        </p:nvSpPr>
        <p:spPr>
          <a:xfrm>
            <a:off x="2884822" y="3814305"/>
            <a:ext cx="1529586" cy="253916"/>
          </a:xfrm>
          <a:prstGeom prst="rect">
            <a:avLst/>
          </a:prstGeom>
        </p:spPr>
        <p:txBody>
          <a:bodyPr wrap="none">
            <a:spAutoFit/>
          </a:bodyPr>
          <a:lstStyle/>
          <a:p>
            <a:pPr algn="ctr"/>
            <a:r>
              <a:rPr lang="en-US" sz="1050" dirty="0">
                <a:solidFill>
                  <a:srgbClr val="0070C0"/>
                </a:solidFill>
              </a:rPr>
              <a:t>[</a:t>
            </a:r>
            <a:r>
              <a:rPr lang="en-US" sz="1050" dirty="0" err="1">
                <a:solidFill>
                  <a:srgbClr val="0070C0"/>
                </a:solidFill>
              </a:rPr>
              <a:t>Kayiran</a:t>
            </a:r>
            <a:r>
              <a:rPr lang="en-US" sz="1050" dirty="0">
                <a:solidFill>
                  <a:srgbClr val="0070C0"/>
                </a:solidFill>
              </a:rPr>
              <a:t>+, PACT2013]</a:t>
            </a:r>
          </a:p>
        </p:txBody>
      </p:sp>
      <p:sp>
        <p:nvSpPr>
          <p:cNvPr id="20" name="Rectangle 19">
            <a:extLst>
              <a:ext uri="{FF2B5EF4-FFF2-40B4-BE49-F238E27FC236}">
                <a16:creationId xmlns:a16="http://schemas.microsoft.com/office/drawing/2014/main" xmlns="" id="{53573ECC-F566-4E6E-A719-5AB18AA5E8D0}"/>
              </a:ext>
            </a:extLst>
          </p:cNvPr>
          <p:cNvSpPr/>
          <p:nvPr/>
        </p:nvSpPr>
        <p:spPr>
          <a:xfrm>
            <a:off x="5082305" y="3817628"/>
            <a:ext cx="1176925" cy="253916"/>
          </a:xfrm>
          <a:prstGeom prst="rect">
            <a:avLst/>
          </a:prstGeom>
        </p:spPr>
        <p:txBody>
          <a:bodyPr wrap="none">
            <a:spAutoFit/>
          </a:bodyPr>
          <a:lstStyle/>
          <a:p>
            <a:pPr algn="ctr"/>
            <a:r>
              <a:rPr lang="en-US" sz="1050" dirty="0">
                <a:solidFill>
                  <a:srgbClr val="0070C0"/>
                </a:solidFill>
              </a:rPr>
              <a:t>[Li+, DATE2016]</a:t>
            </a:r>
          </a:p>
        </p:txBody>
      </p:sp>
      <p:sp>
        <p:nvSpPr>
          <p:cNvPr id="7" name="Oval 6">
            <a:extLst>
              <a:ext uri="{FF2B5EF4-FFF2-40B4-BE49-F238E27FC236}">
                <a16:creationId xmlns:a16="http://schemas.microsoft.com/office/drawing/2014/main" xmlns="" id="{E07264B7-E23A-4996-8C52-0B1679969DC2}"/>
              </a:ext>
            </a:extLst>
          </p:cNvPr>
          <p:cNvSpPr/>
          <p:nvPr/>
        </p:nvSpPr>
        <p:spPr>
          <a:xfrm>
            <a:off x="5533225" y="1240303"/>
            <a:ext cx="761809" cy="45607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75301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animBg="1"/>
      <p:bldP spid="9" grpId="0" animBg="1"/>
      <p:bldP spid="10" grpId="0" animBg="1"/>
      <p:bldP spid="11" grpId="0" animBg="1"/>
      <p:bldP spid="13" grpId="0" animBg="1"/>
      <p:bldP spid="16" grpId="0"/>
      <p:bldP spid="17" grpId="0"/>
      <p:bldP spid="18" grpId="0"/>
      <p:bldP spid="19" grpId="0"/>
      <p:bldP spid="6" grpId="0"/>
      <p:bldP spid="20"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71F9A-ECB4-4ED7-96E4-48986434D059}"/>
              </a:ext>
            </a:extLst>
          </p:cNvPr>
          <p:cNvSpPr>
            <a:spLocks noGrp="1"/>
          </p:cNvSpPr>
          <p:nvPr>
            <p:ph type="title"/>
          </p:nvPr>
        </p:nvSpPr>
        <p:spPr/>
        <p:txBody>
          <a:bodyPr/>
          <a:lstStyle/>
          <a:p>
            <a:r>
              <a:rPr lang="en-US" dirty="0"/>
              <a:t>Evaluation – Fairness</a:t>
            </a:r>
          </a:p>
        </p:txBody>
      </p:sp>
      <p:sp>
        <p:nvSpPr>
          <p:cNvPr id="4" name="Footer Placeholder 3">
            <a:extLst>
              <a:ext uri="{FF2B5EF4-FFF2-40B4-BE49-F238E27FC236}">
                <a16:creationId xmlns:a16="http://schemas.microsoft.com/office/drawing/2014/main" xmlns="" id="{CA624E80-C2BF-4C53-A1F6-865F17CB83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2C95F00-FAFD-419F-973A-F567BE804A2A}"/>
              </a:ext>
            </a:extLst>
          </p:cNvPr>
          <p:cNvSpPr>
            <a:spLocks noGrp="1"/>
          </p:cNvSpPr>
          <p:nvPr>
            <p:ph type="sldNum" sz="quarter" idx="12"/>
          </p:nvPr>
        </p:nvSpPr>
        <p:spPr/>
        <p:txBody>
          <a:bodyPr/>
          <a:lstStyle/>
          <a:p>
            <a:fld id="{98ECD8BD-D1A9-4DC4-89AE-4427480F30AB}" type="slidenum">
              <a:rPr lang="en-US" smtClean="0"/>
              <a:t>31</a:t>
            </a:fld>
            <a:endParaRPr lang="en-US"/>
          </a:p>
        </p:txBody>
      </p:sp>
      <p:graphicFrame>
        <p:nvGraphicFramePr>
          <p:cNvPr id="6" name="Chart 5">
            <a:extLst>
              <a:ext uri="{FF2B5EF4-FFF2-40B4-BE49-F238E27FC236}">
                <a16:creationId xmlns:a16="http://schemas.microsoft.com/office/drawing/2014/main" xmlns="" id="{5246F864-6B56-46F4-963D-BBEBA5C7B132}"/>
              </a:ext>
            </a:extLst>
          </p:cNvPr>
          <p:cNvGraphicFramePr>
            <a:graphicFrameLocks/>
          </p:cNvGraphicFramePr>
          <p:nvPr>
            <p:extLst>
              <p:ext uri="{D42A27DB-BD31-4B8C-83A1-F6EECF244321}">
                <p14:modId xmlns:p14="http://schemas.microsoft.com/office/powerpoint/2010/main" val="1776629060"/>
              </p:ext>
            </p:extLst>
          </p:nvPr>
        </p:nvGraphicFramePr>
        <p:xfrm>
          <a:off x="114300" y="1371600"/>
          <a:ext cx="8915400" cy="2400300"/>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a:extLst>
              <a:ext uri="{FF2B5EF4-FFF2-40B4-BE49-F238E27FC236}">
                <a16:creationId xmlns:a16="http://schemas.microsoft.com/office/drawing/2014/main" xmlns="" id="{E1FB59CF-9F57-448A-B2DA-107B39067E3E}"/>
              </a:ext>
            </a:extLst>
          </p:cNvPr>
          <p:cNvSpPr/>
          <p:nvPr/>
        </p:nvSpPr>
        <p:spPr>
          <a:xfrm>
            <a:off x="412920" y="2961266"/>
            <a:ext cx="242047" cy="242047"/>
          </a:xfrm>
          <a:prstGeom prst="ellipse">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xmlns="" id="{6C4139A4-491C-46FC-9752-6C776A4072D7}"/>
              </a:ext>
            </a:extLst>
          </p:cNvPr>
          <p:cNvSpPr/>
          <p:nvPr/>
        </p:nvSpPr>
        <p:spPr>
          <a:xfrm>
            <a:off x="3145015" y="4072130"/>
            <a:ext cx="1009202"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a:t>
            </a:r>
            <a:r>
              <a:rPr lang="en-US" sz="1200" b="1" dirty="0" err="1">
                <a:solidFill>
                  <a:schemeClr val="tx1"/>
                </a:solidFill>
              </a:rPr>
              <a:t>DynCTA</a:t>
            </a:r>
            <a:endParaRPr lang="en-US" sz="1500" b="1" dirty="0">
              <a:solidFill>
                <a:schemeClr val="tx1"/>
              </a:solidFill>
            </a:endParaRPr>
          </a:p>
        </p:txBody>
      </p:sp>
      <p:sp>
        <p:nvSpPr>
          <p:cNvPr id="13" name="Rectangle: Rounded Corners 12">
            <a:extLst>
              <a:ext uri="{FF2B5EF4-FFF2-40B4-BE49-F238E27FC236}">
                <a16:creationId xmlns:a16="http://schemas.microsoft.com/office/drawing/2014/main" xmlns="" id="{E40E3ABE-F3E7-444B-AF1F-E4C58118C0E3}"/>
              </a:ext>
            </a:extLst>
          </p:cNvPr>
          <p:cNvSpPr/>
          <p:nvPr/>
        </p:nvSpPr>
        <p:spPr>
          <a:xfrm>
            <a:off x="5081055" y="4072129"/>
            <a:ext cx="1185358"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err="1">
                <a:solidFill>
                  <a:schemeClr val="tx1"/>
                </a:solidFill>
              </a:rPr>
              <a:t>Mod+Bypass</a:t>
            </a:r>
            <a:endParaRPr lang="en-US" sz="1500" b="1" dirty="0">
              <a:solidFill>
                <a:schemeClr val="tx1"/>
              </a:solidFill>
            </a:endParaRPr>
          </a:p>
        </p:txBody>
      </p:sp>
      <p:sp>
        <p:nvSpPr>
          <p:cNvPr id="14" name="Rectangle: Rounded Corners 13">
            <a:extLst>
              <a:ext uri="{FF2B5EF4-FFF2-40B4-BE49-F238E27FC236}">
                <a16:creationId xmlns:a16="http://schemas.microsoft.com/office/drawing/2014/main" xmlns="" id="{58CA27C5-C41C-4018-A6AB-5045E7B44F06}"/>
              </a:ext>
            </a:extLst>
          </p:cNvPr>
          <p:cNvSpPr/>
          <p:nvPr/>
        </p:nvSpPr>
        <p:spPr>
          <a:xfrm>
            <a:off x="7193250" y="4072129"/>
            <a:ext cx="741775"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err="1">
                <a:solidFill>
                  <a:schemeClr val="tx1"/>
                </a:solidFill>
              </a:rPr>
              <a:t>optFI</a:t>
            </a:r>
            <a:endParaRPr lang="en-US" sz="1500" b="1" dirty="0">
              <a:solidFill>
                <a:schemeClr val="tx1"/>
              </a:solidFill>
            </a:endParaRPr>
          </a:p>
        </p:txBody>
      </p:sp>
      <p:sp>
        <p:nvSpPr>
          <p:cNvPr id="15" name="Rectangle: Rounded Corners 14">
            <a:extLst>
              <a:ext uri="{FF2B5EF4-FFF2-40B4-BE49-F238E27FC236}">
                <a16:creationId xmlns:a16="http://schemas.microsoft.com/office/drawing/2014/main" xmlns="" id="{F1F55BC7-97AE-43D3-9BFE-CAC53741889C}"/>
              </a:ext>
            </a:extLst>
          </p:cNvPr>
          <p:cNvSpPr/>
          <p:nvPr/>
        </p:nvSpPr>
        <p:spPr>
          <a:xfrm>
            <a:off x="1208975" y="4072131"/>
            <a:ext cx="1009202" cy="353746"/>
          </a:xfrm>
          <a:prstGeom prst="roundRect">
            <a:avLst/>
          </a:prstGeom>
          <a:noFill/>
          <a:ln>
            <a:prstDash val="dash"/>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a:t>
            </a:r>
            <a:r>
              <a:rPr lang="en-US" sz="1200" b="1" dirty="0" err="1">
                <a:solidFill>
                  <a:schemeClr val="tx1"/>
                </a:solidFill>
              </a:rPr>
              <a:t>bestTLP</a:t>
            </a:r>
            <a:endParaRPr lang="en-US" sz="1500" b="1" dirty="0">
              <a:solidFill>
                <a:schemeClr val="tx1"/>
              </a:solidFill>
            </a:endParaRPr>
          </a:p>
        </p:txBody>
      </p:sp>
      <p:sp>
        <p:nvSpPr>
          <p:cNvPr id="20" name="Rectangle: Rounded Corners 19">
            <a:extLst>
              <a:ext uri="{FF2B5EF4-FFF2-40B4-BE49-F238E27FC236}">
                <a16:creationId xmlns:a16="http://schemas.microsoft.com/office/drawing/2014/main" xmlns="" id="{0003673A-3417-41A3-9C95-81ACB0CB7CA5}"/>
              </a:ext>
            </a:extLst>
          </p:cNvPr>
          <p:cNvSpPr/>
          <p:nvPr/>
        </p:nvSpPr>
        <p:spPr>
          <a:xfrm>
            <a:off x="1382108" y="4358012"/>
            <a:ext cx="672187"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B050"/>
                </a:solidFill>
              </a:rPr>
              <a:t>2X</a:t>
            </a:r>
          </a:p>
        </p:txBody>
      </p:sp>
      <p:sp>
        <p:nvSpPr>
          <p:cNvPr id="21" name="Rectangle: Rounded Corners 20">
            <a:extLst>
              <a:ext uri="{FF2B5EF4-FFF2-40B4-BE49-F238E27FC236}">
                <a16:creationId xmlns:a16="http://schemas.microsoft.com/office/drawing/2014/main" xmlns="" id="{D9311E7B-958F-49EB-B3CD-155ED14C36A4}"/>
              </a:ext>
            </a:extLst>
          </p:cNvPr>
          <p:cNvSpPr/>
          <p:nvPr/>
        </p:nvSpPr>
        <p:spPr>
          <a:xfrm>
            <a:off x="3274903" y="4358009"/>
            <a:ext cx="749425"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B050"/>
                </a:solidFill>
              </a:rPr>
              <a:t>+83.1%</a:t>
            </a:r>
          </a:p>
        </p:txBody>
      </p:sp>
      <p:sp>
        <p:nvSpPr>
          <p:cNvPr id="22" name="Rectangle: Rounded Corners 21">
            <a:extLst>
              <a:ext uri="{FF2B5EF4-FFF2-40B4-BE49-F238E27FC236}">
                <a16:creationId xmlns:a16="http://schemas.microsoft.com/office/drawing/2014/main" xmlns="" id="{898396AE-1AFD-4812-8551-2D90A2F12A72}"/>
              </a:ext>
            </a:extLst>
          </p:cNvPr>
          <p:cNvSpPr/>
          <p:nvPr/>
        </p:nvSpPr>
        <p:spPr>
          <a:xfrm>
            <a:off x="5302846" y="4358009"/>
            <a:ext cx="741775"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00B050"/>
                </a:solidFill>
              </a:rPr>
              <a:t>+44.3%</a:t>
            </a:r>
          </a:p>
        </p:txBody>
      </p:sp>
      <p:sp>
        <p:nvSpPr>
          <p:cNvPr id="23" name="Rectangle: Rounded Corners 22">
            <a:extLst>
              <a:ext uri="{FF2B5EF4-FFF2-40B4-BE49-F238E27FC236}">
                <a16:creationId xmlns:a16="http://schemas.microsoft.com/office/drawing/2014/main" xmlns="" id="{F698514F-4878-4351-8F1A-0937DFD42752}"/>
              </a:ext>
            </a:extLst>
          </p:cNvPr>
          <p:cNvSpPr/>
          <p:nvPr/>
        </p:nvSpPr>
        <p:spPr>
          <a:xfrm>
            <a:off x="7228044" y="4358009"/>
            <a:ext cx="672187" cy="486798"/>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rgbClr val="FF0000"/>
                </a:solidFill>
              </a:rPr>
              <a:t>-6%</a:t>
            </a:r>
          </a:p>
        </p:txBody>
      </p:sp>
      <p:cxnSp>
        <p:nvCxnSpPr>
          <p:cNvPr id="16" name="Straight Arrow Connector 15">
            <a:extLst>
              <a:ext uri="{FF2B5EF4-FFF2-40B4-BE49-F238E27FC236}">
                <a16:creationId xmlns:a16="http://schemas.microsoft.com/office/drawing/2014/main" xmlns="" id="{968DEF69-59E9-49B1-801B-42D4985AB2C2}"/>
              </a:ext>
            </a:extLst>
          </p:cNvPr>
          <p:cNvCxnSpPr>
            <a:cxnSpLocks/>
          </p:cNvCxnSpPr>
          <p:nvPr/>
        </p:nvCxnSpPr>
        <p:spPr>
          <a:xfrm>
            <a:off x="8641652" y="1941195"/>
            <a:ext cx="0" cy="564714"/>
          </a:xfrm>
          <a:prstGeom prst="straightConnector1">
            <a:avLst/>
          </a:prstGeom>
          <a:ln w="19050">
            <a:solidFill>
              <a:srgbClr val="FF000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586083DE-4B46-4264-9A3E-A19F432136C2}"/>
              </a:ext>
            </a:extLst>
          </p:cNvPr>
          <p:cNvCxnSpPr>
            <a:cxnSpLocks/>
          </p:cNvCxnSpPr>
          <p:nvPr/>
        </p:nvCxnSpPr>
        <p:spPr>
          <a:xfrm>
            <a:off x="8334947" y="1941195"/>
            <a:ext cx="0" cy="1141095"/>
          </a:xfrm>
          <a:prstGeom prst="straightConnector1">
            <a:avLst/>
          </a:prstGeom>
          <a:ln w="19050">
            <a:solidFill>
              <a:srgbClr val="0070C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462AED4-12C5-415E-AA5F-07B45ABC9797}"/>
              </a:ext>
            </a:extLst>
          </p:cNvPr>
          <p:cNvCxnSpPr>
            <a:cxnSpLocks/>
          </p:cNvCxnSpPr>
          <p:nvPr/>
        </p:nvCxnSpPr>
        <p:spPr>
          <a:xfrm>
            <a:off x="8486395" y="1941195"/>
            <a:ext cx="0" cy="954405"/>
          </a:xfrm>
          <a:prstGeom prst="straightConnector1">
            <a:avLst/>
          </a:prstGeom>
          <a:ln w="19050">
            <a:solidFill>
              <a:srgbClr val="00B050"/>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B1A0F544-1EE8-48AC-A6D5-59202CC61424}"/>
              </a:ext>
            </a:extLst>
          </p:cNvPr>
          <p:cNvCxnSpPr>
            <a:cxnSpLocks/>
          </p:cNvCxnSpPr>
          <p:nvPr/>
        </p:nvCxnSpPr>
        <p:spPr>
          <a:xfrm>
            <a:off x="8787628" y="1941196"/>
            <a:ext cx="0" cy="487085"/>
          </a:xfrm>
          <a:prstGeom prst="straightConnector1">
            <a:avLst/>
          </a:prstGeom>
          <a:ln w="1905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xmlns="" id="{87B9994C-4057-4898-91D7-AACF01B64C6A}"/>
              </a:ext>
            </a:extLst>
          </p:cNvPr>
          <p:cNvSpPr/>
          <p:nvPr/>
        </p:nvSpPr>
        <p:spPr>
          <a:xfrm>
            <a:off x="2884822" y="3814305"/>
            <a:ext cx="1529586" cy="253916"/>
          </a:xfrm>
          <a:prstGeom prst="rect">
            <a:avLst/>
          </a:prstGeom>
        </p:spPr>
        <p:txBody>
          <a:bodyPr wrap="none">
            <a:spAutoFit/>
          </a:bodyPr>
          <a:lstStyle/>
          <a:p>
            <a:pPr algn="ctr"/>
            <a:r>
              <a:rPr lang="en-US" sz="1050" dirty="0">
                <a:solidFill>
                  <a:srgbClr val="0070C0"/>
                </a:solidFill>
              </a:rPr>
              <a:t>[</a:t>
            </a:r>
            <a:r>
              <a:rPr lang="en-US" sz="1050" dirty="0" err="1">
                <a:solidFill>
                  <a:srgbClr val="0070C0"/>
                </a:solidFill>
              </a:rPr>
              <a:t>Kayiran</a:t>
            </a:r>
            <a:r>
              <a:rPr lang="en-US" sz="1050" dirty="0">
                <a:solidFill>
                  <a:srgbClr val="0070C0"/>
                </a:solidFill>
              </a:rPr>
              <a:t>+, PACT2013]</a:t>
            </a:r>
          </a:p>
        </p:txBody>
      </p:sp>
      <p:sp>
        <p:nvSpPr>
          <p:cNvPr id="25" name="Rectangle 24">
            <a:extLst>
              <a:ext uri="{FF2B5EF4-FFF2-40B4-BE49-F238E27FC236}">
                <a16:creationId xmlns:a16="http://schemas.microsoft.com/office/drawing/2014/main" xmlns="" id="{0582224A-8C39-4B19-A2F7-7F4619A5918F}"/>
              </a:ext>
            </a:extLst>
          </p:cNvPr>
          <p:cNvSpPr/>
          <p:nvPr/>
        </p:nvSpPr>
        <p:spPr>
          <a:xfrm>
            <a:off x="5082305" y="3817628"/>
            <a:ext cx="1176925" cy="253916"/>
          </a:xfrm>
          <a:prstGeom prst="rect">
            <a:avLst/>
          </a:prstGeom>
        </p:spPr>
        <p:txBody>
          <a:bodyPr wrap="none">
            <a:spAutoFit/>
          </a:bodyPr>
          <a:lstStyle/>
          <a:p>
            <a:pPr algn="ctr"/>
            <a:r>
              <a:rPr lang="en-US" sz="1050" dirty="0">
                <a:solidFill>
                  <a:srgbClr val="0070C0"/>
                </a:solidFill>
              </a:rPr>
              <a:t>[Li+, DATE2016]</a:t>
            </a:r>
          </a:p>
        </p:txBody>
      </p:sp>
      <p:sp>
        <p:nvSpPr>
          <p:cNvPr id="26" name="Oval 25">
            <a:extLst>
              <a:ext uri="{FF2B5EF4-FFF2-40B4-BE49-F238E27FC236}">
                <a16:creationId xmlns:a16="http://schemas.microsoft.com/office/drawing/2014/main" xmlns="" id="{555C2D39-D1E7-4B62-A1C0-EDEA7D235C69}"/>
              </a:ext>
            </a:extLst>
          </p:cNvPr>
          <p:cNvSpPr/>
          <p:nvPr/>
        </p:nvSpPr>
        <p:spPr>
          <a:xfrm>
            <a:off x="5638895" y="1214440"/>
            <a:ext cx="761809" cy="45607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978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12" grpId="0" animBg="1"/>
      <p:bldP spid="13" grpId="0" animBg="1"/>
      <p:bldP spid="14" grpId="0" animBg="1"/>
      <p:bldP spid="15" grpId="0" animBg="1"/>
      <p:bldP spid="20" grpId="0"/>
      <p:bldP spid="21" grpId="0"/>
      <p:bldP spid="22" grpId="0"/>
      <p:bldP spid="23" grpId="0"/>
      <p:bldP spid="24" grpId="0"/>
      <p:bldP spid="25"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2A8E9-A9AA-4A05-A0B0-2D3DE9F129C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xmlns="" id="{E677E0C7-69BB-4039-ABEA-192067AB6209}"/>
              </a:ext>
            </a:extLst>
          </p:cNvPr>
          <p:cNvSpPr>
            <a:spLocks noGrp="1"/>
          </p:cNvSpPr>
          <p:nvPr>
            <p:ph idx="1"/>
          </p:nvPr>
        </p:nvSpPr>
        <p:spPr>
          <a:xfrm>
            <a:off x="457199" y="864765"/>
            <a:ext cx="8229600" cy="3394472"/>
          </a:xfrm>
        </p:spPr>
        <p:txBody>
          <a:bodyPr>
            <a:noAutofit/>
          </a:bodyPr>
          <a:lstStyle/>
          <a:p>
            <a:r>
              <a:rPr lang="en-US" sz="2400" b="1" u="sng" dirty="0"/>
              <a:t>Observe</a:t>
            </a:r>
            <a:r>
              <a:rPr lang="en-US" sz="2400" dirty="0"/>
              <a:t> an ample scope for TLP management techniques to improve WS and FI in GPUs running multiple applications</a:t>
            </a:r>
            <a:endParaRPr lang="en-US" sz="2700" dirty="0"/>
          </a:p>
          <a:p>
            <a:r>
              <a:rPr lang="en-US" sz="2400" b="1" u="sng" dirty="0"/>
              <a:t>Propose</a:t>
            </a:r>
            <a:r>
              <a:rPr lang="en-US" sz="2400" dirty="0"/>
              <a:t> a new metric </a:t>
            </a:r>
            <a:r>
              <a:rPr lang="en-US" sz="2400" b="1" dirty="0">
                <a:solidFill>
                  <a:srgbClr val="FF0000"/>
                </a:solidFill>
              </a:rPr>
              <a:t>EB</a:t>
            </a:r>
            <a:r>
              <a:rPr lang="en-US" sz="2400" dirty="0"/>
              <a:t> to quantify the effects of TLP modulation</a:t>
            </a:r>
            <a:endParaRPr lang="en-US" sz="2700" dirty="0"/>
          </a:p>
          <a:p>
            <a:r>
              <a:rPr lang="en-US" sz="2400" b="1" u="sng" dirty="0"/>
              <a:t>Design</a:t>
            </a:r>
            <a:r>
              <a:rPr lang="en-US" sz="2400" dirty="0"/>
              <a:t> </a:t>
            </a:r>
            <a:r>
              <a:rPr lang="en-US" sz="2400" b="1" dirty="0">
                <a:solidFill>
                  <a:srgbClr val="FF0000"/>
                </a:solidFill>
              </a:rPr>
              <a:t>PBS</a:t>
            </a:r>
            <a:r>
              <a:rPr lang="en-US" sz="2400" dirty="0"/>
              <a:t>, EB-based application-aware TLP management techniques for a better WS/FI in a multi-application environment</a:t>
            </a:r>
            <a:endParaRPr lang="en-US" sz="2700" dirty="0"/>
          </a:p>
          <a:p>
            <a:pPr lvl="1"/>
            <a:r>
              <a:rPr lang="en-US" sz="2100" dirty="0">
                <a:sym typeface="Wingdings" panose="05000000000000000000" pitchFamily="2" charset="2"/>
              </a:rPr>
              <a:t>PBS is within </a:t>
            </a:r>
            <a:r>
              <a:rPr lang="en-US" sz="2100" dirty="0">
                <a:solidFill>
                  <a:srgbClr val="FF0000"/>
                </a:solidFill>
                <a:sym typeface="Wingdings" panose="05000000000000000000" pitchFamily="2" charset="2"/>
              </a:rPr>
              <a:t>3%</a:t>
            </a:r>
            <a:r>
              <a:rPr lang="en-US" sz="2100" dirty="0">
                <a:sym typeface="Wingdings" panose="05000000000000000000" pitchFamily="2" charset="2"/>
              </a:rPr>
              <a:t> and </a:t>
            </a:r>
            <a:r>
              <a:rPr lang="en-US" sz="2100" dirty="0">
                <a:solidFill>
                  <a:srgbClr val="FF0000"/>
                </a:solidFill>
                <a:sym typeface="Wingdings" panose="05000000000000000000" pitchFamily="2" charset="2"/>
              </a:rPr>
              <a:t>6% </a:t>
            </a:r>
            <a:r>
              <a:rPr lang="en-US" sz="2100" dirty="0">
                <a:sym typeface="Wingdings" panose="05000000000000000000" pitchFamily="2" charset="2"/>
              </a:rPr>
              <a:t>of </a:t>
            </a:r>
            <a:r>
              <a:rPr lang="en-US" sz="2100" dirty="0" err="1">
                <a:sym typeface="Wingdings" panose="05000000000000000000" pitchFamily="2" charset="2"/>
              </a:rPr>
              <a:t>optWS</a:t>
            </a:r>
            <a:r>
              <a:rPr lang="en-US" sz="2100" dirty="0">
                <a:sym typeface="Wingdings" panose="05000000000000000000" pitchFamily="2" charset="2"/>
              </a:rPr>
              <a:t> and </a:t>
            </a:r>
            <a:r>
              <a:rPr lang="en-US" sz="2100" dirty="0" err="1">
                <a:sym typeface="Wingdings" panose="05000000000000000000" pitchFamily="2" charset="2"/>
              </a:rPr>
              <a:t>optFI</a:t>
            </a:r>
            <a:endParaRPr lang="en-US" sz="2400" dirty="0">
              <a:sym typeface="Wingdings" panose="05000000000000000000" pitchFamily="2" charset="2"/>
            </a:endParaRPr>
          </a:p>
        </p:txBody>
      </p:sp>
      <p:sp>
        <p:nvSpPr>
          <p:cNvPr id="4" name="Footer Placeholder 3">
            <a:extLst>
              <a:ext uri="{FF2B5EF4-FFF2-40B4-BE49-F238E27FC236}">
                <a16:creationId xmlns:a16="http://schemas.microsoft.com/office/drawing/2014/main" xmlns="" id="{5FC5EDB3-B485-4F39-A5BA-E0934B1C6E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105D91E-08F6-452F-B8DA-DE46228C3F9F}"/>
              </a:ext>
            </a:extLst>
          </p:cNvPr>
          <p:cNvSpPr>
            <a:spLocks noGrp="1"/>
          </p:cNvSpPr>
          <p:nvPr>
            <p:ph type="sldNum" sz="quarter" idx="12"/>
          </p:nvPr>
        </p:nvSpPr>
        <p:spPr/>
        <p:txBody>
          <a:bodyPr/>
          <a:lstStyle/>
          <a:p>
            <a:fld id="{98ECD8BD-D1A9-4DC4-89AE-4427480F30AB}" type="slidenum">
              <a:rPr lang="en-US" smtClean="0"/>
              <a:t>32</a:t>
            </a:fld>
            <a:endParaRPr lang="en-US"/>
          </a:p>
        </p:txBody>
      </p:sp>
    </p:spTree>
    <p:extLst>
      <p:ext uri="{BB962C8B-B14F-4D97-AF65-F5344CB8AC3E}">
        <p14:creationId xmlns:p14="http://schemas.microsoft.com/office/powerpoint/2010/main" val="77737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6A1778-1157-4D3E-B4BC-66182259E88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xmlns="" id="{8D83DFE7-8B23-4E9B-AF0E-7F39971CDE7F}"/>
              </a:ext>
            </a:extLst>
          </p:cNvPr>
          <p:cNvSpPr>
            <a:spLocks noGrp="1"/>
          </p:cNvSpPr>
          <p:nvPr>
            <p:ph idx="1"/>
          </p:nvPr>
        </p:nvSpPr>
        <p:spPr>
          <a:xfrm>
            <a:off x="106326" y="1005494"/>
            <a:ext cx="8931348" cy="3729858"/>
          </a:xfrm>
        </p:spPr>
        <p:txBody>
          <a:bodyPr>
            <a:normAutofit fontScale="77500" lnSpcReduction="20000"/>
          </a:bodyPr>
          <a:lstStyle/>
          <a:p>
            <a:r>
              <a:rPr lang="en-US" dirty="0" smtClean="0"/>
              <a:t>Memory Bandwidth Management for Performance and Fairness</a:t>
            </a:r>
          </a:p>
          <a:p>
            <a:pPr lvl="1"/>
            <a:r>
              <a:rPr lang="en-US" dirty="0">
                <a:latin typeface="Arial" panose="020B0604020202020204" pitchFamily="34" charset="0"/>
                <a:cs typeface="Arial" panose="020B0604020202020204" pitchFamily="34" charset="0"/>
              </a:rPr>
              <a:t>Efficient and Fair Multi-programming in GPUs via Effective Bandwidth </a:t>
            </a:r>
            <a:r>
              <a:rPr lang="en-US" dirty="0" smtClean="0">
                <a:latin typeface="Arial" panose="020B0604020202020204" pitchFamily="34" charset="0"/>
                <a:cs typeface="Arial" panose="020B0604020202020204" pitchFamily="34" charset="0"/>
              </a:rPr>
              <a:t>Management, HPCA’18</a:t>
            </a:r>
          </a:p>
          <a:p>
            <a:pPr lvl="1"/>
            <a:r>
              <a:rPr lang="en-US" dirty="0" smtClean="0">
                <a:latin typeface="Arial" panose="020B0604020202020204" pitchFamily="34" charset="0"/>
                <a:cs typeface="Arial" panose="020B0604020202020204" pitchFamily="34" charset="0"/>
              </a:rPr>
              <a:t>Focuses on Performance / Fairness Trade-offs</a:t>
            </a:r>
          </a:p>
          <a:p>
            <a:pPr lvl="1"/>
            <a:endParaRPr lang="en-US" dirty="0" smtClean="0"/>
          </a:p>
          <a:p>
            <a:r>
              <a:rPr lang="en-US" dirty="0"/>
              <a:t>Memory Bandwidth Management </a:t>
            </a:r>
            <a:r>
              <a:rPr lang="en-US" dirty="0" smtClean="0"/>
              <a:t>for Performance </a:t>
            </a:r>
            <a:r>
              <a:rPr lang="en-US" dirty="0"/>
              <a:t>and </a:t>
            </a:r>
            <a:r>
              <a:rPr lang="en-US" dirty="0" smtClean="0"/>
              <a:t>Security</a:t>
            </a:r>
          </a:p>
          <a:p>
            <a:pPr lvl="1"/>
            <a:r>
              <a:rPr lang="en-US" dirty="0" err="1"/>
              <a:t>RCoal</a:t>
            </a:r>
            <a:r>
              <a:rPr lang="en-US" dirty="0"/>
              <a:t>: Mitigating GPU Timing Attack via </a:t>
            </a:r>
            <a:r>
              <a:rPr lang="en-US" dirty="0" err="1"/>
              <a:t>Subwarp</a:t>
            </a:r>
            <a:r>
              <a:rPr lang="en-US" dirty="0"/>
              <a:t>-based Randomized Coalescing Techniques, HPCA </a:t>
            </a:r>
            <a:r>
              <a:rPr lang="en-US" dirty="0" smtClean="0"/>
              <a:t>2018</a:t>
            </a:r>
          </a:p>
          <a:p>
            <a:pPr lvl="1"/>
            <a:r>
              <a:rPr lang="en-US" dirty="0">
                <a:latin typeface="Arial" panose="020B0604020202020204" pitchFamily="34" charset="0"/>
                <a:cs typeface="Arial" panose="020B0604020202020204" pitchFamily="34" charset="0"/>
              </a:rPr>
              <a:t>Focuses on Performance / </a:t>
            </a:r>
            <a:r>
              <a:rPr lang="en-US" dirty="0" smtClean="0">
                <a:latin typeface="Arial" panose="020B0604020202020204" pitchFamily="34" charset="0"/>
                <a:cs typeface="Arial" panose="020B0604020202020204" pitchFamily="34" charset="0"/>
              </a:rPr>
              <a:t>Security Trade-offs</a:t>
            </a:r>
            <a:endParaRPr lang="en-US" i="1" dirty="0"/>
          </a:p>
          <a:p>
            <a:pPr lvl="1"/>
            <a:endParaRPr lang="en-US" sz="1700" dirty="0"/>
          </a:p>
        </p:txBody>
      </p:sp>
      <p:sp>
        <p:nvSpPr>
          <p:cNvPr id="4" name="Slide Number Placeholder 3">
            <a:extLst>
              <a:ext uri="{FF2B5EF4-FFF2-40B4-BE49-F238E27FC236}">
                <a16:creationId xmlns:a16="http://schemas.microsoft.com/office/drawing/2014/main" xmlns="" id="{AD8C7DB9-4332-4CFD-87B4-F49304D154A1}"/>
              </a:ext>
            </a:extLst>
          </p:cNvPr>
          <p:cNvSpPr>
            <a:spLocks noGrp="1"/>
          </p:cNvSpPr>
          <p:nvPr>
            <p:ph type="sldNum" sz="quarter" idx="12"/>
          </p:nvPr>
        </p:nvSpPr>
        <p:spPr/>
        <p:txBody>
          <a:bodyPr/>
          <a:lstStyle/>
          <a:p>
            <a:fld id="{3CD5B470-24F1-6744-BE88-730898E97D2D}" type="slidenum">
              <a:rPr lang="en-US" smtClean="0"/>
              <a:t>33</a:t>
            </a:fld>
            <a:endParaRPr lang="en-US"/>
          </a:p>
        </p:txBody>
      </p:sp>
      <p:sp>
        <p:nvSpPr>
          <p:cNvPr id="5" name="Rectangle 4"/>
          <p:cNvSpPr/>
          <p:nvPr/>
        </p:nvSpPr>
        <p:spPr>
          <a:xfrm>
            <a:off x="106326" y="2867550"/>
            <a:ext cx="8931348" cy="182527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67658"/>
            <a:ext cx="7772400" cy="1102519"/>
          </a:xfrm>
        </p:spPr>
        <p:txBody>
          <a:bodyPr>
            <a:noAutofit/>
          </a:bodyPr>
          <a:lstStyle/>
          <a:p>
            <a:r>
              <a:rPr lang="en-US" sz="3200" b="1" dirty="0" err="1">
                <a:solidFill>
                  <a:schemeClr val="bg1"/>
                </a:solidFill>
              </a:rPr>
              <a:t>RCoal</a:t>
            </a:r>
            <a:r>
              <a:rPr lang="en-US" sz="3200" b="1" dirty="0">
                <a:solidFill>
                  <a:schemeClr val="bg1"/>
                </a:solidFill>
              </a:rPr>
              <a:t>: Mitigating GPU Timing Attack via </a:t>
            </a:r>
            <a:r>
              <a:rPr lang="en-US" sz="3200" b="1" dirty="0" err="1">
                <a:solidFill>
                  <a:schemeClr val="bg1"/>
                </a:solidFill>
              </a:rPr>
              <a:t>Subwarp</a:t>
            </a:r>
            <a:r>
              <a:rPr lang="en-US" sz="3200" b="1" dirty="0">
                <a:solidFill>
                  <a:schemeClr val="bg1"/>
                </a:solidFill>
              </a:rPr>
              <a:t>-based Randomized Coalescing Techniques</a:t>
            </a:r>
          </a:p>
        </p:txBody>
      </p:sp>
      <p:sp>
        <p:nvSpPr>
          <p:cNvPr id="3" name="Subtitle 2"/>
          <p:cNvSpPr>
            <a:spLocks noGrp="1"/>
          </p:cNvSpPr>
          <p:nvPr>
            <p:ph type="subTitle" idx="4294967295"/>
          </p:nvPr>
        </p:nvSpPr>
        <p:spPr>
          <a:xfrm>
            <a:off x="1371600" y="1991649"/>
            <a:ext cx="6400800" cy="1314450"/>
          </a:xfrm>
        </p:spPr>
        <p:txBody>
          <a:bodyPr>
            <a:noAutofit/>
          </a:bodyPr>
          <a:lstStyle/>
          <a:p>
            <a:pPr marL="0" indent="0" algn="ctr">
              <a:buNone/>
            </a:pPr>
            <a:r>
              <a:rPr lang="en-US" sz="2400" dirty="0">
                <a:solidFill>
                  <a:schemeClr val="bg1"/>
                </a:solidFill>
              </a:rPr>
              <a:t>Gurunath Kadam (College of William </a:t>
            </a:r>
            <a:r>
              <a:rPr lang="en-US" sz="2400" dirty="0" smtClean="0">
                <a:solidFill>
                  <a:schemeClr val="bg1"/>
                </a:solidFill>
              </a:rPr>
              <a:t>&amp; </a:t>
            </a:r>
            <a:r>
              <a:rPr lang="en-US" sz="2400" dirty="0" smtClean="0">
                <a:solidFill>
                  <a:schemeClr val="bg1"/>
                </a:solidFill>
              </a:rPr>
              <a:t>Mary</a:t>
            </a:r>
            <a:r>
              <a:rPr lang="en-US" sz="2400" dirty="0">
                <a:solidFill>
                  <a:schemeClr val="bg1"/>
                </a:solidFill>
              </a:rPr>
              <a:t>)</a:t>
            </a:r>
          </a:p>
          <a:p>
            <a:pPr marL="0" indent="0" algn="ctr">
              <a:buNone/>
            </a:pPr>
            <a:r>
              <a:rPr lang="en-US" sz="2400" dirty="0" err="1">
                <a:solidFill>
                  <a:schemeClr val="bg1"/>
                </a:solidFill>
              </a:rPr>
              <a:t>Danfeng</a:t>
            </a:r>
            <a:r>
              <a:rPr lang="en-US" sz="2400" dirty="0">
                <a:solidFill>
                  <a:schemeClr val="bg1"/>
                </a:solidFill>
              </a:rPr>
              <a:t> Zhang (Penn State University)</a:t>
            </a:r>
          </a:p>
          <a:p>
            <a:pPr marL="0" indent="0" algn="ctr">
              <a:buNone/>
            </a:pPr>
            <a:r>
              <a:rPr lang="en-US" sz="2400" dirty="0">
                <a:solidFill>
                  <a:schemeClr val="bg1"/>
                </a:solidFill>
              </a:rPr>
              <a:t>Adwait Jog (College of William </a:t>
            </a:r>
            <a:r>
              <a:rPr lang="en-US" sz="2400" dirty="0" smtClean="0">
                <a:solidFill>
                  <a:schemeClr val="bg1"/>
                </a:solidFill>
              </a:rPr>
              <a:t>&amp; Mary</a:t>
            </a:r>
            <a:r>
              <a:rPr lang="en-US" sz="2400" dirty="0">
                <a:solidFill>
                  <a:schemeClr val="bg1"/>
                </a:solidFill>
              </a:rPr>
              <a:t>)</a:t>
            </a:r>
          </a:p>
          <a:p>
            <a:pPr marL="0" indent="0">
              <a:buNone/>
            </a:pPr>
            <a:endParaRPr lang="en-US" sz="2400" dirty="0">
              <a:solidFill>
                <a:srgbClr val="FFFFFF"/>
              </a:solidFill>
            </a:endParaRPr>
          </a:p>
        </p:txBody>
      </p:sp>
    </p:spTree>
    <p:extLst>
      <p:ext uri="{BB962C8B-B14F-4D97-AF65-F5344CB8AC3E}">
        <p14:creationId xmlns:p14="http://schemas.microsoft.com/office/powerpoint/2010/main" val="17580773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Concerns </a:t>
            </a:r>
            <a:endParaRPr lang="en-US" dirty="0"/>
          </a:p>
        </p:txBody>
      </p:sp>
      <p:sp>
        <p:nvSpPr>
          <p:cNvPr id="3" name="Content Placeholder 2"/>
          <p:cNvSpPr>
            <a:spLocks noGrp="1"/>
          </p:cNvSpPr>
          <p:nvPr>
            <p:ph idx="1"/>
          </p:nvPr>
        </p:nvSpPr>
        <p:spPr/>
        <p:txBody>
          <a:bodyPr>
            <a:normAutofit/>
          </a:bodyPr>
          <a:lstStyle/>
          <a:p>
            <a:r>
              <a:rPr lang="en-US" sz="2800" dirty="0" smtClean="0"/>
              <a:t>GPUs may be accelerating applications that are using user-sensitive data (e.g., genomics, financial)</a:t>
            </a:r>
          </a:p>
          <a:p>
            <a:r>
              <a:rPr lang="en-US" sz="2800" dirty="0" smtClean="0"/>
              <a:t>GPUs may be accelerating cryptographic applications (e.g., AES, RSA etc.) and authentication algorithms on-behalf of CPUs</a:t>
            </a:r>
          </a:p>
          <a:p>
            <a:r>
              <a:rPr lang="en-US" sz="2800" i="1" dirty="0" smtClean="0"/>
              <a:t>Given the popularity of GPUs, It </a:t>
            </a:r>
            <a:r>
              <a:rPr lang="en-US" sz="2800" i="1" dirty="0"/>
              <a:t>is imperative to keep GPUs secure against a variety of </a:t>
            </a:r>
            <a:r>
              <a:rPr lang="en-US" sz="2800" i="1" dirty="0" smtClean="0"/>
              <a:t>side-channel attacks </a:t>
            </a:r>
            <a:r>
              <a:rPr lang="en-US" sz="2800" i="1" dirty="0"/>
              <a:t>and other security vulnerabilities.</a:t>
            </a:r>
          </a:p>
        </p:txBody>
      </p:sp>
      <p:sp>
        <p:nvSpPr>
          <p:cNvPr id="4" name="Slide Number Placeholder 3"/>
          <p:cNvSpPr>
            <a:spLocks noGrp="1"/>
          </p:cNvSpPr>
          <p:nvPr>
            <p:ph type="sldNum" sz="quarter" idx="12"/>
          </p:nvPr>
        </p:nvSpPr>
        <p:spPr/>
        <p:txBody>
          <a:bodyPr/>
          <a:lstStyle/>
          <a:p>
            <a:fld id="{3CD5B470-24F1-6744-BE88-730898E97D2D}" type="slidenum">
              <a:rPr lang="en-US" smtClean="0"/>
              <a:pPr/>
              <a:t>35</a:t>
            </a:fld>
            <a:endParaRPr lang="en-US" dirty="0"/>
          </a:p>
        </p:txBody>
      </p:sp>
    </p:spTree>
    <p:extLst>
      <p:ext uri="{BB962C8B-B14F-4D97-AF65-F5344CB8AC3E}">
        <p14:creationId xmlns:p14="http://schemas.microsoft.com/office/powerpoint/2010/main" val="1801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Attacks </a:t>
            </a:r>
            <a:endParaRPr lang="en-US" dirty="0"/>
          </a:p>
        </p:txBody>
      </p:sp>
      <p:sp>
        <p:nvSpPr>
          <p:cNvPr id="3" name="Content Placeholder 2"/>
          <p:cNvSpPr>
            <a:spLocks noGrp="1"/>
          </p:cNvSpPr>
          <p:nvPr>
            <p:ph idx="1"/>
          </p:nvPr>
        </p:nvSpPr>
        <p:spPr/>
        <p:txBody>
          <a:bodyPr/>
          <a:lstStyle/>
          <a:p>
            <a:r>
              <a:rPr lang="en-US" dirty="0" smtClean="0"/>
              <a:t>User’s web activity on GPU can be tracked by the malicious attacker who is co-located on the same card [Oakland 2014]</a:t>
            </a:r>
          </a:p>
          <a:p>
            <a:r>
              <a:rPr lang="en-US" dirty="0" smtClean="0"/>
              <a:t>AES private keys can be recovered by correlation timing attacks [HPCA 2016]</a:t>
            </a:r>
          </a:p>
          <a:p>
            <a:r>
              <a:rPr lang="en-US" dirty="0" smtClean="0"/>
              <a:t>More severe attacks on GPUs? [Oakland’18]</a:t>
            </a:r>
          </a:p>
          <a:p>
            <a:pPr lvl="1"/>
            <a:r>
              <a:rPr lang="en-US" dirty="0" smtClean="0"/>
              <a:t>Spectre/Meltdown like attacks for GPUs?</a:t>
            </a:r>
          </a:p>
        </p:txBody>
      </p:sp>
      <p:sp>
        <p:nvSpPr>
          <p:cNvPr id="4" name="Slide Number Placeholder 3"/>
          <p:cNvSpPr>
            <a:spLocks noGrp="1"/>
          </p:cNvSpPr>
          <p:nvPr>
            <p:ph type="sldNum" sz="quarter" idx="12"/>
          </p:nvPr>
        </p:nvSpPr>
        <p:spPr/>
        <p:txBody>
          <a:bodyPr/>
          <a:lstStyle/>
          <a:p>
            <a:fld id="{3CD5B470-24F1-6744-BE88-730898E97D2D}" type="slidenum">
              <a:rPr lang="en-US" smtClean="0"/>
              <a:pPr/>
              <a:t>36</a:t>
            </a:fld>
            <a:endParaRPr lang="en-US" dirty="0"/>
          </a:p>
        </p:txBody>
      </p:sp>
      <p:sp>
        <p:nvSpPr>
          <p:cNvPr id="5" name="Rectangle 4"/>
          <p:cNvSpPr/>
          <p:nvPr/>
        </p:nvSpPr>
        <p:spPr>
          <a:xfrm>
            <a:off x="106325" y="2488019"/>
            <a:ext cx="8484782" cy="1020725"/>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566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527E5-6C6D-44BF-99C3-2867110DFC6D}"/>
              </a:ext>
            </a:extLst>
          </p:cNvPr>
          <p:cNvSpPr>
            <a:spLocks noGrp="1"/>
          </p:cNvSpPr>
          <p:nvPr>
            <p:ph type="title"/>
          </p:nvPr>
        </p:nvSpPr>
        <p:spPr>
          <a:xfrm>
            <a:off x="341227" y="8888"/>
            <a:ext cx="8448990" cy="994172"/>
          </a:xfrm>
        </p:spPr>
        <p:txBody>
          <a:bodyPr/>
          <a:lstStyle/>
          <a:p>
            <a:r>
              <a:rPr lang="en-US" b="1" dirty="0"/>
              <a:t>Correlation Timing Attacks</a:t>
            </a:r>
          </a:p>
        </p:txBody>
      </p:sp>
      <p:pic>
        <p:nvPicPr>
          <p:cNvPr id="5" name="Content Placeholder 4">
            <a:extLst>
              <a:ext uri="{FF2B5EF4-FFF2-40B4-BE49-F238E27FC236}">
                <a16:creationId xmlns:a16="http://schemas.microsoft.com/office/drawing/2014/main" xmlns="" id="{5217F20F-AC72-4AC9-8DD7-9C9D8EAB77B3}"/>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797256" y="3723885"/>
            <a:ext cx="863853" cy="810964"/>
          </a:xfrm>
        </p:spPr>
      </p:pic>
      <p:sp>
        <p:nvSpPr>
          <p:cNvPr id="3" name="Slide Number Placeholder 2">
            <a:extLst>
              <a:ext uri="{FF2B5EF4-FFF2-40B4-BE49-F238E27FC236}">
                <a16:creationId xmlns:a16="http://schemas.microsoft.com/office/drawing/2014/main" xmlns="" id="{C6514A3A-ED7C-48EC-BD48-6B1714FD9465}"/>
              </a:ext>
            </a:extLst>
          </p:cNvPr>
          <p:cNvSpPr>
            <a:spLocks noGrp="1"/>
          </p:cNvSpPr>
          <p:nvPr>
            <p:ph type="sldNum" sz="quarter" idx="12"/>
          </p:nvPr>
        </p:nvSpPr>
        <p:spPr/>
        <p:txBody>
          <a:bodyPr/>
          <a:lstStyle/>
          <a:p>
            <a:fld id="{FB86036A-A961-4FA9-B8B8-F964629D4DC8}" type="slidenum">
              <a:rPr lang="en-US" smtClean="0"/>
              <a:pPr/>
              <a:t>37</a:t>
            </a:fld>
            <a:endParaRPr lang="en-US" dirty="0"/>
          </a:p>
        </p:txBody>
      </p:sp>
      <p:pic>
        <p:nvPicPr>
          <p:cNvPr id="8" name="Graphic 7" descr="Laptop">
            <a:extLst>
              <a:ext uri="{FF2B5EF4-FFF2-40B4-BE49-F238E27FC236}">
                <a16:creationId xmlns:a16="http://schemas.microsoft.com/office/drawing/2014/main" xmlns="" id="{4340A984-6950-4E7B-9A99-8072ADC69A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661110" y="3680438"/>
            <a:ext cx="960113" cy="960113"/>
          </a:xfrm>
          <a:prstGeom prst="rect">
            <a:avLst/>
          </a:prstGeom>
        </p:spPr>
      </p:pic>
      <p:pic>
        <p:nvPicPr>
          <p:cNvPr id="11" name="Graphic 10" descr="Computer">
            <a:extLst>
              <a:ext uri="{FF2B5EF4-FFF2-40B4-BE49-F238E27FC236}">
                <a16:creationId xmlns:a16="http://schemas.microsoft.com/office/drawing/2014/main" xmlns="" id="{66C27603-07B3-4FDA-A2D7-A16B1FFFC7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05490" y="1035571"/>
            <a:ext cx="1111238" cy="1111238"/>
          </a:xfrm>
          <a:prstGeom prst="rect">
            <a:avLst/>
          </a:prstGeom>
        </p:spPr>
      </p:pic>
      <p:sp>
        <p:nvSpPr>
          <p:cNvPr id="15" name="Arrow: Curved Right 14">
            <a:extLst>
              <a:ext uri="{FF2B5EF4-FFF2-40B4-BE49-F238E27FC236}">
                <a16:creationId xmlns:a16="http://schemas.microsoft.com/office/drawing/2014/main" xmlns="" id="{481026D5-10EF-47C3-8B19-2C327619AD24}"/>
              </a:ext>
            </a:extLst>
          </p:cNvPr>
          <p:cNvSpPr/>
          <p:nvPr/>
        </p:nvSpPr>
        <p:spPr>
          <a:xfrm flipV="1">
            <a:off x="701246" y="1899673"/>
            <a:ext cx="486945" cy="178076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9" name="Arrow: Curved Right 18">
            <a:extLst>
              <a:ext uri="{FF2B5EF4-FFF2-40B4-BE49-F238E27FC236}">
                <a16:creationId xmlns:a16="http://schemas.microsoft.com/office/drawing/2014/main" xmlns="" id="{4FBCA79F-8D64-4675-A2AB-F80AEC3AC661}"/>
              </a:ext>
            </a:extLst>
          </p:cNvPr>
          <p:cNvSpPr/>
          <p:nvPr/>
        </p:nvSpPr>
        <p:spPr>
          <a:xfrm rot="10800000" flipV="1">
            <a:off x="2333436" y="1899672"/>
            <a:ext cx="486945" cy="178076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20" name="Graphic 19" descr="Gears">
            <a:extLst>
              <a:ext uri="{FF2B5EF4-FFF2-40B4-BE49-F238E27FC236}">
                <a16:creationId xmlns:a16="http://schemas.microsoft.com/office/drawing/2014/main" xmlns="" id="{C11E41C5-16A5-40E8-ACB1-5FCF3C6060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2546154" y="1248289"/>
            <a:ext cx="685800" cy="685800"/>
          </a:xfrm>
          <a:prstGeom prst="rect">
            <a:avLst/>
          </a:prstGeom>
        </p:spPr>
      </p:pic>
      <p:pic>
        <p:nvPicPr>
          <p:cNvPr id="22" name="Graphic 21" descr="Document">
            <a:extLst>
              <a:ext uri="{FF2B5EF4-FFF2-40B4-BE49-F238E27FC236}">
                <a16:creationId xmlns:a16="http://schemas.microsoft.com/office/drawing/2014/main" xmlns="" id="{818E3EB2-E8BA-47ED-9233-1D76C0A1AE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174716" y="3079995"/>
            <a:ext cx="685800" cy="685800"/>
          </a:xfrm>
          <a:prstGeom prst="rect">
            <a:avLst/>
          </a:prstGeom>
        </p:spPr>
      </p:pic>
      <p:pic>
        <p:nvPicPr>
          <p:cNvPr id="23" name="Graphic 22" descr="Document">
            <a:extLst>
              <a:ext uri="{FF2B5EF4-FFF2-40B4-BE49-F238E27FC236}">
                <a16:creationId xmlns:a16="http://schemas.microsoft.com/office/drawing/2014/main" xmlns="" id="{3C074CF2-9DB5-46C5-89FB-54523E094A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1692102" y="3079995"/>
            <a:ext cx="685800" cy="685800"/>
          </a:xfrm>
          <a:prstGeom prst="rect">
            <a:avLst/>
          </a:prstGeom>
        </p:spPr>
      </p:pic>
      <p:pic>
        <p:nvPicPr>
          <p:cNvPr id="25" name="Graphic 24" descr="Clock">
            <a:extLst>
              <a:ext uri="{FF2B5EF4-FFF2-40B4-BE49-F238E27FC236}">
                <a16:creationId xmlns:a16="http://schemas.microsoft.com/office/drawing/2014/main" xmlns="" id="{DD3C6D1C-3A95-4BFB-A368-983BC32FD87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3231953" y="3784672"/>
            <a:ext cx="743775" cy="718722"/>
          </a:xfrm>
          <a:prstGeom prst="rect">
            <a:avLst/>
          </a:prstGeom>
        </p:spPr>
      </p:pic>
      <p:graphicFrame>
        <p:nvGraphicFramePr>
          <p:cNvPr id="26" name="Table 25">
            <a:extLst>
              <a:ext uri="{FF2B5EF4-FFF2-40B4-BE49-F238E27FC236}">
                <a16:creationId xmlns:a16="http://schemas.microsoft.com/office/drawing/2014/main" xmlns="" id="{5119E88A-40E4-49D7-BF3B-9F71CBC4A256}"/>
              </a:ext>
            </a:extLst>
          </p:cNvPr>
          <p:cNvGraphicFramePr>
            <a:graphicFrameLocks noGrp="1"/>
          </p:cNvGraphicFramePr>
          <p:nvPr>
            <p:extLst>
              <p:ext uri="{D42A27DB-BD31-4B8C-83A1-F6EECF244321}">
                <p14:modId xmlns:p14="http://schemas.microsoft.com/office/powerpoint/2010/main" val="499137234"/>
              </p:ext>
            </p:extLst>
          </p:nvPr>
        </p:nvGraphicFramePr>
        <p:xfrm>
          <a:off x="3975729" y="1248289"/>
          <a:ext cx="4656329" cy="1714500"/>
        </p:xfrm>
        <a:graphic>
          <a:graphicData uri="http://schemas.openxmlformats.org/drawingml/2006/table">
            <a:tbl>
              <a:tblPr firstRow="1" bandRow="1">
                <a:tableStyleId>{073A0DAA-6AF3-43AB-8588-CEC1D06C72B9}</a:tableStyleId>
              </a:tblPr>
              <a:tblGrid>
                <a:gridCol w="1407151">
                  <a:extLst>
                    <a:ext uri="{9D8B030D-6E8A-4147-A177-3AD203B41FA5}">
                      <a16:colId xmlns:a16="http://schemas.microsoft.com/office/drawing/2014/main" xmlns="" val="1569990298"/>
                    </a:ext>
                  </a:extLst>
                </a:gridCol>
                <a:gridCol w="1560845">
                  <a:extLst>
                    <a:ext uri="{9D8B030D-6E8A-4147-A177-3AD203B41FA5}">
                      <a16:colId xmlns:a16="http://schemas.microsoft.com/office/drawing/2014/main" xmlns="" val="1611618201"/>
                    </a:ext>
                  </a:extLst>
                </a:gridCol>
                <a:gridCol w="1688333">
                  <a:extLst>
                    <a:ext uri="{9D8B030D-6E8A-4147-A177-3AD203B41FA5}">
                      <a16:colId xmlns:a16="http://schemas.microsoft.com/office/drawing/2014/main" xmlns="" val="1529008394"/>
                    </a:ext>
                  </a:extLst>
                </a:gridCol>
              </a:tblGrid>
              <a:tr h="342900">
                <a:tc>
                  <a:txBody>
                    <a:bodyPr/>
                    <a:lstStyle/>
                    <a:p>
                      <a:r>
                        <a:rPr lang="en-US" sz="1800" dirty="0"/>
                        <a:t>Plaintexts</a:t>
                      </a:r>
                    </a:p>
                  </a:txBody>
                  <a:tcPr marL="68580" marR="68580" marT="34290" marB="34290"/>
                </a:tc>
                <a:tc>
                  <a:txBody>
                    <a:bodyPr/>
                    <a:lstStyle/>
                    <a:p>
                      <a:r>
                        <a:rPr lang="en-US" sz="1800" dirty="0"/>
                        <a:t>Ciphertexts</a:t>
                      </a:r>
                    </a:p>
                  </a:txBody>
                  <a:tcPr marL="68580" marR="68580" marT="34290" marB="34290"/>
                </a:tc>
                <a:tc>
                  <a:txBody>
                    <a:bodyPr/>
                    <a:lstStyle/>
                    <a:p>
                      <a:r>
                        <a:rPr lang="en-US" sz="1800" dirty="0"/>
                        <a:t>Time duration</a:t>
                      </a:r>
                    </a:p>
                  </a:txBody>
                  <a:tcPr marL="68580" marR="68580" marT="34290" marB="34290"/>
                </a:tc>
                <a:extLst>
                  <a:ext uri="{0D108BD9-81ED-4DB2-BD59-A6C34878D82A}">
                    <a16:rowId xmlns:a16="http://schemas.microsoft.com/office/drawing/2014/main" xmlns="" val="1738336467"/>
                  </a:ext>
                </a:extLst>
              </a:tr>
              <a:tr h="342900">
                <a:tc>
                  <a:txBody>
                    <a:bodyPr/>
                    <a:lstStyle/>
                    <a:p>
                      <a:endParaRPr lang="en-US" sz="1800" dirty="0"/>
                    </a:p>
                  </a:txBody>
                  <a:tcPr marL="68580" marR="68580" marT="34290" marB="34290"/>
                </a:tc>
                <a:tc>
                  <a:txBody>
                    <a:bodyPr/>
                    <a:lstStyle/>
                    <a:p>
                      <a:endParaRPr lang="en-US" sz="1800"/>
                    </a:p>
                  </a:txBody>
                  <a:tcPr marL="68580" marR="68580" marT="34290" marB="34290"/>
                </a:tc>
                <a:tc>
                  <a:txBody>
                    <a:bodyPr/>
                    <a:lstStyle/>
                    <a:p>
                      <a:endParaRPr lang="en-US" sz="1800"/>
                    </a:p>
                  </a:txBody>
                  <a:tcPr marL="68580" marR="68580" marT="34290" marB="34290"/>
                </a:tc>
                <a:extLst>
                  <a:ext uri="{0D108BD9-81ED-4DB2-BD59-A6C34878D82A}">
                    <a16:rowId xmlns:a16="http://schemas.microsoft.com/office/drawing/2014/main" xmlns="" val="3360032109"/>
                  </a:ext>
                </a:extLst>
              </a:tr>
              <a:tr h="342900">
                <a:tc>
                  <a:txBody>
                    <a:bodyPr/>
                    <a:lstStyle/>
                    <a:p>
                      <a:endParaRPr lang="en-US" sz="1800"/>
                    </a:p>
                  </a:txBody>
                  <a:tcPr marL="68580" marR="68580" marT="34290" marB="34290"/>
                </a:tc>
                <a:tc>
                  <a:txBody>
                    <a:bodyPr/>
                    <a:lstStyle/>
                    <a:p>
                      <a:endParaRPr lang="en-US" sz="1800" dirty="0"/>
                    </a:p>
                  </a:txBody>
                  <a:tcPr marL="68580" marR="68580" marT="34290" marB="34290"/>
                </a:tc>
                <a:tc>
                  <a:txBody>
                    <a:bodyPr/>
                    <a:lstStyle/>
                    <a:p>
                      <a:endParaRPr lang="en-US" sz="1800" dirty="0"/>
                    </a:p>
                  </a:txBody>
                  <a:tcPr marL="68580" marR="68580" marT="34290" marB="34290"/>
                </a:tc>
                <a:extLst>
                  <a:ext uri="{0D108BD9-81ED-4DB2-BD59-A6C34878D82A}">
                    <a16:rowId xmlns:a16="http://schemas.microsoft.com/office/drawing/2014/main" xmlns="" val="1580658453"/>
                  </a:ext>
                </a:extLst>
              </a:tr>
              <a:tr h="342900">
                <a:tc>
                  <a:txBody>
                    <a:bodyPr/>
                    <a:lstStyle/>
                    <a:p>
                      <a:endParaRPr lang="en-US" sz="1800" dirty="0"/>
                    </a:p>
                  </a:txBody>
                  <a:tcPr marL="68580" marR="68580" marT="34290" marB="34290"/>
                </a:tc>
                <a:tc>
                  <a:txBody>
                    <a:bodyPr/>
                    <a:lstStyle/>
                    <a:p>
                      <a:endParaRPr lang="en-US" sz="1800"/>
                    </a:p>
                  </a:txBody>
                  <a:tcPr marL="68580" marR="68580" marT="34290" marB="34290"/>
                </a:tc>
                <a:tc>
                  <a:txBody>
                    <a:bodyPr/>
                    <a:lstStyle/>
                    <a:p>
                      <a:endParaRPr lang="en-US" sz="1800"/>
                    </a:p>
                  </a:txBody>
                  <a:tcPr marL="68580" marR="68580" marT="34290" marB="34290"/>
                </a:tc>
                <a:extLst>
                  <a:ext uri="{0D108BD9-81ED-4DB2-BD59-A6C34878D82A}">
                    <a16:rowId xmlns:a16="http://schemas.microsoft.com/office/drawing/2014/main" xmlns="" val="3673298418"/>
                  </a:ext>
                </a:extLst>
              </a:tr>
              <a:tr h="342900">
                <a:tc>
                  <a:txBody>
                    <a:bodyPr/>
                    <a:lstStyle/>
                    <a:p>
                      <a:endParaRPr lang="en-US" sz="1800"/>
                    </a:p>
                  </a:txBody>
                  <a:tcPr marL="68580" marR="68580" marT="34290" marB="34290"/>
                </a:tc>
                <a:tc>
                  <a:txBody>
                    <a:bodyPr/>
                    <a:lstStyle/>
                    <a:p>
                      <a:endParaRPr lang="en-US" sz="1800" dirty="0"/>
                    </a:p>
                  </a:txBody>
                  <a:tcPr marL="68580" marR="68580" marT="34290" marB="34290"/>
                </a:tc>
                <a:tc>
                  <a:txBody>
                    <a:bodyPr/>
                    <a:lstStyle/>
                    <a:p>
                      <a:endParaRPr lang="en-US" sz="1800" dirty="0"/>
                    </a:p>
                  </a:txBody>
                  <a:tcPr marL="68580" marR="68580" marT="34290" marB="34290"/>
                </a:tc>
                <a:extLst>
                  <a:ext uri="{0D108BD9-81ED-4DB2-BD59-A6C34878D82A}">
                    <a16:rowId xmlns:a16="http://schemas.microsoft.com/office/drawing/2014/main" xmlns="" val="1004691138"/>
                  </a:ext>
                </a:extLst>
              </a:tr>
            </a:tbl>
          </a:graphicData>
        </a:graphic>
      </p:graphicFrame>
      <p:sp>
        <p:nvSpPr>
          <p:cNvPr id="27" name="TextBox 26">
            <a:extLst>
              <a:ext uri="{FF2B5EF4-FFF2-40B4-BE49-F238E27FC236}">
                <a16:creationId xmlns:a16="http://schemas.microsoft.com/office/drawing/2014/main" xmlns="" id="{5F359E89-4469-4D29-864A-BE573A28D793}"/>
              </a:ext>
            </a:extLst>
          </p:cNvPr>
          <p:cNvSpPr txBox="1"/>
          <p:nvPr/>
        </p:nvSpPr>
        <p:spPr>
          <a:xfrm>
            <a:off x="3971290" y="1576533"/>
            <a:ext cx="1454244" cy="369332"/>
          </a:xfrm>
          <a:prstGeom prst="rect">
            <a:avLst/>
          </a:prstGeom>
          <a:noFill/>
        </p:spPr>
        <p:txBody>
          <a:bodyPr wrap="none" rtlCol="0">
            <a:spAutoFit/>
          </a:bodyPr>
          <a:lstStyle/>
          <a:p>
            <a:r>
              <a:rPr lang="en-US" dirty="0"/>
              <a:t>Plaintext # 1</a:t>
            </a:r>
          </a:p>
        </p:txBody>
      </p:sp>
      <p:sp>
        <p:nvSpPr>
          <p:cNvPr id="28" name="TextBox 27">
            <a:extLst>
              <a:ext uri="{FF2B5EF4-FFF2-40B4-BE49-F238E27FC236}">
                <a16:creationId xmlns:a16="http://schemas.microsoft.com/office/drawing/2014/main" xmlns="" id="{3D2A9062-07A0-48F5-A47C-14E8FF346704}"/>
              </a:ext>
            </a:extLst>
          </p:cNvPr>
          <p:cNvSpPr txBox="1"/>
          <p:nvPr/>
        </p:nvSpPr>
        <p:spPr>
          <a:xfrm>
            <a:off x="7306072" y="1568913"/>
            <a:ext cx="705642" cy="369332"/>
          </a:xfrm>
          <a:prstGeom prst="rect">
            <a:avLst/>
          </a:prstGeom>
          <a:noFill/>
        </p:spPr>
        <p:txBody>
          <a:bodyPr wrap="none" rtlCol="0">
            <a:spAutoFit/>
          </a:bodyPr>
          <a:lstStyle/>
          <a:p>
            <a:r>
              <a:rPr lang="en-US" dirty="0"/>
              <a:t>time</a:t>
            </a:r>
            <a:r>
              <a:rPr lang="en-US" baseline="-25000" dirty="0"/>
              <a:t>1</a:t>
            </a:r>
          </a:p>
        </p:txBody>
      </p:sp>
      <p:sp>
        <p:nvSpPr>
          <p:cNvPr id="29" name="TextBox 28">
            <a:extLst>
              <a:ext uri="{FF2B5EF4-FFF2-40B4-BE49-F238E27FC236}">
                <a16:creationId xmlns:a16="http://schemas.microsoft.com/office/drawing/2014/main" xmlns="" id="{7D5742C7-C1B6-4247-9823-35120357118B}"/>
              </a:ext>
            </a:extLst>
          </p:cNvPr>
          <p:cNvSpPr txBox="1"/>
          <p:nvPr/>
        </p:nvSpPr>
        <p:spPr>
          <a:xfrm>
            <a:off x="3028800" y="4467425"/>
            <a:ext cx="1062867" cy="369332"/>
          </a:xfrm>
          <a:prstGeom prst="rect">
            <a:avLst/>
          </a:prstGeom>
          <a:noFill/>
        </p:spPr>
        <p:txBody>
          <a:bodyPr wrap="square" rtlCol="0">
            <a:spAutoFit/>
          </a:bodyPr>
          <a:lstStyle/>
          <a:p>
            <a:r>
              <a:rPr lang="en-US" dirty="0" err="1"/>
              <a:t>time</a:t>
            </a:r>
            <a:r>
              <a:rPr lang="en-US" baseline="-25000" dirty="0" err="1"/>
              <a:t>start</a:t>
            </a:r>
            <a:endParaRPr lang="en-US" baseline="-25000" dirty="0"/>
          </a:p>
        </p:txBody>
      </p:sp>
      <p:sp>
        <p:nvSpPr>
          <p:cNvPr id="30" name="TextBox 29">
            <a:extLst>
              <a:ext uri="{FF2B5EF4-FFF2-40B4-BE49-F238E27FC236}">
                <a16:creationId xmlns:a16="http://schemas.microsoft.com/office/drawing/2014/main" xmlns="" id="{083D83BC-834A-4B98-8135-6E3E32123DCA}"/>
              </a:ext>
            </a:extLst>
          </p:cNvPr>
          <p:cNvSpPr txBox="1"/>
          <p:nvPr/>
        </p:nvSpPr>
        <p:spPr>
          <a:xfrm>
            <a:off x="3907663" y="4467425"/>
            <a:ext cx="1988045" cy="369332"/>
          </a:xfrm>
          <a:prstGeom prst="rect">
            <a:avLst/>
          </a:prstGeom>
          <a:noFill/>
        </p:spPr>
        <p:txBody>
          <a:bodyPr wrap="square" rtlCol="0">
            <a:spAutoFit/>
          </a:bodyPr>
          <a:lstStyle/>
          <a:p>
            <a:r>
              <a:rPr lang="en-US" dirty="0"/>
              <a:t>- </a:t>
            </a:r>
            <a:r>
              <a:rPr lang="en-US" dirty="0" err="1"/>
              <a:t>time</a:t>
            </a:r>
            <a:r>
              <a:rPr lang="en-US" baseline="-25000" dirty="0" err="1"/>
              <a:t>stop</a:t>
            </a:r>
            <a:r>
              <a:rPr lang="en-US" dirty="0"/>
              <a:t> = time</a:t>
            </a:r>
            <a:r>
              <a:rPr lang="en-US" baseline="-25000" dirty="0"/>
              <a:t>1</a:t>
            </a:r>
          </a:p>
        </p:txBody>
      </p:sp>
      <p:sp>
        <p:nvSpPr>
          <p:cNvPr id="31" name="TextBox 30">
            <a:extLst>
              <a:ext uri="{FF2B5EF4-FFF2-40B4-BE49-F238E27FC236}">
                <a16:creationId xmlns:a16="http://schemas.microsoft.com/office/drawing/2014/main" xmlns="" id="{DF339A05-69B6-495A-8754-92F635043358}"/>
              </a:ext>
            </a:extLst>
          </p:cNvPr>
          <p:cNvSpPr txBox="1"/>
          <p:nvPr/>
        </p:nvSpPr>
        <p:spPr>
          <a:xfrm>
            <a:off x="3968857" y="1945089"/>
            <a:ext cx="1454244" cy="369332"/>
          </a:xfrm>
          <a:prstGeom prst="rect">
            <a:avLst/>
          </a:prstGeom>
          <a:noFill/>
        </p:spPr>
        <p:txBody>
          <a:bodyPr wrap="none" rtlCol="0">
            <a:spAutoFit/>
          </a:bodyPr>
          <a:lstStyle/>
          <a:p>
            <a:r>
              <a:rPr lang="en-US" dirty="0"/>
              <a:t>Plaintext # 2</a:t>
            </a:r>
          </a:p>
        </p:txBody>
      </p:sp>
      <p:sp>
        <p:nvSpPr>
          <p:cNvPr id="32" name="TextBox 31">
            <a:extLst>
              <a:ext uri="{FF2B5EF4-FFF2-40B4-BE49-F238E27FC236}">
                <a16:creationId xmlns:a16="http://schemas.microsoft.com/office/drawing/2014/main" xmlns="" id="{4CEBD7A9-19A7-48BB-B9EE-E6414C75E180}"/>
              </a:ext>
            </a:extLst>
          </p:cNvPr>
          <p:cNvSpPr txBox="1"/>
          <p:nvPr/>
        </p:nvSpPr>
        <p:spPr>
          <a:xfrm>
            <a:off x="7303639" y="1937469"/>
            <a:ext cx="705642" cy="369332"/>
          </a:xfrm>
          <a:prstGeom prst="rect">
            <a:avLst/>
          </a:prstGeom>
          <a:noFill/>
        </p:spPr>
        <p:txBody>
          <a:bodyPr wrap="none" rtlCol="0">
            <a:spAutoFit/>
          </a:bodyPr>
          <a:lstStyle/>
          <a:p>
            <a:r>
              <a:rPr lang="en-US" dirty="0"/>
              <a:t>time</a:t>
            </a:r>
            <a:r>
              <a:rPr lang="en-US" baseline="-25000" dirty="0"/>
              <a:t>2</a:t>
            </a:r>
          </a:p>
        </p:txBody>
      </p:sp>
      <p:sp>
        <p:nvSpPr>
          <p:cNvPr id="33" name="TextBox 32">
            <a:extLst>
              <a:ext uri="{FF2B5EF4-FFF2-40B4-BE49-F238E27FC236}">
                <a16:creationId xmlns:a16="http://schemas.microsoft.com/office/drawing/2014/main" xmlns="" id="{B3B258D7-07C3-4EED-8D4B-E75E016955E1}"/>
              </a:ext>
            </a:extLst>
          </p:cNvPr>
          <p:cNvSpPr txBox="1"/>
          <p:nvPr/>
        </p:nvSpPr>
        <p:spPr>
          <a:xfrm>
            <a:off x="3968857" y="2271222"/>
            <a:ext cx="1454244" cy="369332"/>
          </a:xfrm>
          <a:prstGeom prst="rect">
            <a:avLst/>
          </a:prstGeom>
          <a:noFill/>
        </p:spPr>
        <p:txBody>
          <a:bodyPr wrap="none" rtlCol="0">
            <a:spAutoFit/>
          </a:bodyPr>
          <a:lstStyle/>
          <a:p>
            <a:r>
              <a:rPr lang="en-US" dirty="0"/>
              <a:t>Plaintext # 3</a:t>
            </a:r>
          </a:p>
        </p:txBody>
      </p:sp>
      <p:sp>
        <p:nvSpPr>
          <p:cNvPr id="34" name="TextBox 33">
            <a:extLst>
              <a:ext uri="{FF2B5EF4-FFF2-40B4-BE49-F238E27FC236}">
                <a16:creationId xmlns:a16="http://schemas.microsoft.com/office/drawing/2014/main" xmlns="" id="{207D8285-9B86-455F-903A-16D52F30AFA3}"/>
              </a:ext>
            </a:extLst>
          </p:cNvPr>
          <p:cNvSpPr txBox="1"/>
          <p:nvPr/>
        </p:nvSpPr>
        <p:spPr>
          <a:xfrm>
            <a:off x="7303639" y="2263602"/>
            <a:ext cx="705642" cy="369332"/>
          </a:xfrm>
          <a:prstGeom prst="rect">
            <a:avLst/>
          </a:prstGeom>
          <a:noFill/>
        </p:spPr>
        <p:txBody>
          <a:bodyPr wrap="none" rtlCol="0">
            <a:spAutoFit/>
          </a:bodyPr>
          <a:lstStyle/>
          <a:p>
            <a:r>
              <a:rPr lang="en-US" dirty="0"/>
              <a:t>time</a:t>
            </a:r>
            <a:r>
              <a:rPr lang="en-US" baseline="-25000" dirty="0"/>
              <a:t>3</a:t>
            </a:r>
          </a:p>
        </p:txBody>
      </p:sp>
      <p:sp>
        <p:nvSpPr>
          <p:cNvPr id="35" name="TextBox 34">
            <a:extLst>
              <a:ext uri="{FF2B5EF4-FFF2-40B4-BE49-F238E27FC236}">
                <a16:creationId xmlns:a16="http://schemas.microsoft.com/office/drawing/2014/main" xmlns="" id="{864528CB-2663-4E69-9005-299D3D571435}"/>
              </a:ext>
            </a:extLst>
          </p:cNvPr>
          <p:cNvSpPr txBox="1"/>
          <p:nvPr/>
        </p:nvSpPr>
        <p:spPr>
          <a:xfrm>
            <a:off x="3966691" y="2609547"/>
            <a:ext cx="415498" cy="369332"/>
          </a:xfrm>
          <a:prstGeom prst="rect">
            <a:avLst/>
          </a:prstGeom>
          <a:noFill/>
        </p:spPr>
        <p:txBody>
          <a:bodyPr wrap="none" rtlCol="0">
            <a:spAutoFit/>
          </a:bodyPr>
          <a:lstStyle/>
          <a:p>
            <a:r>
              <a:rPr lang="en-US" dirty="0"/>
              <a:t>…</a:t>
            </a:r>
          </a:p>
        </p:txBody>
      </p:sp>
      <p:sp>
        <p:nvSpPr>
          <p:cNvPr id="36" name="TextBox 35">
            <a:extLst>
              <a:ext uri="{FF2B5EF4-FFF2-40B4-BE49-F238E27FC236}">
                <a16:creationId xmlns:a16="http://schemas.microsoft.com/office/drawing/2014/main" xmlns="" id="{31936A7D-4B1A-445F-A1BC-119148D642DF}"/>
              </a:ext>
            </a:extLst>
          </p:cNvPr>
          <p:cNvSpPr txBox="1"/>
          <p:nvPr/>
        </p:nvSpPr>
        <p:spPr>
          <a:xfrm>
            <a:off x="7301472" y="2601927"/>
            <a:ext cx="415498" cy="369332"/>
          </a:xfrm>
          <a:prstGeom prst="rect">
            <a:avLst/>
          </a:prstGeom>
          <a:noFill/>
        </p:spPr>
        <p:txBody>
          <a:bodyPr wrap="none" rtlCol="0">
            <a:spAutoFit/>
          </a:bodyPr>
          <a:lstStyle/>
          <a:p>
            <a:r>
              <a:rPr lang="en-US" dirty="0"/>
              <a:t>…</a:t>
            </a:r>
            <a:endParaRPr lang="en-US" baseline="-25000" dirty="0"/>
          </a:p>
        </p:txBody>
      </p:sp>
      <p:sp>
        <p:nvSpPr>
          <p:cNvPr id="37" name="TextBox 36">
            <a:extLst>
              <a:ext uri="{FF2B5EF4-FFF2-40B4-BE49-F238E27FC236}">
                <a16:creationId xmlns:a16="http://schemas.microsoft.com/office/drawing/2014/main" xmlns="" id="{41EA9194-A8BA-4E22-B118-3934ED869D39}"/>
              </a:ext>
            </a:extLst>
          </p:cNvPr>
          <p:cNvSpPr txBox="1"/>
          <p:nvPr/>
        </p:nvSpPr>
        <p:spPr>
          <a:xfrm>
            <a:off x="1174716" y="4467398"/>
            <a:ext cx="1092775" cy="369332"/>
          </a:xfrm>
          <a:prstGeom prst="rect">
            <a:avLst/>
          </a:prstGeom>
          <a:noFill/>
        </p:spPr>
        <p:txBody>
          <a:bodyPr wrap="square" rtlCol="0">
            <a:spAutoFit/>
          </a:bodyPr>
          <a:lstStyle/>
          <a:p>
            <a:r>
              <a:rPr lang="en-US" dirty="0"/>
              <a:t>Attacker</a:t>
            </a:r>
          </a:p>
        </p:txBody>
      </p:sp>
      <p:sp>
        <p:nvSpPr>
          <p:cNvPr id="38" name="TextBox 37">
            <a:extLst>
              <a:ext uri="{FF2B5EF4-FFF2-40B4-BE49-F238E27FC236}">
                <a16:creationId xmlns:a16="http://schemas.microsoft.com/office/drawing/2014/main" xmlns="" id="{2F8EE38E-1C56-4C55-873D-62A7208ECF87}"/>
              </a:ext>
            </a:extLst>
          </p:cNvPr>
          <p:cNvSpPr txBox="1"/>
          <p:nvPr/>
        </p:nvSpPr>
        <p:spPr>
          <a:xfrm>
            <a:off x="1135040" y="899092"/>
            <a:ext cx="929891" cy="369332"/>
          </a:xfrm>
          <a:prstGeom prst="rect">
            <a:avLst/>
          </a:prstGeom>
          <a:noFill/>
        </p:spPr>
        <p:txBody>
          <a:bodyPr wrap="square" rtlCol="0">
            <a:spAutoFit/>
          </a:bodyPr>
          <a:lstStyle/>
          <a:p>
            <a:r>
              <a:rPr lang="en-US" dirty="0"/>
              <a:t>Server</a:t>
            </a:r>
          </a:p>
        </p:txBody>
      </p:sp>
      <p:sp>
        <p:nvSpPr>
          <p:cNvPr id="39" name="TextBox 38">
            <a:extLst>
              <a:ext uri="{FF2B5EF4-FFF2-40B4-BE49-F238E27FC236}">
                <a16:creationId xmlns:a16="http://schemas.microsoft.com/office/drawing/2014/main" xmlns="" id="{BE0BF615-D2F5-48E3-BF83-07765DA4DAFA}"/>
              </a:ext>
            </a:extLst>
          </p:cNvPr>
          <p:cNvSpPr txBox="1"/>
          <p:nvPr/>
        </p:nvSpPr>
        <p:spPr>
          <a:xfrm>
            <a:off x="5361168" y="1576533"/>
            <a:ext cx="1620957" cy="369332"/>
          </a:xfrm>
          <a:prstGeom prst="rect">
            <a:avLst/>
          </a:prstGeom>
          <a:noFill/>
        </p:spPr>
        <p:txBody>
          <a:bodyPr wrap="none" rtlCol="0">
            <a:spAutoFit/>
          </a:bodyPr>
          <a:lstStyle/>
          <a:p>
            <a:r>
              <a:rPr lang="en-US" dirty="0"/>
              <a:t>Ciphertext # 1</a:t>
            </a:r>
          </a:p>
        </p:txBody>
      </p:sp>
      <p:sp>
        <p:nvSpPr>
          <p:cNvPr id="40" name="TextBox 39">
            <a:extLst>
              <a:ext uri="{FF2B5EF4-FFF2-40B4-BE49-F238E27FC236}">
                <a16:creationId xmlns:a16="http://schemas.microsoft.com/office/drawing/2014/main" xmlns="" id="{820C42D4-579F-48BF-87ED-F5A499ED8B06}"/>
              </a:ext>
            </a:extLst>
          </p:cNvPr>
          <p:cNvSpPr txBox="1"/>
          <p:nvPr/>
        </p:nvSpPr>
        <p:spPr>
          <a:xfrm>
            <a:off x="5358735" y="1945089"/>
            <a:ext cx="1620957" cy="369332"/>
          </a:xfrm>
          <a:prstGeom prst="rect">
            <a:avLst/>
          </a:prstGeom>
          <a:noFill/>
        </p:spPr>
        <p:txBody>
          <a:bodyPr wrap="none" rtlCol="0">
            <a:spAutoFit/>
          </a:bodyPr>
          <a:lstStyle/>
          <a:p>
            <a:r>
              <a:rPr lang="en-US" dirty="0"/>
              <a:t>Ciphertext # 2</a:t>
            </a:r>
          </a:p>
        </p:txBody>
      </p:sp>
      <p:sp>
        <p:nvSpPr>
          <p:cNvPr id="41" name="TextBox 40">
            <a:extLst>
              <a:ext uri="{FF2B5EF4-FFF2-40B4-BE49-F238E27FC236}">
                <a16:creationId xmlns:a16="http://schemas.microsoft.com/office/drawing/2014/main" xmlns="" id="{219343CB-5440-4E74-83B1-1E56E37506D3}"/>
              </a:ext>
            </a:extLst>
          </p:cNvPr>
          <p:cNvSpPr txBox="1"/>
          <p:nvPr/>
        </p:nvSpPr>
        <p:spPr>
          <a:xfrm>
            <a:off x="5358735" y="2271222"/>
            <a:ext cx="1620957" cy="369332"/>
          </a:xfrm>
          <a:prstGeom prst="rect">
            <a:avLst/>
          </a:prstGeom>
          <a:noFill/>
        </p:spPr>
        <p:txBody>
          <a:bodyPr wrap="none" rtlCol="0">
            <a:spAutoFit/>
          </a:bodyPr>
          <a:lstStyle/>
          <a:p>
            <a:r>
              <a:rPr lang="en-US" dirty="0"/>
              <a:t>Ciphertext # 3</a:t>
            </a:r>
          </a:p>
        </p:txBody>
      </p:sp>
      <p:sp>
        <p:nvSpPr>
          <p:cNvPr id="42" name="TextBox 41">
            <a:extLst>
              <a:ext uri="{FF2B5EF4-FFF2-40B4-BE49-F238E27FC236}">
                <a16:creationId xmlns:a16="http://schemas.microsoft.com/office/drawing/2014/main" xmlns="" id="{8D6925A5-BCF1-4EB9-8B37-A7DA4EA891B8}"/>
              </a:ext>
            </a:extLst>
          </p:cNvPr>
          <p:cNvSpPr txBox="1"/>
          <p:nvPr/>
        </p:nvSpPr>
        <p:spPr>
          <a:xfrm>
            <a:off x="5356568" y="2609547"/>
            <a:ext cx="415498" cy="369332"/>
          </a:xfrm>
          <a:prstGeom prst="rect">
            <a:avLst/>
          </a:prstGeom>
          <a:noFill/>
        </p:spPr>
        <p:txBody>
          <a:bodyPr wrap="none" rtlCol="0">
            <a:spAutoFit/>
          </a:bodyPr>
          <a:lstStyle/>
          <a:p>
            <a:r>
              <a:rPr lang="en-US" dirty="0"/>
              <a:t>…</a:t>
            </a:r>
          </a:p>
        </p:txBody>
      </p:sp>
      <p:sp>
        <p:nvSpPr>
          <p:cNvPr id="43" name="Rectangle: Rounded Corners 42">
            <a:extLst>
              <a:ext uri="{FF2B5EF4-FFF2-40B4-BE49-F238E27FC236}">
                <a16:creationId xmlns:a16="http://schemas.microsoft.com/office/drawing/2014/main" xmlns="" id="{E7CC78EE-047C-4582-A7BE-8C32C8780069}"/>
              </a:ext>
            </a:extLst>
          </p:cNvPr>
          <p:cNvSpPr/>
          <p:nvPr/>
        </p:nvSpPr>
        <p:spPr>
          <a:xfrm>
            <a:off x="5261231" y="1131582"/>
            <a:ext cx="3370828" cy="194841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Rounded Corners 43">
            <a:extLst>
              <a:ext uri="{FF2B5EF4-FFF2-40B4-BE49-F238E27FC236}">
                <a16:creationId xmlns:a16="http://schemas.microsoft.com/office/drawing/2014/main" xmlns="" id="{278A93C7-A215-48B3-9DE4-07365DC7ED0B}"/>
              </a:ext>
            </a:extLst>
          </p:cNvPr>
          <p:cNvSpPr/>
          <p:nvPr/>
        </p:nvSpPr>
        <p:spPr>
          <a:xfrm>
            <a:off x="5959888" y="3843822"/>
            <a:ext cx="2133600" cy="55214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TextBox 44">
            <a:extLst>
              <a:ext uri="{FF2B5EF4-FFF2-40B4-BE49-F238E27FC236}">
                <a16:creationId xmlns:a16="http://schemas.microsoft.com/office/drawing/2014/main" xmlns="" id="{ADDF2E34-2709-4D17-A5A0-026D70F20BF5}"/>
              </a:ext>
            </a:extLst>
          </p:cNvPr>
          <p:cNvSpPr txBox="1"/>
          <p:nvPr/>
        </p:nvSpPr>
        <p:spPr>
          <a:xfrm>
            <a:off x="6031453" y="3939833"/>
            <a:ext cx="1845857" cy="369332"/>
          </a:xfrm>
          <a:prstGeom prst="rect">
            <a:avLst/>
          </a:prstGeom>
          <a:noFill/>
        </p:spPr>
        <p:txBody>
          <a:bodyPr wrap="square" rtlCol="0">
            <a:spAutoFit/>
          </a:bodyPr>
          <a:lstStyle/>
          <a:p>
            <a:r>
              <a:rPr lang="en-US" dirty="0"/>
              <a:t>K</a:t>
            </a:r>
            <a:r>
              <a:rPr lang="en-US" baseline="-25000" dirty="0"/>
              <a:t>1</a:t>
            </a:r>
            <a:r>
              <a:rPr lang="en-US" dirty="0"/>
              <a:t> , K</a:t>
            </a:r>
            <a:r>
              <a:rPr lang="en-US" baseline="-25000" dirty="0"/>
              <a:t>2</a:t>
            </a:r>
            <a:r>
              <a:rPr lang="en-US" dirty="0"/>
              <a:t> , … ,</a:t>
            </a:r>
          </a:p>
        </p:txBody>
      </p:sp>
      <p:sp>
        <p:nvSpPr>
          <p:cNvPr id="46" name="TextBox 45">
            <a:extLst>
              <a:ext uri="{FF2B5EF4-FFF2-40B4-BE49-F238E27FC236}">
                <a16:creationId xmlns:a16="http://schemas.microsoft.com/office/drawing/2014/main" xmlns="" id="{C55088DE-160A-4707-8237-16E080E40382}"/>
              </a:ext>
            </a:extLst>
          </p:cNvPr>
          <p:cNvSpPr txBox="1"/>
          <p:nvPr/>
        </p:nvSpPr>
        <p:spPr>
          <a:xfrm>
            <a:off x="7277133" y="3962389"/>
            <a:ext cx="394183" cy="369332"/>
          </a:xfrm>
          <a:prstGeom prst="rect">
            <a:avLst/>
          </a:prstGeom>
          <a:noFill/>
        </p:spPr>
        <p:txBody>
          <a:bodyPr wrap="square" rtlCol="0">
            <a:spAutoFit/>
          </a:bodyPr>
          <a:lstStyle/>
          <a:p>
            <a:r>
              <a:rPr lang="en-US" dirty="0"/>
              <a:t>K</a:t>
            </a:r>
            <a:r>
              <a:rPr lang="en-US" baseline="-25000" dirty="0"/>
              <a:t>i</a:t>
            </a:r>
            <a:r>
              <a:rPr lang="en-US" dirty="0"/>
              <a:t> </a:t>
            </a:r>
          </a:p>
        </p:txBody>
      </p:sp>
      <p:sp>
        <p:nvSpPr>
          <p:cNvPr id="47" name="TextBox 46">
            <a:extLst>
              <a:ext uri="{FF2B5EF4-FFF2-40B4-BE49-F238E27FC236}">
                <a16:creationId xmlns:a16="http://schemas.microsoft.com/office/drawing/2014/main" xmlns="" id="{3FD274F3-AB5D-4DFE-9FD1-3FF513A43EC7}"/>
              </a:ext>
            </a:extLst>
          </p:cNvPr>
          <p:cNvSpPr txBox="1"/>
          <p:nvPr/>
        </p:nvSpPr>
        <p:spPr>
          <a:xfrm>
            <a:off x="7496262" y="3939529"/>
            <a:ext cx="768090" cy="369332"/>
          </a:xfrm>
          <a:prstGeom prst="rect">
            <a:avLst/>
          </a:prstGeom>
          <a:noFill/>
        </p:spPr>
        <p:txBody>
          <a:bodyPr wrap="square" rtlCol="0">
            <a:spAutoFit/>
          </a:bodyPr>
          <a:lstStyle/>
          <a:p>
            <a:r>
              <a:rPr lang="en-US" dirty="0"/>
              <a:t>, … </a:t>
            </a:r>
          </a:p>
        </p:txBody>
      </p:sp>
      <p:sp>
        <p:nvSpPr>
          <p:cNvPr id="48" name="TextBox 47">
            <a:extLst>
              <a:ext uri="{FF2B5EF4-FFF2-40B4-BE49-F238E27FC236}">
                <a16:creationId xmlns:a16="http://schemas.microsoft.com/office/drawing/2014/main" xmlns="" id="{DBA2CC88-9C54-4721-9EE5-99563EDB2F0F}"/>
              </a:ext>
            </a:extLst>
          </p:cNvPr>
          <p:cNvSpPr txBox="1"/>
          <p:nvPr/>
        </p:nvSpPr>
        <p:spPr>
          <a:xfrm>
            <a:off x="6249440" y="4424541"/>
            <a:ext cx="1625097" cy="369332"/>
          </a:xfrm>
          <a:prstGeom prst="rect">
            <a:avLst/>
          </a:prstGeom>
          <a:noFill/>
        </p:spPr>
        <p:txBody>
          <a:bodyPr wrap="square" rtlCol="0">
            <a:spAutoFit/>
          </a:bodyPr>
          <a:lstStyle/>
          <a:p>
            <a:r>
              <a:rPr lang="en-US" dirty="0"/>
              <a:t>Key guesses</a:t>
            </a:r>
          </a:p>
        </p:txBody>
      </p:sp>
      <p:sp>
        <p:nvSpPr>
          <p:cNvPr id="6" name="Rectangle: Rounded Corners 5">
            <a:extLst>
              <a:ext uri="{FF2B5EF4-FFF2-40B4-BE49-F238E27FC236}">
                <a16:creationId xmlns:a16="http://schemas.microsoft.com/office/drawing/2014/main" xmlns="" id="{61111019-62CF-4957-A2DC-CED1077964B7}"/>
              </a:ext>
            </a:extLst>
          </p:cNvPr>
          <p:cNvSpPr/>
          <p:nvPr/>
        </p:nvSpPr>
        <p:spPr>
          <a:xfrm>
            <a:off x="7150127" y="3765545"/>
            <a:ext cx="582653" cy="685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TextBox 49">
            <a:extLst>
              <a:ext uri="{FF2B5EF4-FFF2-40B4-BE49-F238E27FC236}">
                <a16:creationId xmlns:a16="http://schemas.microsoft.com/office/drawing/2014/main" xmlns="" id="{8EA535C5-DA77-45BC-87D8-C576C5D1F180}"/>
              </a:ext>
            </a:extLst>
          </p:cNvPr>
          <p:cNvSpPr txBox="1"/>
          <p:nvPr/>
        </p:nvSpPr>
        <p:spPr>
          <a:xfrm>
            <a:off x="7520218" y="3435851"/>
            <a:ext cx="1459953" cy="369332"/>
          </a:xfrm>
          <a:prstGeom prst="rect">
            <a:avLst/>
          </a:prstGeom>
          <a:noFill/>
        </p:spPr>
        <p:txBody>
          <a:bodyPr wrap="square" rtlCol="0">
            <a:spAutoFit/>
          </a:bodyPr>
          <a:lstStyle/>
          <a:p>
            <a:r>
              <a:rPr lang="en-US" dirty="0">
                <a:solidFill>
                  <a:srgbClr val="FF0000"/>
                </a:solidFill>
              </a:rPr>
              <a:t>Correct Key</a:t>
            </a:r>
          </a:p>
        </p:txBody>
      </p:sp>
      <p:pic>
        <p:nvPicPr>
          <p:cNvPr id="9" name="Graphic 8" descr="Key">
            <a:extLst>
              <a:ext uri="{FF2B5EF4-FFF2-40B4-BE49-F238E27FC236}">
                <a16:creationId xmlns:a16="http://schemas.microsoft.com/office/drawing/2014/main" xmlns="" id="{5EC29770-49FF-42C9-A614-1238793A6CA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1251747" y="1276715"/>
            <a:ext cx="486945" cy="486945"/>
          </a:xfrm>
          <a:prstGeom prst="rect">
            <a:avLst/>
          </a:prstGeom>
        </p:spPr>
      </p:pic>
      <p:sp>
        <p:nvSpPr>
          <p:cNvPr id="10" name="Arrow: Down 9">
            <a:extLst>
              <a:ext uri="{FF2B5EF4-FFF2-40B4-BE49-F238E27FC236}">
                <a16:creationId xmlns:a16="http://schemas.microsoft.com/office/drawing/2014/main" xmlns="" id="{745B2A4A-E208-4D87-B959-8774D59032E8}"/>
              </a:ext>
            </a:extLst>
          </p:cNvPr>
          <p:cNvSpPr/>
          <p:nvPr/>
        </p:nvSpPr>
        <p:spPr>
          <a:xfrm>
            <a:off x="7305713" y="3147819"/>
            <a:ext cx="226782" cy="546266"/>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TextBox 48">
            <a:extLst>
              <a:ext uri="{FF2B5EF4-FFF2-40B4-BE49-F238E27FC236}">
                <a16:creationId xmlns:a16="http://schemas.microsoft.com/office/drawing/2014/main" xmlns="" id="{38B082AA-E785-4A26-BDE7-040671C22ADF}"/>
              </a:ext>
            </a:extLst>
          </p:cNvPr>
          <p:cNvSpPr txBox="1"/>
          <p:nvPr/>
        </p:nvSpPr>
        <p:spPr>
          <a:xfrm>
            <a:off x="5959888" y="3474490"/>
            <a:ext cx="2133600" cy="369332"/>
          </a:xfrm>
          <a:prstGeom prst="rect">
            <a:avLst/>
          </a:prstGeom>
          <a:noFill/>
        </p:spPr>
        <p:txBody>
          <a:bodyPr wrap="square" rtlCol="0">
            <a:spAutoFit/>
          </a:bodyPr>
          <a:lstStyle/>
          <a:p>
            <a:pPr algn="ctr"/>
            <a:r>
              <a:rPr lang="en-US" dirty="0">
                <a:solidFill>
                  <a:srgbClr val="FF0000"/>
                </a:solidFill>
              </a:rPr>
              <a:t>Correct Key??</a:t>
            </a:r>
          </a:p>
        </p:txBody>
      </p:sp>
    </p:spTree>
    <p:extLst>
      <p:ext uri="{BB962C8B-B14F-4D97-AF65-F5344CB8AC3E}">
        <p14:creationId xmlns:p14="http://schemas.microsoft.com/office/powerpoint/2010/main" val="268675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par>
                                <p:cTn id="67" presetID="8" presetClass="emph" presetSubtype="0" fill="hold" nodeType="withEffect">
                                  <p:stCondLst>
                                    <p:cond delay="0"/>
                                  </p:stCondLst>
                                  <p:childTnLst>
                                    <p:animRot by="21600000">
                                      <p:cBhvr>
                                        <p:cTn id="68" dur="2000" fill="hold"/>
                                        <p:tgtEl>
                                          <p:spTgt spid="25"/>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par>
                                <p:cTn id="77" presetID="1" presetClass="exit" presetSubtype="0" fill="hold" nodeType="with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1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3"/>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25"/>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2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3" presetClass="emph" presetSubtype="2" fill="hold" grpId="1" nodeType="clickEffect">
                                  <p:stCondLst>
                                    <p:cond delay="0"/>
                                  </p:stCondLst>
                                  <p:childTnLst>
                                    <p:animClr clrSpc="rgb" dir="cw">
                                      <p:cBhvr override="childStyle">
                                        <p:cTn id="124" dur="500" fill="hold"/>
                                        <p:tgtEl>
                                          <p:spTgt spid="46"/>
                                        </p:tgtEl>
                                        <p:attrNameLst>
                                          <p:attrName>style.color</p:attrName>
                                        </p:attrNameLst>
                                      </p:cBhvr>
                                      <p:to>
                                        <a:srgbClr val="FB3D23"/>
                                      </p:to>
                                    </p:animClr>
                                  </p:childTnLst>
                                </p:cTn>
                              </p:par>
                              <p:par>
                                <p:cTn id="125" presetID="1" presetClass="entr" presetSubtype="0" fill="hold" grpId="0" nodeType="withEffect">
                                  <p:stCondLst>
                                    <p:cond delay="0"/>
                                  </p:stCondLst>
                                  <p:childTnLst>
                                    <p:set>
                                      <p:cBhvr>
                                        <p:cTn id="126" dur="1" fill="hold">
                                          <p:stCondLst>
                                            <p:cond delay="0"/>
                                          </p:stCondLst>
                                        </p:cTn>
                                        <p:tgtEl>
                                          <p:spTgt spid="6"/>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9" grpId="0" animBg="1"/>
      <p:bldP spid="19" grpId="1" animBg="1"/>
      <p:bldP spid="27" grpId="0"/>
      <p:bldP spid="28" grpId="0"/>
      <p:bldP spid="29" grpId="0"/>
      <p:bldP spid="29" grpId="1"/>
      <p:bldP spid="30" grpId="0"/>
      <p:bldP spid="30" grpId="1"/>
      <p:bldP spid="31" grpId="0"/>
      <p:bldP spid="32" grpId="0"/>
      <p:bldP spid="33" grpId="0"/>
      <p:bldP spid="34" grpId="0"/>
      <p:bldP spid="35" grpId="0"/>
      <p:bldP spid="36" grpId="0"/>
      <p:bldP spid="37" grpId="0"/>
      <p:bldP spid="38" grpId="0"/>
      <p:bldP spid="39" grpId="0"/>
      <p:bldP spid="40" grpId="0"/>
      <p:bldP spid="41" grpId="0"/>
      <p:bldP spid="42" grpId="0"/>
      <p:bldP spid="43" grpId="0" animBg="1"/>
      <p:bldP spid="44" grpId="0" animBg="1"/>
      <p:bldP spid="45" grpId="0"/>
      <p:bldP spid="46" grpId="0"/>
      <p:bldP spid="46" grpId="1"/>
      <p:bldP spid="47" grpId="0"/>
      <p:bldP spid="48" grpId="0"/>
      <p:bldP spid="6" grpId="0" animBg="1"/>
      <p:bldP spid="50" grpId="0"/>
      <p:bldP spid="10" grpId="0" animBg="1"/>
      <p:bldP spid="49" grpId="0"/>
      <p:bldP spid="4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527E5-6C6D-44BF-99C3-2867110DFC6D}"/>
              </a:ext>
            </a:extLst>
          </p:cNvPr>
          <p:cNvSpPr>
            <a:spLocks noGrp="1"/>
          </p:cNvSpPr>
          <p:nvPr>
            <p:ph type="title"/>
          </p:nvPr>
        </p:nvSpPr>
        <p:spPr>
          <a:xfrm>
            <a:off x="348371" y="1744"/>
            <a:ext cx="8448990" cy="994172"/>
          </a:xfrm>
        </p:spPr>
        <p:txBody>
          <a:bodyPr/>
          <a:lstStyle/>
          <a:p>
            <a:r>
              <a:rPr lang="en-US" b="1" dirty="0"/>
              <a:t>Correlation Timing Attacks</a:t>
            </a:r>
          </a:p>
        </p:txBody>
      </p:sp>
      <p:pic>
        <p:nvPicPr>
          <p:cNvPr id="14" name="Content Placeholder 13">
            <a:extLst>
              <a:ext uri="{FF2B5EF4-FFF2-40B4-BE49-F238E27FC236}">
                <a16:creationId xmlns:a16="http://schemas.microsoft.com/office/drawing/2014/main" xmlns="" id="{BA31F638-466A-4065-AB23-0D1615A6DBB7}"/>
              </a:ext>
            </a:extLst>
          </p:cNvPr>
          <p:cNvPicPr>
            <a:picLocks noGrp="1" noChangeAspect="1"/>
          </p:cNvPicPr>
          <p:nvPr>
            <p:ph idx="1"/>
          </p:nvPr>
        </p:nvPicPr>
        <p:blipFill>
          <a:blip r:embed="rId3"/>
          <a:stretch>
            <a:fillRect/>
          </a:stretch>
        </p:blipFill>
        <p:spPr>
          <a:xfrm>
            <a:off x="707235" y="833466"/>
            <a:ext cx="2506821" cy="3991677"/>
          </a:xfrm>
        </p:spPr>
      </p:pic>
      <p:sp>
        <p:nvSpPr>
          <p:cNvPr id="3" name="Slide Number Placeholder 2">
            <a:extLst>
              <a:ext uri="{FF2B5EF4-FFF2-40B4-BE49-F238E27FC236}">
                <a16:creationId xmlns:a16="http://schemas.microsoft.com/office/drawing/2014/main" xmlns="" id="{C6514A3A-ED7C-48EC-BD48-6B1714FD9465}"/>
              </a:ext>
            </a:extLst>
          </p:cNvPr>
          <p:cNvSpPr>
            <a:spLocks noGrp="1"/>
          </p:cNvSpPr>
          <p:nvPr>
            <p:ph type="sldNum" sz="quarter" idx="12"/>
          </p:nvPr>
        </p:nvSpPr>
        <p:spPr/>
        <p:txBody>
          <a:bodyPr/>
          <a:lstStyle/>
          <a:p>
            <a:fld id="{FB86036A-A961-4FA9-B8B8-F964629D4DC8}" type="slidenum">
              <a:rPr lang="en-US" smtClean="0"/>
              <a:pPr/>
              <a:t>38</a:t>
            </a:fld>
            <a:endParaRPr lang="en-US" dirty="0"/>
          </a:p>
        </p:txBody>
      </p:sp>
      <p:pic>
        <p:nvPicPr>
          <p:cNvPr id="4" name="Picture 3">
            <a:extLst>
              <a:ext uri="{FF2B5EF4-FFF2-40B4-BE49-F238E27FC236}">
                <a16:creationId xmlns:a16="http://schemas.microsoft.com/office/drawing/2014/main" xmlns="" id="{A3722C9D-CF07-4FA1-960D-9066D9C24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19" y="1191516"/>
            <a:ext cx="1433348" cy="831342"/>
          </a:xfrm>
          <a:prstGeom prst="rect">
            <a:avLst/>
          </a:prstGeom>
        </p:spPr>
      </p:pic>
      <p:sp>
        <p:nvSpPr>
          <p:cNvPr id="49" name="TextBox 48">
            <a:extLst>
              <a:ext uri="{FF2B5EF4-FFF2-40B4-BE49-F238E27FC236}">
                <a16:creationId xmlns:a16="http://schemas.microsoft.com/office/drawing/2014/main" xmlns="" id="{81F587E7-E586-4640-B284-6D8D7DF3BF72}"/>
              </a:ext>
            </a:extLst>
          </p:cNvPr>
          <p:cNvSpPr txBox="1"/>
          <p:nvPr/>
        </p:nvSpPr>
        <p:spPr>
          <a:xfrm>
            <a:off x="909885" y="1073367"/>
            <a:ext cx="749267" cy="369332"/>
          </a:xfrm>
          <a:prstGeom prst="rect">
            <a:avLst/>
          </a:prstGeom>
          <a:noFill/>
        </p:spPr>
        <p:txBody>
          <a:bodyPr wrap="square" rtlCol="0">
            <a:spAutoFit/>
          </a:bodyPr>
          <a:lstStyle/>
          <a:p>
            <a:r>
              <a:rPr lang="en-US" dirty="0">
                <a:solidFill>
                  <a:srgbClr val="FF0000"/>
                </a:solidFill>
              </a:rPr>
              <a:t>GPU</a:t>
            </a:r>
          </a:p>
        </p:txBody>
      </p:sp>
      <p:sp>
        <p:nvSpPr>
          <p:cNvPr id="7" name="Rectangle: Rounded Corners 6">
            <a:extLst>
              <a:ext uri="{FF2B5EF4-FFF2-40B4-BE49-F238E27FC236}">
                <a16:creationId xmlns:a16="http://schemas.microsoft.com/office/drawing/2014/main" xmlns="" id="{EF9B8B99-5E8C-4F6A-929C-72F64CC0184A}"/>
              </a:ext>
            </a:extLst>
          </p:cNvPr>
          <p:cNvSpPr/>
          <p:nvPr/>
        </p:nvSpPr>
        <p:spPr>
          <a:xfrm>
            <a:off x="5114924" y="3147818"/>
            <a:ext cx="3469029" cy="10561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Are GPUs vulnerable to Correlation Timing Attacks?</a:t>
            </a:r>
            <a:endParaRPr lang="en-US" dirty="0"/>
          </a:p>
        </p:txBody>
      </p:sp>
      <p:sp>
        <p:nvSpPr>
          <p:cNvPr id="24" name="Content Placeholder 2">
            <a:extLst>
              <a:ext uri="{FF2B5EF4-FFF2-40B4-BE49-F238E27FC236}">
                <a16:creationId xmlns:a16="http://schemas.microsoft.com/office/drawing/2014/main" xmlns="" id="{773A331F-6067-499B-9764-5E3557619739}"/>
              </a:ext>
            </a:extLst>
          </p:cNvPr>
          <p:cNvSpPr txBox="1">
            <a:spLocks/>
          </p:cNvSpPr>
          <p:nvPr/>
        </p:nvSpPr>
        <p:spPr>
          <a:xfrm>
            <a:off x="4443421" y="1078708"/>
            <a:ext cx="4469145" cy="3671888"/>
          </a:xfrm>
          <a:prstGeom prst="rect">
            <a:avLst/>
          </a:prstGeom>
        </p:spPr>
        <p:txBody>
          <a:bodyPr vert="horz" lIns="91440" tIns="45720" rIns="91440" bIns="45720" rtlCol="0">
            <a:normAutofit/>
          </a:bodyPr>
          <a:lstStyle>
            <a:lvl1pPr marL="257175" indent="-257175" algn="l" defTabSz="342900" rtl="0" eaLnBrk="1" latinLnBrk="0" hangingPunct="1">
              <a:spcBef>
                <a:spcPct val="20000"/>
              </a:spcBef>
              <a:buFont typeface="Arial"/>
              <a:buChar char="•"/>
              <a:defRPr sz="2400" kern="1200">
                <a:solidFill>
                  <a:schemeClr val="tx1"/>
                </a:solidFill>
                <a:latin typeface="Arial"/>
                <a:ea typeface="+mn-ea"/>
                <a:cs typeface="Arial"/>
              </a:defRPr>
            </a:lvl1pPr>
            <a:lvl2pPr marL="557213" indent="-214313" algn="l" defTabSz="342900" rtl="0" eaLnBrk="1" latinLnBrk="0" hangingPunct="1">
              <a:spcBef>
                <a:spcPct val="20000"/>
              </a:spcBef>
              <a:buFont typeface="Arial"/>
              <a:buChar char="–"/>
              <a:defRPr sz="2100" kern="1200">
                <a:solidFill>
                  <a:schemeClr val="tx1"/>
                </a:solidFill>
                <a:latin typeface="Arial"/>
                <a:ea typeface="+mn-ea"/>
                <a:cs typeface="Arial"/>
              </a:defRPr>
            </a:lvl2pPr>
            <a:lvl3pPr marL="857250" indent="-171450" algn="l" defTabSz="342900" rtl="0" eaLnBrk="1" latinLnBrk="0" hangingPunct="1">
              <a:spcBef>
                <a:spcPct val="20000"/>
              </a:spcBef>
              <a:buFont typeface="Arial"/>
              <a:buChar char="•"/>
              <a:defRPr sz="1800" kern="1200">
                <a:solidFill>
                  <a:schemeClr val="tx1"/>
                </a:solidFill>
                <a:latin typeface="Arial"/>
                <a:ea typeface="+mn-ea"/>
                <a:cs typeface="Arial"/>
              </a:defRPr>
            </a:lvl3pPr>
            <a:lvl4pPr marL="1200150" indent="-171450" algn="l" defTabSz="342900" rtl="0" eaLnBrk="1" latinLnBrk="0" hangingPunct="1">
              <a:spcBef>
                <a:spcPct val="20000"/>
              </a:spcBef>
              <a:buFont typeface="Arial"/>
              <a:buChar char="–"/>
              <a:defRPr sz="1500" kern="1200">
                <a:solidFill>
                  <a:schemeClr val="tx1"/>
                </a:solidFill>
                <a:latin typeface="Arial"/>
                <a:ea typeface="+mn-ea"/>
                <a:cs typeface="Arial"/>
              </a:defRPr>
            </a:lvl4pPr>
            <a:lvl5pPr marL="1543050" indent="-171450" algn="l" defTabSz="342900" rtl="0" eaLnBrk="1" latinLnBrk="0" hangingPunct="1">
              <a:spcBef>
                <a:spcPct val="20000"/>
              </a:spcBef>
              <a:buFont typeface="Arial"/>
              <a:buChar char="»"/>
              <a:defRPr sz="15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buFont typeface="Arial" panose="020B0604020202020204" pitchFamily="34" charset="0"/>
              <a:buChar char="•"/>
            </a:pPr>
            <a:r>
              <a:rPr lang="en-US" sz="1800" dirty="0"/>
              <a:t>GPUs implement SIMD paradigm</a:t>
            </a:r>
          </a:p>
          <a:p>
            <a:pPr>
              <a:buFont typeface="Arial" panose="020B0604020202020204" pitchFamily="34" charset="0"/>
              <a:buChar char="•"/>
            </a:pPr>
            <a:r>
              <a:rPr lang="en-US" sz="1800" dirty="0"/>
              <a:t>Fast and energy efficient computations</a:t>
            </a:r>
          </a:p>
          <a:p>
            <a:pPr>
              <a:buFont typeface="Arial" panose="020B0604020202020204" pitchFamily="34" charset="0"/>
              <a:buChar char="•"/>
            </a:pPr>
            <a:r>
              <a:rPr lang="en-US" sz="1800" dirty="0"/>
              <a:t>Accelerate the cryptographic algorithms</a:t>
            </a:r>
          </a:p>
        </p:txBody>
      </p:sp>
    </p:spTree>
    <p:extLst>
      <p:ext uri="{BB962C8B-B14F-4D97-AF65-F5344CB8AC3E}">
        <p14:creationId xmlns:p14="http://schemas.microsoft.com/office/powerpoint/2010/main" val="288287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7 1.11022E-16 L 0.12622 1.11022E-16 " pathEditMode="relative" rAng="0" ptsTypes="AA">
                                      <p:cBhvr>
                                        <p:cTn id="6" dur="2000" fill="hold"/>
                                        <p:tgtEl>
                                          <p:spTgt spid="14"/>
                                        </p:tgtEl>
                                        <p:attrNameLst>
                                          <p:attrName>ppt_x</p:attrName>
                                          <p:attrName>ppt_y</p:attrName>
                                        </p:attrNameLst>
                                      </p:cBhvr>
                                      <p:rCtr x="6302" y="0"/>
                                    </p:animMotion>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7" grpId="0" animBg="1"/>
      <p:bldP spid="2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BE3253-3BFA-4E10-AF44-D1F8C571EAA3}"/>
              </a:ext>
            </a:extLst>
          </p:cNvPr>
          <p:cNvSpPr>
            <a:spLocks noGrp="1"/>
          </p:cNvSpPr>
          <p:nvPr>
            <p:ph type="title"/>
          </p:nvPr>
        </p:nvSpPr>
        <p:spPr>
          <a:xfrm>
            <a:off x="107476" y="-116564"/>
            <a:ext cx="8448990" cy="994172"/>
          </a:xfrm>
        </p:spPr>
        <p:txBody>
          <a:bodyPr/>
          <a:lstStyle/>
          <a:p>
            <a:r>
              <a:rPr lang="en-US" b="1" dirty="0" smtClean="0"/>
              <a:t>Summary of our HPCA’18 work</a:t>
            </a:r>
            <a:endParaRPr lang="en-US" b="1" dirty="0"/>
          </a:p>
        </p:txBody>
      </p:sp>
      <p:sp>
        <p:nvSpPr>
          <p:cNvPr id="3" name="Content Placeholder 2">
            <a:extLst>
              <a:ext uri="{FF2B5EF4-FFF2-40B4-BE49-F238E27FC236}">
                <a16:creationId xmlns:a16="http://schemas.microsoft.com/office/drawing/2014/main" xmlns="" id="{0A4FE29B-1A59-44D4-ABA7-CED0081B8194}"/>
              </a:ext>
            </a:extLst>
          </p:cNvPr>
          <p:cNvSpPr>
            <a:spLocks noGrp="1"/>
          </p:cNvSpPr>
          <p:nvPr>
            <p:ph idx="1"/>
          </p:nvPr>
        </p:nvSpPr>
        <p:spPr>
          <a:xfrm>
            <a:off x="107476" y="728909"/>
            <a:ext cx="8877969" cy="4094910"/>
          </a:xfrm>
        </p:spPr>
        <p:txBody>
          <a:bodyPr>
            <a:noAutofit/>
          </a:bodyPr>
          <a:lstStyle/>
          <a:p>
            <a:r>
              <a:rPr lang="en-US" sz="1800" b="1" dirty="0">
                <a:solidFill>
                  <a:srgbClr val="00B050"/>
                </a:solidFill>
              </a:rPr>
              <a:t>Prior Work</a:t>
            </a:r>
            <a:r>
              <a:rPr lang="en-US" sz="1800" dirty="0"/>
              <a:t>: Correlation Timing Attacks on GPUs ([Jiang/Fei/</a:t>
            </a:r>
            <a:r>
              <a:rPr lang="en-US" sz="1800" dirty="0" err="1"/>
              <a:t>Kaeli</a:t>
            </a:r>
            <a:r>
              <a:rPr lang="en-US" sz="1800" dirty="0"/>
              <a:t>, HPCA’16</a:t>
            </a:r>
            <a:r>
              <a:rPr lang="en-US" sz="1800" dirty="0" smtClean="0"/>
              <a:t>])</a:t>
            </a:r>
            <a:endParaRPr lang="en-US" sz="1800" baseline="30000" dirty="0" smtClean="0"/>
          </a:p>
          <a:p>
            <a:pPr lvl="1"/>
            <a:r>
              <a:rPr lang="en-US" sz="1800" dirty="0" smtClean="0"/>
              <a:t>Coalesced memory accesses and execution time are correlated.</a:t>
            </a:r>
          </a:p>
          <a:p>
            <a:pPr lvl="1"/>
            <a:r>
              <a:rPr lang="en-US" sz="1800" dirty="0"/>
              <a:t>AES key value affects the coalesced </a:t>
            </a:r>
            <a:r>
              <a:rPr lang="en-US" sz="1800" dirty="0" smtClean="0"/>
              <a:t>accesses.</a:t>
            </a:r>
          </a:p>
          <a:p>
            <a:pPr lvl="1"/>
            <a:r>
              <a:rPr lang="en-US" sz="1800" b="1" dirty="0"/>
              <a:t>C</a:t>
            </a:r>
            <a:r>
              <a:rPr lang="en-US" sz="1800" b="1" dirty="0" smtClean="0"/>
              <a:t>oalescing procedure is deterministic and known to the attacker.</a:t>
            </a:r>
          </a:p>
          <a:p>
            <a:pPr lvl="1"/>
            <a:r>
              <a:rPr lang="en-US" sz="1800" dirty="0" smtClean="0"/>
              <a:t>Attacker can recover AES key by calculating coalesced accesses and correlating it with the execution time.</a:t>
            </a:r>
            <a:endParaRPr lang="en-US" sz="1800" dirty="0" smtClean="0"/>
          </a:p>
          <a:p>
            <a:pPr lvl="1"/>
            <a:endParaRPr lang="en-US" sz="1800" dirty="0"/>
          </a:p>
          <a:p>
            <a:r>
              <a:rPr lang="en-US" sz="1800" b="1" dirty="0">
                <a:solidFill>
                  <a:srgbClr val="00B050"/>
                </a:solidFill>
              </a:rPr>
              <a:t>Our Contribution</a:t>
            </a:r>
            <a:r>
              <a:rPr lang="en-US" sz="1800" dirty="0"/>
              <a:t>: Randomizing the Coalescing Mechanism (</a:t>
            </a:r>
            <a:r>
              <a:rPr lang="en-US" sz="1800" b="1" dirty="0" err="1" smtClean="0"/>
              <a:t>RCoal</a:t>
            </a:r>
            <a:r>
              <a:rPr lang="en-US" sz="1800" dirty="0" smtClean="0"/>
              <a:t>)</a:t>
            </a:r>
            <a:endParaRPr lang="en-US" sz="1800" b="1" dirty="0"/>
          </a:p>
          <a:p>
            <a:pPr lvl="1"/>
            <a:r>
              <a:rPr lang="en-US" sz="1800" b="1" dirty="0">
                <a:solidFill>
                  <a:srgbClr val="FF0000"/>
                </a:solidFill>
              </a:rPr>
              <a:t>Goal</a:t>
            </a:r>
            <a:r>
              <a:rPr lang="en-US" sz="1800" dirty="0"/>
              <a:t>:  Make the calculation of coalesced accesses </a:t>
            </a:r>
            <a:r>
              <a:rPr lang="en-US" sz="1800" b="1" i="1" dirty="0"/>
              <a:t>harder</a:t>
            </a:r>
            <a:r>
              <a:rPr lang="en-US" sz="1800" dirty="0"/>
              <a:t> for the attacker.</a:t>
            </a:r>
          </a:p>
          <a:p>
            <a:pPr lvl="1"/>
            <a:r>
              <a:rPr lang="en-US" sz="1800" b="1" dirty="0">
                <a:solidFill>
                  <a:srgbClr val="FF0000"/>
                </a:solidFill>
              </a:rPr>
              <a:t>Our proposal</a:t>
            </a:r>
            <a:r>
              <a:rPr lang="en-US" sz="1800" dirty="0"/>
              <a:t>: Three novel coalescing mechanisms that </a:t>
            </a:r>
            <a:r>
              <a:rPr lang="en-US" sz="1800" b="1" i="1" dirty="0"/>
              <a:t>randomize</a:t>
            </a:r>
            <a:r>
              <a:rPr lang="en-US" sz="1800" dirty="0"/>
              <a:t> the size, number, and thread-elements of a sub-warp.</a:t>
            </a:r>
          </a:p>
          <a:p>
            <a:pPr lvl="1"/>
            <a:r>
              <a:rPr lang="en-US" sz="1800" b="1" dirty="0">
                <a:solidFill>
                  <a:srgbClr val="FF0000"/>
                </a:solidFill>
              </a:rPr>
              <a:t>Results</a:t>
            </a:r>
            <a:r>
              <a:rPr lang="en-US" sz="1800" dirty="0"/>
              <a:t>: </a:t>
            </a:r>
            <a:r>
              <a:rPr lang="en-US" sz="1800" dirty="0" err="1"/>
              <a:t>RCoal</a:t>
            </a:r>
            <a:r>
              <a:rPr lang="en-US" sz="1800" dirty="0"/>
              <a:t> improves security by </a:t>
            </a:r>
            <a:r>
              <a:rPr lang="en-US" sz="1800" b="1" dirty="0"/>
              <a:t>24- to 961- </a:t>
            </a:r>
            <a:r>
              <a:rPr lang="en-US" sz="1800" dirty="0"/>
              <a:t>times at a modest performance loss of </a:t>
            </a:r>
            <a:r>
              <a:rPr lang="en-US" sz="1800" b="1" dirty="0"/>
              <a:t>5 to 28%.</a:t>
            </a:r>
            <a:endParaRPr lang="en-US" sz="1800" dirty="0"/>
          </a:p>
        </p:txBody>
      </p:sp>
      <p:sp>
        <p:nvSpPr>
          <p:cNvPr id="4" name="Slide Number Placeholder 3">
            <a:extLst>
              <a:ext uri="{FF2B5EF4-FFF2-40B4-BE49-F238E27FC236}">
                <a16:creationId xmlns:a16="http://schemas.microsoft.com/office/drawing/2014/main" xmlns="" id="{0969DE7C-F6D1-4A56-809C-2DB1DACBFCAF}"/>
              </a:ext>
            </a:extLst>
          </p:cNvPr>
          <p:cNvSpPr>
            <a:spLocks noGrp="1"/>
          </p:cNvSpPr>
          <p:nvPr>
            <p:ph type="sldNum" sz="quarter" idx="12"/>
          </p:nvPr>
        </p:nvSpPr>
        <p:spPr/>
        <p:txBody>
          <a:bodyPr/>
          <a:lstStyle/>
          <a:p>
            <a:fld id="{FB86036A-A961-4FA9-B8B8-F964629D4DC8}" type="slidenum">
              <a:rPr lang="en-US" smtClean="0"/>
              <a:pPr/>
              <a:t>39</a:t>
            </a:fld>
            <a:endParaRPr lang="en-US" dirty="0"/>
          </a:p>
        </p:txBody>
      </p:sp>
    </p:spTree>
    <p:extLst>
      <p:ext uri="{BB962C8B-B14F-4D97-AF65-F5344CB8AC3E}">
        <p14:creationId xmlns:p14="http://schemas.microsoft.com/office/powerpoint/2010/main" val="239474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748" y="152843"/>
            <a:ext cx="8931348" cy="857250"/>
          </a:xfrm>
        </p:spPr>
        <p:txBody>
          <a:bodyPr/>
          <a:lstStyle/>
          <a:p>
            <a:r>
              <a:rPr lang="en-US" dirty="0" smtClean="0"/>
              <a:t>Current Research Interests</a:t>
            </a:r>
            <a:endParaRPr lang="en-US" dirty="0"/>
          </a:p>
        </p:txBody>
      </p:sp>
      <p:sp>
        <p:nvSpPr>
          <p:cNvPr id="3" name="Content Placeholder 2"/>
          <p:cNvSpPr>
            <a:spLocks noGrp="1"/>
          </p:cNvSpPr>
          <p:nvPr>
            <p:ph idx="1"/>
          </p:nvPr>
        </p:nvSpPr>
        <p:spPr>
          <a:xfrm>
            <a:off x="127591" y="1147015"/>
            <a:ext cx="8739962" cy="3700466"/>
          </a:xfrm>
        </p:spPr>
        <p:txBody>
          <a:bodyPr/>
          <a:lstStyle/>
          <a:p>
            <a:r>
              <a:rPr lang="en-US" b="1" dirty="0" smtClean="0"/>
              <a:t>We are computer architects </a:t>
            </a:r>
          </a:p>
          <a:p>
            <a:pPr lvl="1"/>
            <a:r>
              <a:rPr lang="en-US" dirty="0" smtClean="0"/>
              <a:t>Architecting Graphics Processing Units (GPUs) and other accelerators of the future</a:t>
            </a:r>
            <a:endParaRPr lang="en-US" dirty="0" smtClean="0"/>
          </a:p>
          <a:p>
            <a:pPr lvl="1"/>
            <a:r>
              <a:rPr lang="en-US" dirty="0" smtClean="0"/>
              <a:t>GPU Security </a:t>
            </a:r>
            <a:r>
              <a:rPr lang="en-US" dirty="0"/>
              <a:t>and </a:t>
            </a:r>
            <a:r>
              <a:rPr lang="en-US" dirty="0" smtClean="0"/>
              <a:t>Reliability</a:t>
            </a:r>
          </a:p>
          <a:p>
            <a:pPr lvl="1"/>
            <a:r>
              <a:rPr lang="en-US" dirty="0" smtClean="0"/>
              <a:t>Non-traditional </a:t>
            </a:r>
            <a:r>
              <a:rPr lang="en-US" dirty="0" smtClean="0"/>
              <a:t>architectures (</a:t>
            </a:r>
            <a:r>
              <a:rPr lang="en-US" dirty="0" smtClean="0"/>
              <a:t>e.g., Automata Processors)</a:t>
            </a:r>
            <a:endParaRPr lang="en-US" dirty="0"/>
          </a:p>
        </p:txBody>
      </p:sp>
      <p:sp>
        <p:nvSpPr>
          <p:cNvPr id="4" name="Slide Number Placeholder 3"/>
          <p:cNvSpPr>
            <a:spLocks noGrp="1"/>
          </p:cNvSpPr>
          <p:nvPr>
            <p:ph type="sldNum" sz="quarter" idx="12"/>
          </p:nvPr>
        </p:nvSpPr>
        <p:spPr/>
        <p:txBody>
          <a:bodyPr/>
          <a:lstStyle/>
          <a:p>
            <a:fld id="{3CD5B470-24F1-6744-BE88-730898E97D2D}" type="slidenum">
              <a:rPr lang="en-US" smtClean="0"/>
              <a:pPr/>
              <a:t>4</a:t>
            </a:fld>
            <a:endParaRPr lang="en-US" dirty="0"/>
          </a:p>
        </p:txBody>
      </p:sp>
    </p:spTree>
    <p:extLst>
      <p:ext uri="{BB962C8B-B14F-4D97-AF65-F5344CB8AC3E}">
        <p14:creationId xmlns:p14="http://schemas.microsoft.com/office/powerpoint/2010/main" val="76104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2F4DA45B-10DB-4E45-8FC1-36D284664580}"/>
              </a:ext>
            </a:extLst>
          </p:cNvPr>
          <p:cNvSpPr/>
          <p:nvPr/>
        </p:nvSpPr>
        <p:spPr>
          <a:xfrm>
            <a:off x="2970290" y="669819"/>
            <a:ext cx="3744439" cy="311229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xmlns="" id="{1F2C38DD-EDA9-44E1-AB1B-BC773F7C295A}"/>
              </a:ext>
            </a:extLst>
          </p:cNvPr>
          <p:cNvSpPr/>
          <p:nvPr/>
        </p:nvSpPr>
        <p:spPr>
          <a:xfrm>
            <a:off x="2843799" y="821907"/>
            <a:ext cx="3744439" cy="311229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xmlns="" id="{CCE0E08A-0A84-4558-A4ED-2F0AC7BB5726}"/>
              </a:ext>
            </a:extLst>
          </p:cNvPr>
          <p:cNvSpPr>
            <a:spLocks noGrp="1"/>
          </p:cNvSpPr>
          <p:nvPr>
            <p:ph type="title"/>
          </p:nvPr>
        </p:nvSpPr>
        <p:spPr>
          <a:xfrm>
            <a:off x="100013" y="-129420"/>
            <a:ext cx="8948286" cy="994172"/>
          </a:xfrm>
        </p:spPr>
        <p:txBody>
          <a:bodyPr>
            <a:normAutofit fontScale="90000"/>
          </a:bodyPr>
          <a:lstStyle/>
          <a:p>
            <a:r>
              <a:rPr lang="en-US" b="1" dirty="0"/>
              <a:t>Memory Access Coalescing in GPUs</a:t>
            </a:r>
          </a:p>
        </p:txBody>
      </p:sp>
      <p:sp>
        <p:nvSpPr>
          <p:cNvPr id="3" name="Slide Number Placeholder 2">
            <a:extLst>
              <a:ext uri="{FF2B5EF4-FFF2-40B4-BE49-F238E27FC236}">
                <a16:creationId xmlns:a16="http://schemas.microsoft.com/office/drawing/2014/main" xmlns="" id="{04E2FE95-4D73-4082-86FA-4410051A6E87}"/>
              </a:ext>
            </a:extLst>
          </p:cNvPr>
          <p:cNvSpPr>
            <a:spLocks noGrp="1"/>
          </p:cNvSpPr>
          <p:nvPr>
            <p:ph type="sldNum" sz="quarter" idx="12"/>
          </p:nvPr>
        </p:nvSpPr>
        <p:spPr/>
        <p:txBody>
          <a:bodyPr/>
          <a:lstStyle/>
          <a:p>
            <a:fld id="{FB86036A-A961-4FA9-B8B8-F964629D4DC8}" type="slidenum">
              <a:rPr lang="en-US" smtClean="0"/>
              <a:pPr/>
              <a:t>40</a:t>
            </a:fld>
            <a:endParaRPr lang="en-US" dirty="0"/>
          </a:p>
        </p:txBody>
      </p:sp>
      <p:sp>
        <p:nvSpPr>
          <p:cNvPr id="4" name="Rectangle 3">
            <a:extLst>
              <a:ext uri="{FF2B5EF4-FFF2-40B4-BE49-F238E27FC236}">
                <a16:creationId xmlns:a16="http://schemas.microsoft.com/office/drawing/2014/main" xmlns="" id="{95AC140C-5F59-47C6-9668-023DF1B90201}"/>
              </a:ext>
            </a:extLst>
          </p:cNvPr>
          <p:cNvSpPr/>
          <p:nvPr/>
        </p:nvSpPr>
        <p:spPr>
          <a:xfrm>
            <a:off x="2699782" y="990927"/>
            <a:ext cx="3744439" cy="3112293"/>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xmlns="" id="{6FFB0CD9-F2A1-4A85-AA6F-DCAA5382F2F5}"/>
              </a:ext>
            </a:extLst>
          </p:cNvPr>
          <p:cNvSpPr txBox="1"/>
          <p:nvPr/>
        </p:nvSpPr>
        <p:spPr>
          <a:xfrm>
            <a:off x="2661704" y="945803"/>
            <a:ext cx="2369559" cy="323165"/>
          </a:xfrm>
          <a:prstGeom prst="rect">
            <a:avLst/>
          </a:prstGeom>
          <a:noFill/>
        </p:spPr>
        <p:txBody>
          <a:bodyPr wrap="none" rtlCol="0">
            <a:spAutoFit/>
          </a:bodyPr>
          <a:lstStyle/>
          <a:p>
            <a:r>
              <a:rPr lang="en-US" sz="1500" dirty="0"/>
              <a:t>Streaming Multiprocessor</a:t>
            </a:r>
          </a:p>
        </p:txBody>
      </p:sp>
      <p:sp>
        <p:nvSpPr>
          <p:cNvPr id="6" name="Rectangle 5">
            <a:extLst>
              <a:ext uri="{FF2B5EF4-FFF2-40B4-BE49-F238E27FC236}">
                <a16:creationId xmlns:a16="http://schemas.microsoft.com/office/drawing/2014/main" xmlns="" id="{6466B43D-51AA-41F0-B15B-46BE9676479C}"/>
              </a:ext>
            </a:extLst>
          </p:cNvPr>
          <p:cNvSpPr/>
          <p:nvPr/>
        </p:nvSpPr>
        <p:spPr>
          <a:xfrm>
            <a:off x="2747787" y="1276540"/>
            <a:ext cx="3648428" cy="1025470"/>
          </a:xfrm>
          <a:prstGeom prst="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xmlns="" id="{073AE97F-9037-4419-A444-1F074D0B14AE}"/>
              </a:ext>
            </a:extLst>
          </p:cNvPr>
          <p:cNvSpPr txBox="1"/>
          <p:nvPr/>
        </p:nvSpPr>
        <p:spPr>
          <a:xfrm>
            <a:off x="2730284" y="1268888"/>
            <a:ext cx="1055995" cy="323165"/>
          </a:xfrm>
          <a:prstGeom prst="rect">
            <a:avLst/>
          </a:prstGeom>
          <a:noFill/>
        </p:spPr>
        <p:txBody>
          <a:bodyPr wrap="none" rtlCol="0">
            <a:spAutoFit/>
          </a:bodyPr>
          <a:lstStyle/>
          <a:p>
            <a:r>
              <a:rPr lang="en-US" sz="1500" dirty="0"/>
              <a:t>Warp pool</a:t>
            </a:r>
          </a:p>
        </p:txBody>
      </p:sp>
      <p:sp>
        <p:nvSpPr>
          <p:cNvPr id="8" name="Rectangle 7">
            <a:extLst>
              <a:ext uri="{FF2B5EF4-FFF2-40B4-BE49-F238E27FC236}">
                <a16:creationId xmlns:a16="http://schemas.microsoft.com/office/drawing/2014/main" xmlns="" id="{A2573C33-3D8C-419F-A48B-6806A70286A3}"/>
              </a:ext>
            </a:extLst>
          </p:cNvPr>
          <p:cNvSpPr/>
          <p:nvPr/>
        </p:nvSpPr>
        <p:spPr>
          <a:xfrm>
            <a:off x="2806065" y="1562130"/>
            <a:ext cx="3524250" cy="684413"/>
          </a:xfrm>
          <a:prstGeom prst="rect">
            <a:avLst/>
          </a:prstGeom>
          <a:solidFill>
            <a:schemeClr val="accent2">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xmlns="" id="{92C492E4-AAC2-495B-A78E-BB2E76881681}"/>
              </a:ext>
            </a:extLst>
          </p:cNvPr>
          <p:cNvSpPr txBox="1"/>
          <p:nvPr/>
        </p:nvSpPr>
        <p:spPr>
          <a:xfrm>
            <a:off x="2783623" y="1534063"/>
            <a:ext cx="637610" cy="323165"/>
          </a:xfrm>
          <a:prstGeom prst="rect">
            <a:avLst/>
          </a:prstGeom>
          <a:noFill/>
        </p:spPr>
        <p:txBody>
          <a:bodyPr wrap="none" rtlCol="0">
            <a:spAutoFit/>
          </a:bodyPr>
          <a:lstStyle/>
          <a:p>
            <a:r>
              <a:rPr lang="en-US" sz="1500" dirty="0"/>
              <a:t>Warp</a:t>
            </a:r>
          </a:p>
        </p:txBody>
      </p:sp>
      <p:sp>
        <p:nvSpPr>
          <p:cNvPr id="10" name="Rectangle 9">
            <a:extLst>
              <a:ext uri="{FF2B5EF4-FFF2-40B4-BE49-F238E27FC236}">
                <a16:creationId xmlns:a16="http://schemas.microsoft.com/office/drawing/2014/main" xmlns="" id="{68D42FE0-04F3-4EEE-901E-8B6A45D0D341}"/>
              </a:ext>
            </a:extLst>
          </p:cNvPr>
          <p:cNvSpPr/>
          <p:nvPr/>
        </p:nvSpPr>
        <p:spPr>
          <a:xfrm>
            <a:off x="2889782" y="1835329"/>
            <a:ext cx="1135267" cy="328196"/>
          </a:xfrm>
          <a:prstGeom prst="rect">
            <a:avLst/>
          </a:prstGeom>
          <a:solidFill>
            <a:srgbClr val="0070C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Thread # 1</a:t>
            </a:r>
          </a:p>
        </p:txBody>
      </p:sp>
      <p:sp>
        <p:nvSpPr>
          <p:cNvPr id="11" name="Rectangle 10">
            <a:extLst>
              <a:ext uri="{FF2B5EF4-FFF2-40B4-BE49-F238E27FC236}">
                <a16:creationId xmlns:a16="http://schemas.microsoft.com/office/drawing/2014/main" xmlns="" id="{6E49492A-1DF2-4921-A12D-F6592565281E}"/>
              </a:ext>
            </a:extLst>
          </p:cNvPr>
          <p:cNvSpPr/>
          <p:nvPr/>
        </p:nvSpPr>
        <p:spPr>
          <a:xfrm>
            <a:off x="5097345" y="1837193"/>
            <a:ext cx="1139166" cy="328196"/>
          </a:xfrm>
          <a:prstGeom prst="rect">
            <a:avLst/>
          </a:prstGeom>
          <a:solidFill>
            <a:srgbClr val="0070C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Thread # 32</a:t>
            </a:r>
          </a:p>
        </p:txBody>
      </p:sp>
      <p:sp>
        <p:nvSpPr>
          <p:cNvPr id="12" name="TextBox 11">
            <a:extLst>
              <a:ext uri="{FF2B5EF4-FFF2-40B4-BE49-F238E27FC236}">
                <a16:creationId xmlns:a16="http://schemas.microsoft.com/office/drawing/2014/main" xmlns="" id="{C69B1656-C80E-4C0C-8B7E-6F31724B8861}"/>
              </a:ext>
            </a:extLst>
          </p:cNvPr>
          <p:cNvSpPr txBox="1"/>
          <p:nvPr/>
        </p:nvSpPr>
        <p:spPr>
          <a:xfrm>
            <a:off x="4353878" y="1788893"/>
            <a:ext cx="561372" cy="415498"/>
          </a:xfrm>
          <a:prstGeom prst="rect">
            <a:avLst/>
          </a:prstGeom>
          <a:noFill/>
        </p:spPr>
        <p:txBody>
          <a:bodyPr wrap="none" rtlCol="0">
            <a:spAutoFit/>
          </a:bodyPr>
          <a:lstStyle/>
          <a:p>
            <a:r>
              <a:rPr lang="en-US" sz="2100" dirty="0"/>
              <a:t>. . .</a:t>
            </a:r>
          </a:p>
        </p:txBody>
      </p:sp>
      <p:sp>
        <p:nvSpPr>
          <p:cNvPr id="13" name="Rectangle 12">
            <a:extLst>
              <a:ext uri="{FF2B5EF4-FFF2-40B4-BE49-F238E27FC236}">
                <a16:creationId xmlns:a16="http://schemas.microsoft.com/office/drawing/2014/main" xmlns="" id="{D41124D4-9BF0-463C-A9DC-585E4CAF50C5}"/>
              </a:ext>
            </a:extLst>
          </p:cNvPr>
          <p:cNvSpPr/>
          <p:nvPr/>
        </p:nvSpPr>
        <p:spPr>
          <a:xfrm>
            <a:off x="2851684" y="2628144"/>
            <a:ext cx="3440533" cy="367653"/>
          </a:xfrm>
          <a:prstGeom prst="rec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Warp Scheduler</a:t>
            </a:r>
          </a:p>
        </p:txBody>
      </p:sp>
      <p:sp>
        <p:nvSpPr>
          <p:cNvPr id="14" name="Arrow: Down 13">
            <a:extLst>
              <a:ext uri="{FF2B5EF4-FFF2-40B4-BE49-F238E27FC236}">
                <a16:creationId xmlns:a16="http://schemas.microsoft.com/office/drawing/2014/main" xmlns="" id="{1A40F263-F501-4949-A284-2F9CCDBD0373}"/>
              </a:ext>
            </a:extLst>
          </p:cNvPr>
          <p:cNvSpPr/>
          <p:nvPr/>
        </p:nvSpPr>
        <p:spPr>
          <a:xfrm>
            <a:off x="4424174" y="2247525"/>
            <a:ext cx="288034" cy="362645"/>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Arrow: Down 14">
            <a:extLst>
              <a:ext uri="{FF2B5EF4-FFF2-40B4-BE49-F238E27FC236}">
                <a16:creationId xmlns:a16="http://schemas.microsoft.com/office/drawing/2014/main" xmlns="" id="{A0DE6FC5-3E28-446D-8710-A863F12E5B01}"/>
              </a:ext>
            </a:extLst>
          </p:cNvPr>
          <p:cNvSpPr/>
          <p:nvPr/>
        </p:nvSpPr>
        <p:spPr>
          <a:xfrm>
            <a:off x="4422650" y="2995489"/>
            <a:ext cx="288034" cy="362645"/>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xmlns="" id="{846B8EF0-613F-4701-A1EE-F518AE5C3680}"/>
              </a:ext>
            </a:extLst>
          </p:cNvPr>
          <p:cNvSpPr/>
          <p:nvPr/>
        </p:nvSpPr>
        <p:spPr>
          <a:xfrm>
            <a:off x="2851419" y="3374525"/>
            <a:ext cx="3440533" cy="655687"/>
          </a:xfrm>
          <a:prstGeom prst="rect">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TextBox 16">
            <a:extLst>
              <a:ext uri="{FF2B5EF4-FFF2-40B4-BE49-F238E27FC236}">
                <a16:creationId xmlns:a16="http://schemas.microsoft.com/office/drawing/2014/main" xmlns="" id="{6E98A860-DB38-4624-BBE8-BE45004A80C2}"/>
              </a:ext>
            </a:extLst>
          </p:cNvPr>
          <p:cNvSpPr txBox="1"/>
          <p:nvPr/>
        </p:nvSpPr>
        <p:spPr>
          <a:xfrm>
            <a:off x="2835669" y="3346084"/>
            <a:ext cx="1122167" cy="323165"/>
          </a:xfrm>
          <a:prstGeom prst="rect">
            <a:avLst/>
          </a:prstGeom>
          <a:noFill/>
        </p:spPr>
        <p:txBody>
          <a:bodyPr wrap="none" rtlCol="0">
            <a:spAutoFit/>
          </a:bodyPr>
          <a:lstStyle/>
          <a:p>
            <a:r>
              <a:rPr lang="en-US" sz="1500" dirty="0"/>
              <a:t>LD/ST Unit</a:t>
            </a:r>
          </a:p>
        </p:txBody>
      </p:sp>
      <p:sp>
        <p:nvSpPr>
          <p:cNvPr id="18" name="Arrow: Down 17">
            <a:extLst>
              <a:ext uri="{FF2B5EF4-FFF2-40B4-BE49-F238E27FC236}">
                <a16:creationId xmlns:a16="http://schemas.microsoft.com/office/drawing/2014/main" xmlns="" id="{B4576C9B-A043-4E0D-A90E-9DC07CDCFE35}"/>
              </a:ext>
            </a:extLst>
          </p:cNvPr>
          <p:cNvSpPr/>
          <p:nvPr/>
        </p:nvSpPr>
        <p:spPr>
          <a:xfrm>
            <a:off x="4422650" y="4024182"/>
            <a:ext cx="288034" cy="362645"/>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xmlns="" id="{AB7BE134-DB89-45A2-9849-498D1F2C7486}"/>
              </a:ext>
            </a:extLst>
          </p:cNvPr>
          <p:cNvSpPr/>
          <p:nvPr/>
        </p:nvSpPr>
        <p:spPr>
          <a:xfrm>
            <a:off x="2851419" y="4392549"/>
            <a:ext cx="3440533" cy="367653"/>
          </a:xfrm>
          <a:prstGeom prst="rect">
            <a:avLst/>
          </a:prstGeom>
          <a:solidFill>
            <a:schemeClr val="accent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Global Memory</a:t>
            </a:r>
          </a:p>
        </p:txBody>
      </p:sp>
      <p:sp>
        <p:nvSpPr>
          <p:cNvPr id="20" name="Rectangle 19">
            <a:extLst>
              <a:ext uri="{FF2B5EF4-FFF2-40B4-BE49-F238E27FC236}">
                <a16:creationId xmlns:a16="http://schemas.microsoft.com/office/drawing/2014/main" xmlns="" id="{A355E7FB-F1E9-411D-B2DE-A84F937E834E}"/>
              </a:ext>
            </a:extLst>
          </p:cNvPr>
          <p:cNvSpPr/>
          <p:nvPr/>
        </p:nvSpPr>
        <p:spPr>
          <a:xfrm>
            <a:off x="2951116" y="3619329"/>
            <a:ext cx="3241137" cy="367653"/>
          </a:xfrm>
          <a:prstGeom prst="rect">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Coalescing Unit</a:t>
            </a:r>
          </a:p>
        </p:txBody>
      </p:sp>
    </p:spTree>
    <p:extLst>
      <p:ext uri="{BB962C8B-B14F-4D97-AF65-F5344CB8AC3E}">
        <p14:creationId xmlns:p14="http://schemas.microsoft.com/office/powerpoint/2010/main" val="116057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4" grpId="0" animBg="1"/>
      <p:bldP spid="5" grpId="0"/>
      <p:bldP spid="6" grpId="0" animBg="1"/>
      <p:bldP spid="7" grpId="0"/>
      <p:bldP spid="8" grpId="0" animBg="1"/>
      <p:bldP spid="9" grpId="0"/>
      <p:bldP spid="10" grpId="0" animBg="1"/>
      <p:bldP spid="11" grpId="0" animBg="1"/>
      <p:bldP spid="12" grpId="0"/>
      <p:bldP spid="13" grpId="0" animBg="1"/>
      <p:bldP spid="14" grpId="0" animBg="1"/>
      <p:bldP spid="15" grpId="0" animBg="1"/>
      <p:bldP spid="16" grpId="0" animBg="1"/>
      <p:bldP spid="17" grpId="0"/>
      <p:bldP spid="18" grpId="0" animBg="1"/>
      <p:bldP spid="19"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083C5-B9DE-4273-AC75-1D37E60F1CAF}"/>
              </a:ext>
            </a:extLst>
          </p:cNvPr>
          <p:cNvSpPr>
            <a:spLocks noGrp="1"/>
          </p:cNvSpPr>
          <p:nvPr>
            <p:ph type="title"/>
          </p:nvPr>
        </p:nvSpPr>
        <p:spPr/>
        <p:txBody>
          <a:bodyPr>
            <a:normAutofit fontScale="90000"/>
          </a:bodyPr>
          <a:lstStyle/>
          <a:p>
            <a:r>
              <a:rPr lang="en-US" b="1" dirty="0"/>
              <a:t>Memory Access Coalescing in GPUs</a:t>
            </a:r>
          </a:p>
        </p:txBody>
      </p:sp>
      <p:sp>
        <p:nvSpPr>
          <p:cNvPr id="4" name="Slide Number Placeholder 3">
            <a:extLst>
              <a:ext uri="{FF2B5EF4-FFF2-40B4-BE49-F238E27FC236}">
                <a16:creationId xmlns:a16="http://schemas.microsoft.com/office/drawing/2014/main" xmlns="" id="{916AE0F8-E40B-4D50-ACF1-469D04B6B948}"/>
              </a:ext>
            </a:extLst>
          </p:cNvPr>
          <p:cNvSpPr>
            <a:spLocks noGrp="1"/>
          </p:cNvSpPr>
          <p:nvPr>
            <p:ph type="sldNum" sz="quarter" idx="12"/>
          </p:nvPr>
        </p:nvSpPr>
        <p:spPr/>
        <p:txBody>
          <a:bodyPr/>
          <a:lstStyle/>
          <a:p>
            <a:fld id="{FB86036A-A961-4FA9-B8B8-F964629D4DC8}" type="slidenum">
              <a:rPr lang="en-US" smtClean="0"/>
              <a:pPr/>
              <a:t>41</a:t>
            </a:fld>
            <a:endParaRPr lang="en-US" dirty="0"/>
          </a:p>
        </p:txBody>
      </p:sp>
      <p:sp>
        <p:nvSpPr>
          <p:cNvPr id="5" name="Rectangle 4">
            <a:extLst>
              <a:ext uri="{FF2B5EF4-FFF2-40B4-BE49-F238E27FC236}">
                <a16:creationId xmlns:a16="http://schemas.microsoft.com/office/drawing/2014/main" xmlns="" id="{E376E7EF-E62B-49F2-BCFF-735099BC03BB}"/>
              </a:ext>
            </a:extLst>
          </p:cNvPr>
          <p:cNvSpPr/>
          <p:nvPr/>
        </p:nvSpPr>
        <p:spPr>
          <a:xfrm>
            <a:off x="3023527" y="3083901"/>
            <a:ext cx="775418"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6" name="Rectangle 5">
            <a:extLst>
              <a:ext uri="{FF2B5EF4-FFF2-40B4-BE49-F238E27FC236}">
                <a16:creationId xmlns:a16="http://schemas.microsoft.com/office/drawing/2014/main" xmlns="" id="{4B4C98C4-E3F8-4E9D-A4D4-34EC5F6F78B5}"/>
              </a:ext>
            </a:extLst>
          </p:cNvPr>
          <p:cNvSpPr/>
          <p:nvPr/>
        </p:nvSpPr>
        <p:spPr>
          <a:xfrm>
            <a:off x="3797845" y="3083901"/>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7" name="Rectangle 6">
            <a:extLst>
              <a:ext uri="{FF2B5EF4-FFF2-40B4-BE49-F238E27FC236}">
                <a16:creationId xmlns:a16="http://schemas.microsoft.com/office/drawing/2014/main" xmlns="" id="{F1F88635-6E86-4873-BDC5-C8A636D3A0AF}"/>
              </a:ext>
            </a:extLst>
          </p:cNvPr>
          <p:cNvSpPr/>
          <p:nvPr/>
        </p:nvSpPr>
        <p:spPr>
          <a:xfrm>
            <a:off x="4563423" y="3083901"/>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8" name="Rectangle 7">
            <a:extLst>
              <a:ext uri="{FF2B5EF4-FFF2-40B4-BE49-F238E27FC236}">
                <a16:creationId xmlns:a16="http://schemas.microsoft.com/office/drawing/2014/main" xmlns="" id="{04F60E60-E78E-4610-8ED3-F56029DF4BE9}"/>
              </a:ext>
            </a:extLst>
          </p:cNvPr>
          <p:cNvSpPr/>
          <p:nvPr/>
        </p:nvSpPr>
        <p:spPr>
          <a:xfrm>
            <a:off x="5327525" y="3083901"/>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9" name="Arrow: Down 8">
            <a:extLst>
              <a:ext uri="{FF2B5EF4-FFF2-40B4-BE49-F238E27FC236}">
                <a16:creationId xmlns:a16="http://schemas.microsoft.com/office/drawing/2014/main" xmlns="" id="{8AB720C8-E5D8-4B2C-AAEF-CACBC99F4987}"/>
              </a:ext>
            </a:extLst>
          </p:cNvPr>
          <p:cNvSpPr/>
          <p:nvPr/>
        </p:nvSpPr>
        <p:spPr>
          <a:xfrm>
            <a:off x="4738601" y="2439940"/>
            <a:ext cx="223412"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10" name="Rectangle 9">
            <a:extLst>
              <a:ext uri="{FF2B5EF4-FFF2-40B4-BE49-F238E27FC236}">
                <a16:creationId xmlns:a16="http://schemas.microsoft.com/office/drawing/2014/main" xmlns="" id="{755D9BA6-F755-4088-9185-F72DAAB27882}"/>
              </a:ext>
            </a:extLst>
          </p:cNvPr>
          <p:cNvSpPr/>
          <p:nvPr/>
        </p:nvSpPr>
        <p:spPr>
          <a:xfrm>
            <a:off x="3031503" y="3526292"/>
            <a:ext cx="774502"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11" name="Rectangle 10">
            <a:extLst>
              <a:ext uri="{FF2B5EF4-FFF2-40B4-BE49-F238E27FC236}">
                <a16:creationId xmlns:a16="http://schemas.microsoft.com/office/drawing/2014/main" xmlns="" id="{5A2EAB61-D827-4EB7-98D4-457DBB00A4B9}"/>
              </a:ext>
            </a:extLst>
          </p:cNvPr>
          <p:cNvSpPr/>
          <p:nvPr/>
        </p:nvSpPr>
        <p:spPr>
          <a:xfrm>
            <a:off x="3805548" y="3526292"/>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12" name="Rectangle 11">
            <a:extLst>
              <a:ext uri="{FF2B5EF4-FFF2-40B4-BE49-F238E27FC236}">
                <a16:creationId xmlns:a16="http://schemas.microsoft.com/office/drawing/2014/main" xmlns="" id="{66548DC3-9257-48F7-9DDF-1C967D916A0B}"/>
              </a:ext>
            </a:extLst>
          </p:cNvPr>
          <p:cNvSpPr/>
          <p:nvPr/>
        </p:nvSpPr>
        <p:spPr>
          <a:xfrm>
            <a:off x="4563151" y="3526292"/>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0x06</a:t>
            </a:r>
          </a:p>
        </p:txBody>
      </p:sp>
      <p:sp>
        <p:nvSpPr>
          <p:cNvPr id="13" name="Rectangle 12">
            <a:extLst>
              <a:ext uri="{FF2B5EF4-FFF2-40B4-BE49-F238E27FC236}">
                <a16:creationId xmlns:a16="http://schemas.microsoft.com/office/drawing/2014/main" xmlns="" id="{F88C79D0-8EA8-4716-A52C-898BB13D5646}"/>
              </a:ext>
            </a:extLst>
          </p:cNvPr>
          <p:cNvSpPr/>
          <p:nvPr/>
        </p:nvSpPr>
        <p:spPr>
          <a:xfrm>
            <a:off x="5326608" y="3526292"/>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0x07</a:t>
            </a:r>
          </a:p>
        </p:txBody>
      </p:sp>
      <p:sp>
        <p:nvSpPr>
          <p:cNvPr id="14" name="Rectangle 13">
            <a:extLst>
              <a:ext uri="{FF2B5EF4-FFF2-40B4-BE49-F238E27FC236}">
                <a16:creationId xmlns:a16="http://schemas.microsoft.com/office/drawing/2014/main" xmlns="" id="{E0FBF014-46A1-4C97-AC10-548E8BFE7535}"/>
              </a:ext>
            </a:extLst>
          </p:cNvPr>
          <p:cNvSpPr/>
          <p:nvPr/>
        </p:nvSpPr>
        <p:spPr>
          <a:xfrm>
            <a:off x="3031503" y="4392916"/>
            <a:ext cx="774964"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0x08</a:t>
            </a:r>
          </a:p>
        </p:txBody>
      </p:sp>
      <p:sp>
        <p:nvSpPr>
          <p:cNvPr id="15" name="Rectangle 14">
            <a:extLst>
              <a:ext uri="{FF2B5EF4-FFF2-40B4-BE49-F238E27FC236}">
                <a16:creationId xmlns:a16="http://schemas.microsoft.com/office/drawing/2014/main" xmlns="" id="{9F02C9BC-62D4-477C-9CB0-3612EFCB57A6}"/>
              </a:ext>
            </a:extLst>
          </p:cNvPr>
          <p:cNvSpPr/>
          <p:nvPr/>
        </p:nvSpPr>
        <p:spPr>
          <a:xfrm>
            <a:off x="3805823" y="4392916"/>
            <a:ext cx="76186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0x09</a:t>
            </a:r>
          </a:p>
        </p:txBody>
      </p:sp>
      <p:sp>
        <p:nvSpPr>
          <p:cNvPr id="16" name="Rectangle 15">
            <a:extLst>
              <a:ext uri="{FF2B5EF4-FFF2-40B4-BE49-F238E27FC236}">
                <a16:creationId xmlns:a16="http://schemas.microsoft.com/office/drawing/2014/main" xmlns="" id="{7EAA8803-890E-4565-A548-2B75F56AC4FB}"/>
              </a:ext>
            </a:extLst>
          </p:cNvPr>
          <p:cNvSpPr/>
          <p:nvPr/>
        </p:nvSpPr>
        <p:spPr>
          <a:xfrm>
            <a:off x="4568327" y="439291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0x0A</a:t>
            </a:r>
          </a:p>
        </p:txBody>
      </p:sp>
      <p:sp>
        <p:nvSpPr>
          <p:cNvPr id="17" name="Rectangle 16">
            <a:extLst>
              <a:ext uri="{FF2B5EF4-FFF2-40B4-BE49-F238E27FC236}">
                <a16:creationId xmlns:a16="http://schemas.microsoft.com/office/drawing/2014/main" xmlns="" id="{6F1AC7A9-D8F0-4957-B15C-88D8475B18FF}"/>
              </a:ext>
            </a:extLst>
          </p:cNvPr>
          <p:cNvSpPr/>
          <p:nvPr/>
        </p:nvSpPr>
        <p:spPr>
          <a:xfrm>
            <a:off x="5327798" y="439291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0x0B</a:t>
            </a:r>
          </a:p>
        </p:txBody>
      </p:sp>
      <p:sp>
        <p:nvSpPr>
          <p:cNvPr id="18" name="Rectangle 17">
            <a:extLst>
              <a:ext uri="{FF2B5EF4-FFF2-40B4-BE49-F238E27FC236}">
                <a16:creationId xmlns:a16="http://schemas.microsoft.com/office/drawing/2014/main" xmlns="" id="{9FF2DBE9-1771-4028-B6F9-53F8973626CC}"/>
              </a:ext>
            </a:extLst>
          </p:cNvPr>
          <p:cNvSpPr/>
          <p:nvPr/>
        </p:nvSpPr>
        <p:spPr>
          <a:xfrm>
            <a:off x="2476008" y="924565"/>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6CBCE226-C53E-4673-9CFF-E68D878A9BFA}"/>
              </a:ext>
            </a:extLst>
          </p:cNvPr>
          <p:cNvSpPr/>
          <p:nvPr/>
        </p:nvSpPr>
        <p:spPr>
          <a:xfrm>
            <a:off x="2715511" y="1710310"/>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21" name="Rectangle 20">
            <a:extLst>
              <a:ext uri="{FF2B5EF4-FFF2-40B4-BE49-F238E27FC236}">
                <a16:creationId xmlns:a16="http://schemas.microsoft.com/office/drawing/2014/main" xmlns="" id="{8BFF6069-7381-4ABB-A650-E0FC8F52A7DF}"/>
              </a:ext>
            </a:extLst>
          </p:cNvPr>
          <p:cNvSpPr/>
          <p:nvPr/>
        </p:nvSpPr>
        <p:spPr>
          <a:xfrm>
            <a:off x="3645256" y="1712425"/>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0x04</a:t>
            </a:r>
          </a:p>
        </p:txBody>
      </p:sp>
      <p:sp>
        <p:nvSpPr>
          <p:cNvPr id="23" name="Rectangle 22">
            <a:extLst>
              <a:ext uri="{FF2B5EF4-FFF2-40B4-BE49-F238E27FC236}">
                <a16:creationId xmlns:a16="http://schemas.microsoft.com/office/drawing/2014/main" xmlns="" id="{4AF1DE89-C1FA-404E-BEDE-7BF12E398D0A}"/>
              </a:ext>
            </a:extLst>
          </p:cNvPr>
          <p:cNvSpPr/>
          <p:nvPr/>
        </p:nvSpPr>
        <p:spPr>
          <a:xfrm>
            <a:off x="4579021" y="1712944"/>
            <a:ext cx="931202"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0x07</a:t>
            </a:r>
          </a:p>
        </p:txBody>
      </p:sp>
      <p:sp>
        <p:nvSpPr>
          <p:cNvPr id="25" name="Rectangle 24">
            <a:extLst>
              <a:ext uri="{FF2B5EF4-FFF2-40B4-BE49-F238E27FC236}">
                <a16:creationId xmlns:a16="http://schemas.microsoft.com/office/drawing/2014/main" xmlns="" id="{AD5546ED-F27B-402F-807D-338B3BB8478B}"/>
              </a:ext>
            </a:extLst>
          </p:cNvPr>
          <p:cNvSpPr/>
          <p:nvPr/>
        </p:nvSpPr>
        <p:spPr>
          <a:xfrm>
            <a:off x="5507394" y="1713028"/>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0x09</a:t>
            </a:r>
          </a:p>
        </p:txBody>
      </p:sp>
      <p:sp>
        <p:nvSpPr>
          <p:cNvPr id="28" name="Rectangle 27">
            <a:extLst>
              <a:ext uri="{FF2B5EF4-FFF2-40B4-BE49-F238E27FC236}">
                <a16:creationId xmlns:a16="http://schemas.microsoft.com/office/drawing/2014/main" xmlns="" id="{E6EAC177-D789-4864-90E1-A13E1750B2E6}"/>
              </a:ext>
            </a:extLst>
          </p:cNvPr>
          <p:cNvSpPr/>
          <p:nvPr/>
        </p:nvSpPr>
        <p:spPr>
          <a:xfrm>
            <a:off x="2716038" y="1358270"/>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29" name="Rectangle 28">
            <a:extLst>
              <a:ext uri="{FF2B5EF4-FFF2-40B4-BE49-F238E27FC236}">
                <a16:creationId xmlns:a16="http://schemas.microsoft.com/office/drawing/2014/main" xmlns="" id="{3E78CE3A-4DBB-412C-BAD3-5EC7262F513C}"/>
              </a:ext>
            </a:extLst>
          </p:cNvPr>
          <p:cNvSpPr/>
          <p:nvPr/>
        </p:nvSpPr>
        <p:spPr>
          <a:xfrm>
            <a:off x="3645321" y="1360517"/>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30" name="Rectangle 29">
            <a:extLst>
              <a:ext uri="{FF2B5EF4-FFF2-40B4-BE49-F238E27FC236}">
                <a16:creationId xmlns:a16="http://schemas.microsoft.com/office/drawing/2014/main" xmlns="" id="{83A50F62-2250-4659-8B22-3C3D5EC689E9}"/>
              </a:ext>
            </a:extLst>
          </p:cNvPr>
          <p:cNvSpPr/>
          <p:nvPr/>
        </p:nvSpPr>
        <p:spPr>
          <a:xfrm>
            <a:off x="4576663" y="1360517"/>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31" name="Rectangle 30">
            <a:extLst>
              <a:ext uri="{FF2B5EF4-FFF2-40B4-BE49-F238E27FC236}">
                <a16:creationId xmlns:a16="http://schemas.microsoft.com/office/drawing/2014/main" xmlns="" id="{802A22B2-D3DD-495E-B25A-694E9BCBBF6A}"/>
              </a:ext>
            </a:extLst>
          </p:cNvPr>
          <p:cNvSpPr/>
          <p:nvPr/>
        </p:nvSpPr>
        <p:spPr>
          <a:xfrm>
            <a:off x="5507110" y="1359006"/>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33" name="Rectangle 32">
            <a:extLst>
              <a:ext uri="{FF2B5EF4-FFF2-40B4-BE49-F238E27FC236}">
                <a16:creationId xmlns:a16="http://schemas.microsoft.com/office/drawing/2014/main" xmlns="" id="{1775BF44-107A-4447-BC39-90CDB6EAE3F1}"/>
              </a:ext>
            </a:extLst>
          </p:cNvPr>
          <p:cNvSpPr/>
          <p:nvPr/>
        </p:nvSpPr>
        <p:spPr>
          <a:xfrm>
            <a:off x="3031503" y="3950524"/>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34" name="Rectangle 33">
            <a:extLst>
              <a:ext uri="{FF2B5EF4-FFF2-40B4-BE49-F238E27FC236}">
                <a16:creationId xmlns:a16="http://schemas.microsoft.com/office/drawing/2014/main" xmlns="" id="{D6621A30-EBFE-42A1-A09A-7080F9E593A3}"/>
              </a:ext>
            </a:extLst>
          </p:cNvPr>
          <p:cNvSpPr/>
          <p:nvPr/>
        </p:nvSpPr>
        <p:spPr>
          <a:xfrm>
            <a:off x="3805548" y="3950524"/>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35" name="Rectangle 34">
            <a:extLst>
              <a:ext uri="{FF2B5EF4-FFF2-40B4-BE49-F238E27FC236}">
                <a16:creationId xmlns:a16="http://schemas.microsoft.com/office/drawing/2014/main" xmlns="" id="{B30FD00E-EE23-4E1D-8F81-467951827441}"/>
              </a:ext>
            </a:extLst>
          </p:cNvPr>
          <p:cNvSpPr/>
          <p:nvPr/>
        </p:nvSpPr>
        <p:spPr>
          <a:xfrm>
            <a:off x="4563151" y="3950524"/>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0x06</a:t>
            </a:r>
          </a:p>
        </p:txBody>
      </p:sp>
      <p:sp>
        <p:nvSpPr>
          <p:cNvPr id="36" name="Rectangle 35">
            <a:extLst>
              <a:ext uri="{FF2B5EF4-FFF2-40B4-BE49-F238E27FC236}">
                <a16:creationId xmlns:a16="http://schemas.microsoft.com/office/drawing/2014/main" xmlns="" id="{2BFE42D5-3994-4D02-A95D-7D633F07C1AC}"/>
              </a:ext>
            </a:extLst>
          </p:cNvPr>
          <p:cNvSpPr/>
          <p:nvPr/>
        </p:nvSpPr>
        <p:spPr>
          <a:xfrm>
            <a:off x="5326608" y="3950524"/>
            <a:ext cx="76809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43" name="TextBox 42">
            <a:extLst>
              <a:ext uri="{FF2B5EF4-FFF2-40B4-BE49-F238E27FC236}">
                <a16:creationId xmlns:a16="http://schemas.microsoft.com/office/drawing/2014/main" xmlns="" id="{7ADAFA49-BDC0-423A-9ECF-FA1CB423C80B}"/>
              </a:ext>
            </a:extLst>
          </p:cNvPr>
          <p:cNvSpPr txBox="1"/>
          <p:nvPr/>
        </p:nvSpPr>
        <p:spPr>
          <a:xfrm>
            <a:off x="4140256" y="615026"/>
            <a:ext cx="868571" cy="369332"/>
          </a:xfrm>
          <a:prstGeom prst="rect">
            <a:avLst/>
          </a:prstGeom>
          <a:noFill/>
        </p:spPr>
        <p:txBody>
          <a:bodyPr wrap="none" rtlCol="0">
            <a:spAutoFit/>
          </a:bodyPr>
          <a:lstStyle/>
          <a:p>
            <a:r>
              <a:rPr lang="en-US" dirty="0"/>
              <a:t>WARP</a:t>
            </a:r>
          </a:p>
        </p:txBody>
      </p:sp>
      <p:sp>
        <p:nvSpPr>
          <p:cNvPr id="27" name="TextBox 26">
            <a:extLst>
              <a:ext uri="{FF2B5EF4-FFF2-40B4-BE49-F238E27FC236}">
                <a16:creationId xmlns:a16="http://schemas.microsoft.com/office/drawing/2014/main" xmlns="" id="{443EFF21-5452-41A6-8D6B-237BE35D7F40}"/>
              </a:ext>
            </a:extLst>
          </p:cNvPr>
          <p:cNvSpPr txBox="1"/>
          <p:nvPr/>
        </p:nvSpPr>
        <p:spPr>
          <a:xfrm>
            <a:off x="2715511" y="907391"/>
            <a:ext cx="1980029" cy="415498"/>
          </a:xfrm>
          <a:prstGeom prst="rect">
            <a:avLst/>
          </a:prstGeom>
          <a:noFill/>
        </p:spPr>
        <p:txBody>
          <a:bodyPr wrap="none" rtlCol="0">
            <a:spAutoFit/>
          </a:bodyPr>
          <a:lstStyle/>
          <a:p>
            <a:r>
              <a:rPr lang="en-US" sz="2100" dirty="0" err="1" smtClean="0">
                <a:latin typeface="Consolas" panose="020B0609020204030204" pitchFamily="49" charset="0"/>
              </a:rPr>
              <a:t>tid</a:t>
            </a:r>
            <a:r>
              <a:rPr lang="en-US" sz="2100" dirty="0" smtClean="0"/>
              <a:t> </a:t>
            </a:r>
            <a:r>
              <a:rPr lang="en-US" sz="2100" dirty="0"/>
              <a:t>= thread id</a:t>
            </a:r>
          </a:p>
        </p:txBody>
      </p:sp>
      <p:sp>
        <p:nvSpPr>
          <p:cNvPr id="81" name="Arrow: Down 80">
            <a:extLst>
              <a:ext uri="{FF2B5EF4-FFF2-40B4-BE49-F238E27FC236}">
                <a16:creationId xmlns:a16="http://schemas.microsoft.com/office/drawing/2014/main" xmlns="" id="{24A4BAA6-B48C-46E5-8E80-AA60AA1ADC20}"/>
              </a:ext>
            </a:extLst>
          </p:cNvPr>
          <p:cNvSpPr/>
          <p:nvPr/>
        </p:nvSpPr>
        <p:spPr>
          <a:xfrm>
            <a:off x="3750169" y="2439938"/>
            <a:ext cx="223412"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2" name="Arrow: Down 81">
            <a:extLst>
              <a:ext uri="{FF2B5EF4-FFF2-40B4-BE49-F238E27FC236}">
                <a16:creationId xmlns:a16="http://schemas.microsoft.com/office/drawing/2014/main" xmlns="" id="{E883D2C6-1E58-4974-9BC8-74804EF54BC7}"/>
              </a:ext>
            </a:extLst>
          </p:cNvPr>
          <p:cNvSpPr/>
          <p:nvPr/>
        </p:nvSpPr>
        <p:spPr>
          <a:xfrm>
            <a:off x="4209272" y="2439939"/>
            <a:ext cx="223412"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3" name="Arrow: Down 82">
            <a:extLst>
              <a:ext uri="{FF2B5EF4-FFF2-40B4-BE49-F238E27FC236}">
                <a16:creationId xmlns:a16="http://schemas.microsoft.com/office/drawing/2014/main" xmlns="" id="{05E6FEC8-8428-4139-84D5-E7215D6CF023}"/>
              </a:ext>
            </a:extLst>
          </p:cNvPr>
          <p:cNvSpPr/>
          <p:nvPr/>
        </p:nvSpPr>
        <p:spPr>
          <a:xfrm>
            <a:off x="5197704" y="2444928"/>
            <a:ext cx="223412"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32" name="TextBox 31">
            <a:extLst>
              <a:ext uri="{FF2B5EF4-FFF2-40B4-BE49-F238E27FC236}">
                <a16:creationId xmlns:a16="http://schemas.microsoft.com/office/drawing/2014/main" xmlns="" id="{6CF28364-50B4-4298-820D-A7AB6A6F03ED}"/>
              </a:ext>
            </a:extLst>
          </p:cNvPr>
          <p:cNvSpPr txBox="1"/>
          <p:nvPr/>
        </p:nvSpPr>
        <p:spPr>
          <a:xfrm>
            <a:off x="912406" y="3117088"/>
            <a:ext cx="2031390" cy="369332"/>
          </a:xfrm>
          <a:prstGeom prst="rect">
            <a:avLst/>
          </a:prstGeom>
          <a:noFill/>
        </p:spPr>
        <p:txBody>
          <a:bodyPr wrap="none" rtlCol="0">
            <a:spAutoFit/>
          </a:bodyPr>
          <a:lstStyle/>
          <a:p>
            <a:r>
              <a:rPr lang="en-US" dirty="0"/>
              <a:t>Block Address # 0</a:t>
            </a:r>
          </a:p>
        </p:txBody>
      </p:sp>
      <p:sp>
        <p:nvSpPr>
          <p:cNvPr id="84" name="TextBox 83">
            <a:extLst>
              <a:ext uri="{FF2B5EF4-FFF2-40B4-BE49-F238E27FC236}">
                <a16:creationId xmlns:a16="http://schemas.microsoft.com/office/drawing/2014/main" xmlns="" id="{62E95B1F-1690-455A-AFF2-11084E7FBB09}"/>
              </a:ext>
            </a:extLst>
          </p:cNvPr>
          <p:cNvSpPr txBox="1"/>
          <p:nvPr/>
        </p:nvSpPr>
        <p:spPr>
          <a:xfrm>
            <a:off x="906277" y="3546867"/>
            <a:ext cx="2031390" cy="369332"/>
          </a:xfrm>
          <a:prstGeom prst="rect">
            <a:avLst/>
          </a:prstGeom>
          <a:noFill/>
        </p:spPr>
        <p:txBody>
          <a:bodyPr wrap="none" rtlCol="0">
            <a:spAutoFit/>
          </a:bodyPr>
          <a:lstStyle/>
          <a:p>
            <a:r>
              <a:rPr lang="en-US" dirty="0"/>
              <a:t>Block Address # 1</a:t>
            </a:r>
          </a:p>
        </p:txBody>
      </p:sp>
      <p:sp>
        <p:nvSpPr>
          <p:cNvPr id="85" name="TextBox 84">
            <a:extLst>
              <a:ext uri="{FF2B5EF4-FFF2-40B4-BE49-F238E27FC236}">
                <a16:creationId xmlns:a16="http://schemas.microsoft.com/office/drawing/2014/main" xmlns="" id="{2284D771-508C-4217-B836-0F6F02D352DE}"/>
              </a:ext>
            </a:extLst>
          </p:cNvPr>
          <p:cNvSpPr txBox="1"/>
          <p:nvPr/>
        </p:nvSpPr>
        <p:spPr>
          <a:xfrm>
            <a:off x="908685" y="3965930"/>
            <a:ext cx="2031390" cy="369332"/>
          </a:xfrm>
          <a:prstGeom prst="rect">
            <a:avLst/>
          </a:prstGeom>
          <a:noFill/>
        </p:spPr>
        <p:txBody>
          <a:bodyPr wrap="none" rtlCol="0">
            <a:spAutoFit/>
          </a:bodyPr>
          <a:lstStyle/>
          <a:p>
            <a:r>
              <a:rPr lang="en-US" dirty="0"/>
              <a:t>Block Address # 1</a:t>
            </a:r>
          </a:p>
        </p:txBody>
      </p:sp>
      <p:sp>
        <p:nvSpPr>
          <p:cNvPr id="86" name="TextBox 85">
            <a:extLst>
              <a:ext uri="{FF2B5EF4-FFF2-40B4-BE49-F238E27FC236}">
                <a16:creationId xmlns:a16="http://schemas.microsoft.com/office/drawing/2014/main" xmlns="" id="{997EF170-506D-4D3F-8DE6-E6FEE782BD1C}"/>
              </a:ext>
            </a:extLst>
          </p:cNvPr>
          <p:cNvSpPr txBox="1"/>
          <p:nvPr/>
        </p:nvSpPr>
        <p:spPr>
          <a:xfrm>
            <a:off x="907301" y="4406553"/>
            <a:ext cx="2031390" cy="369332"/>
          </a:xfrm>
          <a:prstGeom prst="rect">
            <a:avLst/>
          </a:prstGeom>
          <a:noFill/>
        </p:spPr>
        <p:txBody>
          <a:bodyPr wrap="none" rtlCol="0">
            <a:spAutoFit/>
          </a:bodyPr>
          <a:lstStyle/>
          <a:p>
            <a:r>
              <a:rPr lang="en-US" dirty="0"/>
              <a:t>Block Address # 2</a:t>
            </a:r>
          </a:p>
        </p:txBody>
      </p:sp>
      <p:sp>
        <p:nvSpPr>
          <p:cNvPr id="37" name="Rectangle: Rounded Corners 36">
            <a:extLst>
              <a:ext uri="{FF2B5EF4-FFF2-40B4-BE49-F238E27FC236}">
                <a16:creationId xmlns:a16="http://schemas.microsoft.com/office/drawing/2014/main" xmlns="" id="{F3800F00-9460-4553-87B0-00E0985D61E0}"/>
              </a:ext>
            </a:extLst>
          </p:cNvPr>
          <p:cNvSpPr/>
          <p:nvPr/>
        </p:nvSpPr>
        <p:spPr>
          <a:xfrm>
            <a:off x="912406" y="3491451"/>
            <a:ext cx="5293929" cy="419063"/>
          </a:xfrm>
          <a:prstGeom prst="round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xmlns="" id="{CCAEB1F9-E83F-4338-B766-DC2D669AB97A}"/>
              </a:ext>
            </a:extLst>
          </p:cNvPr>
          <p:cNvSpPr/>
          <p:nvPr/>
        </p:nvSpPr>
        <p:spPr>
          <a:xfrm>
            <a:off x="926264" y="3939406"/>
            <a:ext cx="5293929" cy="419063"/>
          </a:xfrm>
          <a:prstGeom prst="round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1062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3" grpId="0" animBg="1"/>
      <p:bldP spid="25" grpId="0" animBg="1"/>
      <p:bldP spid="28" grpId="0" animBg="1"/>
      <p:bldP spid="29" grpId="0" animBg="1"/>
      <p:bldP spid="30" grpId="0" animBg="1"/>
      <p:bldP spid="31" grpId="0" animBg="1"/>
      <p:bldP spid="33" grpId="0" animBg="1"/>
      <p:bldP spid="34" grpId="0" animBg="1"/>
      <p:bldP spid="35" grpId="0" animBg="1"/>
      <p:bldP spid="36" grpId="0" animBg="1"/>
      <p:bldP spid="43" grpId="0"/>
      <p:bldP spid="27" grpId="0"/>
      <p:bldP spid="81" grpId="0" animBg="1"/>
      <p:bldP spid="82" grpId="0" animBg="1"/>
      <p:bldP spid="83" grpId="0" animBg="1"/>
      <p:bldP spid="32" grpId="0"/>
      <p:bldP spid="84" grpId="0"/>
      <p:bldP spid="85" grpId="0"/>
      <p:bldP spid="86" grpId="0"/>
      <p:bldP spid="37" grpId="0" animBg="1"/>
      <p:bldP spid="8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083C5-B9DE-4273-AC75-1D37E60F1CAF}"/>
              </a:ext>
            </a:extLst>
          </p:cNvPr>
          <p:cNvSpPr>
            <a:spLocks noGrp="1"/>
          </p:cNvSpPr>
          <p:nvPr>
            <p:ph type="title"/>
          </p:nvPr>
        </p:nvSpPr>
        <p:spPr/>
        <p:txBody>
          <a:bodyPr>
            <a:normAutofit fontScale="90000"/>
          </a:bodyPr>
          <a:lstStyle/>
          <a:p>
            <a:r>
              <a:rPr lang="en-US" b="1" dirty="0"/>
              <a:t>Memory Access Coalescing in GPUs	</a:t>
            </a:r>
          </a:p>
        </p:txBody>
      </p:sp>
      <p:sp>
        <p:nvSpPr>
          <p:cNvPr id="86" name="Slide Number Placeholder 85">
            <a:extLst>
              <a:ext uri="{FF2B5EF4-FFF2-40B4-BE49-F238E27FC236}">
                <a16:creationId xmlns:a16="http://schemas.microsoft.com/office/drawing/2014/main" xmlns="" id="{E809CF83-6591-4DC6-9476-E28424D60E3A}"/>
              </a:ext>
            </a:extLst>
          </p:cNvPr>
          <p:cNvSpPr>
            <a:spLocks noGrp="1"/>
          </p:cNvSpPr>
          <p:nvPr>
            <p:ph type="sldNum" sz="quarter" idx="12"/>
          </p:nvPr>
        </p:nvSpPr>
        <p:spPr/>
        <p:txBody>
          <a:bodyPr/>
          <a:lstStyle/>
          <a:p>
            <a:fld id="{FB86036A-A961-4FA9-B8B8-F964629D4DC8}" type="slidenum">
              <a:rPr lang="en-US" smtClean="0"/>
              <a:pPr/>
              <a:t>42</a:t>
            </a:fld>
            <a:endParaRPr lang="en-US" dirty="0"/>
          </a:p>
        </p:txBody>
      </p:sp>
      <p:sp>
        <p:nvSpPr>
          <p:cNvPr id="45" name="Rectangle 44">
            <a:extLst>
              <a:ext uri="{FF2B5EF4-FFF2-40B4-BE49-F238E27FC236}">
                <a16:creationId xmlns:a16="http://schemas.microsoft.com/office/drawing/2014/main" xmlns="" id="{8B3DD106-D9E1-4B38-A2E9-E76D67BD036A}"/>
              </a:ext>
            </a:extLst>
          </p:cNvPr>
          <p:cNvSpPr/>
          <p:nvPr/>
        </p:nvSpPr>
        <p:spPr>
          <a:xfrm>
            <a:off x="3438938" y="2394596"/>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46" name="Rectangle 45">
            <a:extLst>
              <a:ext uri="{FF2B5EF4-FFF2-40B4-BE49-F238E27FC236}">
                <a16:creationId xmlns:a16="http://schemas.microsoft.com/office/drawing/2014/main" xmlns="" id="{33006C64-EBCF-46B1-917E-2801230840DB}"/>
              </a:ext>
            </a:extLst>
          </p:cNvPr>
          <p:cNvSpPr/>
          <p:nvPr/>
        </p:nvSpPr>
        <p:spPr>
          <a:xfrm>
            <a:off x="3034705" y="3121149"/>
            <a:ext cx="775418"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47" name="Rectangle 46">
            <a:extLst>
              <a:ext uri="{FF2B5EF4-FFF2-40B4-BE49-F238E27FC236}">
                <a16:creationId xmlns:a16="http://schemas.microsoft.com/office/drawing/2014/main" xmlns="" id="{3E33EEE1-E0C8-4DF6-BD19-B78F3C6EB659}"/>
              </a:ext>
            </a:extLst>
          </p:cNvPr>
          <p:cNvSpPr/>
          <p:nvPr/>
        </p:nvSpPr>
        <p:spPr>
          <a:xfrm>
            <a:off x="3809023" y="3121149"/>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48" name="Rectangle 47">
            <a:extLst>
              <a:ext uri="{FF2B5EF4-FFF2-40B4-BE49-F238E27FC236}">
                <a16:creationId xmlns:a16="http://schemas.microsoft.com/office/drawing/2014/main" xmlns="" id="{732157B7-7D67-4AB3-ACDE-79AE6C0516A1}"/>
              </a:ext>
            </a:extLst>
          </p:cNvPr>
          <p:cNvSpPr/>
          <p:nvPr/>
        </p:nvSpPr>
        <p:spPr>
          <a:xfrm>
            <a:off x="4574600" y="3121149"/>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49" name="Rectangle 48">
            <a:extLst>
              <a:ext uri="{FF2B5EF4-FFF2-40B4-BE49-F238E27FC236}">
                <a16:creationId xmlns:a16="http://schemas.microsoft.com/office/drawing/2014/main" xmlns="" id="{898F564B-7E2E-4D66-B577-220CF0C86205}"/>
              </a:ext>
            </a:extLst>
          </p:cNvPr>
          <p:cNvSpPr/>
          <p:nvPr/>
        </p:nvSpPr>
        <p:spPr>
          <a:xfrm>
            <a:off x="5338702" y="3121149"/>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50" name="Arrow: Down 49">
            <a:extLst>
              <a:ext uri="{FF2B5EF4-FFF2-40B4-BE49-F238E27FC236}">
                <a16:creationId xmlns:a16="http://schemas.microsoft.com/office/drawing/2014/main" xmlns="" id="{B0DD7304-7856-40C6-95CE-9207A7197EF0}"/>
              </a:ext>
            </a:extLst>
          </p:cNvPr>
          <p:cNvSpPr/>
          <p:nvPr/>
        </p:nvSpPr>
        <p:spPr>
          <a:xfrm>
            <a:off x="4350916" y="2088950"/>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55" name="Rectangle 54">
            <a:extLst>
              <a:ext uri="{FF2B5EF4-FFF2-40B4-BE49-F238E27FC236}">
                <a16:creationId xmlns:a16="http://schemas.microsoft.com/office/drawing/2014/main" xmlns="" id="{0F37747D-F028-4294-A019-D7DF4683CC6E}"/>
              </a:ext>
            </a:extLst>
          </p:cNvPr>
          <p:cNvSpPr/>
          <p:nvPr/>
        </p:nvSpPr>
        <p:spPr>
          <a:xfrm>
            <a:off x="3042680" y="4393220"/>
            <a:ext cx="774964"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0x08</a:t>
            </a:r>
          </a:p>
        </p:txBody>
      </p:sp>
      <p:sp>
        <p:nvSpPr>
          <p:cNvPr id="56" name="Rectangle 55">
            <a:extLst>
              <a:ext uri="{FF2B5EF4-FFF2-40B4-BE49-F238E27FC236}">
                <a16:creationId xmlns:a16="http://schemas.microsoft.com/office/drawing/2014/main" xmlns="" id="{0E586744-A14B-4137-8018-F7083B652D22}"/>
              </a:ext>
            </a:extLst>
          </p:cNvPr>
          <p:cNvSpPr/>
          <p:nvPr/>
        </p:nvSpPr>
        <p:spPr>
          <a:xfrm>
            <a:off x="3817000" y="4393220"/>
            <a:ext cx="76186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0x09</a:t>
            </a:r>
          </a:p>
        </p:txBody>
      </p:sp>
      <p:sp>
        <p:nvSpPr>
          <p:cNvPr id="57" name="Rectangle 56">
            <a:extLst>
              <a:ext uri="{FF2B5EF4-FFF2-40B4-BE49-F238E27FC236}">
                <a16:creationId xmlns:a16="http://schemas.microsoft.com/office/drawing/2014/main" xmlns="" id="{E17FC7AE-4C72-4DBD-B9E0-D1899B6DC757}"/>
              </a:ext>
            </a:extLst>
          </p:cNvPr>
          <p:cNvSpPr/>
          <p:nvPr/>
        </p:nvSpPr>
        <p:spPr>
          <a:xfrm>
            <a:off x="4579504" y="439322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0x0A</a:t>
            </a:r>
          </a:p>
        </p:txBody>
      </p:sp>
      <p:sp>
        <p:nvSpPr>
          <p:cNvPr id="58" name="Rectangle 57">
            <a:extLst>
              <a:ext uri="{FF2B5EF4-FFF2-40B4-BE49-F238E27FC236}">
                <a16:creationId xmlns:a16="http://schemas.microsoft.com/office/drawing/2014/main" xmlns="" id="{4942D7EC-A626-4F6F-B6E8-580AA203D335}"/>
              </a:ext>
            </a:extLst>
          </p:cNvPr>
          <p:cNvSpPr/>
          <p:nvPr/>
        </p:nvSpPr>
        <p:spPr>
          <a:xfrm>
            <a:off x="5338975" y="439322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0x0B</a:t>
            </a:r>
          </a:p>
        </p:txBody>
      </p:sp>
      <p:sp>
        <p:nvSpPr>
          <p:cNvPr id="59" name="Rectangle 58">
            <a:extLst>
              <a:ext uri="{FF2B5EF4-FFF2-40B4-BE49-F238E27FC236}">
                <a16:creationId xmlns:a16="http://schemas.microsoft.com/office/drawing/2014/main" xmlns="" id="{C9268F3F-81BA-4F9B-805B-CD7ABE028DF3}"/>
              </a:ext>
            </a:extLst>
          </p:cNvPr>
          <p:cNvSpPr/>
          <p:nvPr/>
        </p:nvSpPr>
        <p:spPr>
          <a:xfrm>
            <a:off x="2487184" y="924869"/>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60" name="Rectangle 59">
            <a:extLst>
              <a:ext uri="{FF2B5EF4-FFF2-40B4-BE49-F238E27FC236}">
                <a16:creationId xmlns:a16="http://schemas.microsoft.com/office/drawing/2014/main" xmlns="" id="{DEC943A8-3BA0-4720-B4A4-8C39BB9E43CC}"/>
              </a:ext>
            </a:extLst>
          </p:cNvPr>
          <p:cNvSpPr/>
          <p:nvPr/>
        </p:nvSpPr>
        <p:spPr>
          <a:xfrm>
            <a:off x="2726688" y="1710613"/>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62" name="Rectangle 61">
            <a:extLst>
              <a:ext uri="{FF2B5EF4-FFF2-40B4-BE49-F238E27FC236}">
                <a16:creationId xmlns:a16="http://schemas.microsoft.com/office/drawing/2014/main" xmlns="" id="{303A6B1A-1367-4688-9127-20EC1DBDF18D}"/>
              </a:ext>
            </a:extLst>
          </p:cNvPr>
          <p:cNvSpPr/>
          <p:nvPr/>
        </p:nvSpPr>
        <p:spPr>
          <a:xfrm>
            <a:off x="3656433" y="1712728"/>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0x04</a:t>
            </a:r>
          </a:p>
        </p:txBody>
      </p:sp>
      <p:sp>
        <p:nvSpPr>
          <p:cNvPr id="64" name="Rectangle 63">
            <a:extLst>
              <a:ext uri="{FF2B5EF4-FFF2-40B4-BE49-F238E27FC236}">
                <a16:creationId xmlns:a16="http://schemas.microsoft.com/office/drawing/2014/main" xmlns="" id="{255AF689-0E21-4D7E-BCB9-4A78ED1FC410}"/>
              </a:ext>
            </a:extLst>
          </p:cNvPr>
          <p:cNvSpPr/>
          <p:nvPr/>
        </p:nvSpPr>
        <p:spPr>
          <a:xfrm>
            <a:off x="4590199" y="1713248"/>
            <a:ext cx="931202"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0x07</a:t>
            </a:r>
          </a:p>
        </p:txBody>
      </p:sp>
      <p:sp>
        <p:nvSpPr>
          <p:cNvPr id="66" name="Rectangle 65">
            <a:extLst>
              <a:ext uri="{FF2B5EF4-FFF2-40B4-BE49-F238E27FC236}">
                <a16:creationId xmlns:a16="http://schemas.microsoft.com/office/drawing/2014/main" xmlns="" id="{BD4D6444-FFB5-4350-A6C1-2359B88EEB61}"/>
              </a:ext>
            </a:extLst>
          </p:cNvPr>
          <p:cNvSpPr/>
          <p:nvPr/>
        </p:nvSpPr>
        <p:spPr>
          <a:xfrm>
            <a:off x="5518570" y="1713331"/>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0x09</a:t>
            </a:r>
          </a:p>
        </p:txBody>
      </p:sp>
      <p:sp>
        <p:nvSpPr>
          <p:cNvPr id="68" name="Rectangle: Rounded Corners 67">
            <a:extLst>
              <a:ext uri="{FF2B5EF4-FFF2-40B4-BE49-F238E27FC236}">
                <a16:creationId xmlns:a16="http://schemas.microsoft.com/office/drawing/2014/main" xmlns="" id="{43BFAAF1-9720-4341-B8C6-E318AA5F1A44}"/>
              </a:ext>
            </a:extLst>
          </p:cNvPr>
          <p:cNvSpPr/>
          <p:nvPr/>
        </p:nvSpPr>
        <p:spPr>
          <a:xfrm>
            <a:off x="2526412" y="1216383"/>
            <a:ext cx="4081475" cy="844533"/>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69" name="Rectangle 68">
            <a:extLst>
              <a:ext uri="{FF2B5EF4-FFF2-40B4-BE49-F238E27FC236}">
                <a16:creationId xmlns:a16="http://schemas.microsoft.com/office/drawing/2014/main" xmlns="" id="{FB3D93C3-E10A-4799-8CA2-DD6D0D64501A}"/>
              </a:ext>
            </a:extLst>
          </p:cNvPr>
          <p:cNvSpPr/>
          <p:nvPr/>
        </p:nvSpPr>
        <p:spPr>
          <a:xfrm>
            <a:off x="2727214" y="1358573"/>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70" name="Rectangle 69">
            <a:extLst>
              <a:ext uri="{FF2B5EF4-FFF2-40B4-BE49-F238E27FC236}">
                <a16:creationId xmlns:a16="http://schemas.microsoft.com/office/drawing/2014/main" xmlns="" id="{80E3BDD6-6420-4275-8199-2B7EC3CFCA70}"/>
              </a:ext>
            </a:extLst>
          </p:cNvPr>
          <p:cNvSpPr/>
          <p:nvPr/>
        </p:nvSpPr>
        <p:spPr>
          <a:xfrm>
            <a:off x="3656499" y="1360822"/>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71" name="Rectangle 70">
            <a:extLst>
              <a:ext uri="{FF2B5EF4-FFF2-40B4-BE49-F238E27FC236}">
                <a16:creationId xmlns:a16="http://schemas.microsoft.com/office/drawing/2014/main" xmlns="" id="{3E1893A1-83D0-4246-B128-934D07CFFEFE}"/>
              </a:ext>
            </a:extLst>
          </p:cNvPr>
          <p:cNvSpPr/>
          <p:nvPr/>
        </p:nvSpPr>
        <p:spPr>
          <a:xfrm>
            <a:off x="4587840" y="1360822"/>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72" name="Rectangle 71">
            <a:extLst>
              <a:ext uri="{FF2B5EF4-FFF2-40B4-BE49-F238E27FC236}">
                <a16:creationId xmlns:a16="http://schemas.microsoft.com/office/drawing/2014/main" xmlns="" id="{2ECFAA92-54B5-4CBA-99B9-204B96760883}"/>
              </a:ext>
            </a:extLst>
          </p:cNvPr>
          <p:cNvSpPr/>
          <p:nvPr/>
        </p:nvSpPr>
        <p:spPr>
          <a:xfrm>
            <a:off x="5518288" y="1359309"/>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73" name="Arrow: Down 72">
            <a:extLst>
              <a:ext uri="{FF2B5EF4-FFF2-40B4-BE49-F238E27FC236}">
                <a16:creationId xmlns:a16="http://schemas.microsoft.com/office/drawing/2014/main" xmlns="" id="{FD3B840B-FED3-43B9-9024-8486E527E741}"/>
              </a:ext>
            </a:extLst>
          </p:cNvPr>
          <p:cNvSpPr/>
          <p:nvPr/>
        </p:nvSpPr>
        <p:spPr>
          <a:xfrm>
            <a:off x="4330430" y="2780550"/>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78" name="Rectangle 77">
            <a:extLst>
              <a:ext uri="{FF2B5EF4-FFF2-40B4-BE49-F238E27FC236}">
                <a16:creationId xmlns:a16="http://schemas.microsoft.com/office/drawing/2014/main" xmlns="" id="{E9B6E50D-5DE4-443D-A57E-D7F1746F1F69}"/>
              </a:ext>
            </a:extLst>
          </p:cNvPr>
          <p:cNvSpPr/>
          <p:nvPr/>
        </p:nvSpPr>
        <p:spPr>
          <a:xfrm>
            <a:off x="3042680" y="3777605"/>
            <a:ext cx="774502"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79" name="Rectangle 78">
            <a:extLst>
              <a:ext uri="{FF2B5EF4-FFF2-40B4-BE49-F238E27FC236}">
                <a16:creationId xmlns:a16="http://schemas.microsoft.com/office/drawing/2014/main" xmlns="" id="{FE3D1612-1FF3-4D07-8AB7-E85F68E8EDC5}"/>
              </a:ext>
            </a:extLst>
          </p:cNvPr>
          <p:cNvSpPr/>
          <p:nvPr/>
        </p:nvSpPr>
        <p:spPr>
          <a:xfrm>
            <a:off x="3816726" y="3777605"/>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80" name="Rectangle 79">
            <a:extLst>
              <a:ext uri="{FF2B5EF4-FFF2-40B4-BE49-F238E27FC236}">
                <a16:creationId xmlns:a16="http://schemas.microsoft.com/office/drawing/2014/main" xmlns="" id="{732EF286-0DD2-4F67-9791-4F5AF8F580B0}"/>
              </a:ext>
            </a:extLst>
          </p:cNvPr>
          <p:cNvSpPr/>
          <p:nvPr/>
        </p:nvSpPr>
        <p:spPr>
          <a:xfrm>
            <a:off x="4574328" y="377760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0x06</a:t>
            </a:r>
          </a:p>
        </p:txBody>
      </p:sp>
      <p:sp>
        <p:nvSpPr>
          <p:cNvPr id="81" name="Rectangle 80">
            <a:extLst>
              <a:ext uri="{FF2B5EF4-FFF2-40B4-BE49-F238E27FC236}">
                <a16:creationId xmlns:a16="http://schemas.microsoft.com/office/drawing/2014/main" xmlns="" id="{0FD64678-6FAE-47C2-BFE8-7A9CB9764778}"/>
              </a:ext>
            </a:extLst>
          </p:cNvPr>
          <p:cNvSpPr/>
          <p:nvPr/>
        </p:nvSpPr>
        <p:spPr>
          <a:xfrm>
            <a:off x="5337785" y="3777605"/>
            <a:ext cx="76809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84" name="TextBox 83">
            <a:extLst>
              <a:ext uri="{FF2B5EF4-FFF2-40B4-BE49-F238E27FC236}">
                <a16:creationId xmlns:a16="http://schemas.microsoft.com/office/drawing/2014/main" xmlns="" id="{BCADF7BC-EE60-4FE4-9DDF-4A264248DAA9}"/>
              </a:ext>
            </a:extLst>
          </p:cNvPr>
          <p:cNvSpPr txBox="1"/>
          <p:nvPr/>
        </p:nvSpPr>
        <p:spPr>
          <a:xfrm>
            <a:off x="4140520" y="621604"/>
            <a:ext cx="868571" cy="369332"/>
          </a:xfrm>
          <a:prstGeom prst="rect">
            <a:avLst/>
          </a:prstGeom>
          <a:noFill/>
        </p:spPr>
        <p:txBody>
          <a:bodyPr wrap="none" rtlCol="0">
            <a:spAutoFit/>
          </a:bodyPr>
          <a:lstStyle/>
          <a:p>
            <a:r>
              <a:rPr lang="en-US" dirty="0"/>
              <a:t>WARP</a:t>
            </a:r>
          </a:p>
        </p:txBody>
      </p:sp>
      <p:sp>
        <p:nvSpPr>
          <p:cNvPr id="89" name="TextBox 88">
            <a:extLst>
              <a:ext uri="{FF2B5EF4-FFF2-40B4-BE49-F238E27FC236}">
                <a16:creationId xmlns:a16="http://schemas.microsoft.com/office/drawing/2014/main" xmlns="" id="{6863540B-871B-4249-A39D-ECA67F8808BF}"/>
              </a:ext>
            </a:extLst>
          </p:cNvPr>
          <p:cNvSpPr txBox="1"/>
          <p:nvPr/>
        </p:nvSpPr>
        <p:spPr>
          <a:xfrm>
            <a:off x="155483" y="843548"/>
            <a:ext cx="1980029" cy="415498"/>
          </a:xfrm>
          <a:prstGeom prst="rect">
            <a:avLst/>
          </a:prstGeom>
          <a:noFill/>
        </p:spPr>
        <p:txBody>
          <a:bodyPr wrap="none" rtlCol="0">
            <a:spAutoFit/>
          </a:bodyPr>
          <a:lstStyle/>
          <a:p>
            <a:r>
              <a:rPr lang="en-US" sz="2100" dirty="0" err="1" smtClean="0">
                <a:latin typeface="Consolas" panose="020B0609020204030204" pitchFamily="49" charset="0"/>
              </a:rPr>
              <a:t>tid</a:t>
            </a:r>
            <a:r>
              <a:rPr lang="en-US" sz="2100" dirty="0" smtClean="0"/>
              <a:t> </a:t>
            </a:r>
            <a:r>
              <a:rPr lang="en-US" sz="2100" dirty="0"/>
              <a:t>= thread id</a:t>
            </a:r>
          </a:p>
        </p:txBody>
      </p:sp>
      <p:sp>
        <p:nvSpPr>
          <p:cNvPr id="39" name="Rectangle: Rounded Corners 38">
            <a:extLst>
              <a:ext uri="{FF2B5EF4-FFF2-40B4-BE49-F238E27FC236}">
                <a16:creationId xmlns:a16="http://schemas.microsoft.com/office/drawing/2014/main" xmlns="" id="{3FC037E5-0364-46C6-999A-0625EBC9D833}"/>
              </a:ext>
            </a:extLst>
          </p:cNvPr>
          <p:cNvSpPr/>
          <p:nvPr/>
        </p:nvSpPr>
        <p:spPr>
          <a:xfrm>
            <a:off x="912406" y="3730643"/>
            <a:ext cx="5293929" cy="466191"/>
          </a:xfrm>
          <a:prstGeom prst="roundRect">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0" name="TextBox 39">
            <a:extLst>
              <a:ext uri="{FF2B5EF4-FFF2-40B4-BE49-F238E27FC236}">
                <a16:creationId xmlns:a16="http://schemas.microsoft.com/office/drawing/2014/main" xmlns="" id="{09E47514-583D-49D9-BBCD-7041A57515E4}"/>
              </a:ext>
            </a:extLst>
          </p:cNvPr>
          <p:cNvSpPr txBox="1"/>
          <p:nvPr/>
        </p:nvSpPr>
        <p:spPr>
          <a:xfrm>
            <a:off x="912406" y="3117088"/>
            <a:ext cx="2031390" cy="369332"/>
          </a:xfrm>
          <a:prstGeom prst="rect">
            <a:avLst/>
          </a:prstGeom>
          <a:noFill/>
        </p:spPr>
        <p:txBody>
          <a:bodyPr wrap="none" rtlCol="0">
            <a:spAutoFit/>
          </a:bodyPr>
          <a:lstStyle/>
          <a:p>
            <a:r>
              <a:rPr lang="en-US" dirty="0"/>
              <a:t>Block Address # 0</a:t>
            </a:r>
          </a:p>
        </p:txBody>
      </p:sp>
      <p:sp>
        <p:nvSpPr>
          <p:cNvPr id="42" name="TextBox 41">
            <a:extLst>
              <a:ext uri="{FF2B5EF4-FFF2-40B4-BE49-F238E27FC236}">
                <a16:creationId xmlns:a16="http://schemas.microsoft.com/office/drawing/2014/main" xmlns="" id="{8323D570-8E71-4235-AD64-F71F7B67071F}"/>
              </a:ext>
            </a:extLst>
          </p:cNvPr>
          <p:cNvSpPr txBox="1"/>
          <p:nvPr/>
        </p:nvSpPr>
        <p:spPr>
          <a:xfrm>
            <a:off x="908685" y="3818152"/>
            <a:ext cx="2031390" cy="369332"/>
          </a:xfrm>
          <a:prstGeom prst="rect">
            <a:avLst/>
          </a:prstGeom>
          <a:noFill/>
        </p:spPr>
        <p:txBody>
          <a:bodyPr wrap="none" rtlCol="0">
            <a:spAutoFit/>
          </a:bodyPr>
          <a:lstStyle/>
          <a:p>
            <a:r>
              <a:rPr lang="en-US" dirty="0"/>
              <a:t>Block Address # 1</a:t>
            </a:r>
          </a:p>
        </p:txBody>
      </p:sp>
      <p:sp>
        <p:nvSpPr>
          <p:cNvPr id="43" name="TextBox 42">
            <a:extLst>
              <a:ext uri="{FF2B5EF4-FFF2-40B4-BE49-F238E27FC236}">
                <a16:creationId xmlns:a16="http://schemas.microsoft.com/office/drawing/2014/main" xmlns="" id="{5C073CAB-7A72-4474-A9D4-B691A15A996E}"/>
              </a:ext>
            </a:extLst>
          </p:cNvPr>
          <p:cNvSpPr txBox="1"/>
          <p:nvPr/>
        </p:nvSpPr>
        <p:spPr>
          <a:xfrm>
            <a:off x="907301" y="4406553"/>
            <a:ext cx="2031390" cy="369332"/>
          </a:xfrm>
          <a:prstGeom prst="rect">
            <a:avLst/>
          </a:prstGeom>
          <a:noFill/>
        </p:spPr>
        <p:txBody>
          <a:bodyPr wrap="none" rtlCol="0">
            <a:spAutoFit/>
          </a:bodyPr>
          <a:lstStyle/>
          <a:p>
            <a:r>
              <a:rPr lang="en-US" dirty="0"/>
              <a:t>Block Address # 2</a:t>
            </a:r>
          </a:p>
        </p:txBody>
      </p:sp>
    </p:spTree>
    <p:extLst>
      <p:ext uri="{BB962C8B-B14F-4D97-AF65-F5344CB8AC3E}">
        <p14:creationId xmlns:p14="http://schemas.microsoft.com/office/powerpoint/2010/main" val="32932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5" grpId="0" animBg="1"/>
      <p:bldP spid="56" grpId="0" animBg="1"/>
      <p:bldP spid="57" grpId="0" animBg="1"/>
      <p:bldP spid="58" grpId="0" animBg="1"/>
      <p:bldP spid="68" grpId="0" animBg="1"/>
      <p:bldP spid="73" grpId="0" animBg="1"/>
      <p:bldP spid="78" grpId="0" animBg="1"/>
      <p:bldP spid="79" grpId="0" animBg="1"/>
      <p:bldP spid="80" grpId="0" animBg="1"/>
      <p:bldP spid="81" grpId="0" animBg="1"/>
      <p:bldP spid="39" grpId="0" animBg="1"/>
      <p:bldP spid="40" grpId="0"/>
      <p:bldP spid="42"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65627-7F41-44C0-ACA5-6FC7C61A7B49}"/>
              </a:ext>
            </a:extLst>
          </p:cNvPr>
          <p:cNvSpPr>
            <a:spLocks noGrp="1"/>
          </p:cNvSpPr>
          <p:nvPr>
            <p:ph type="title"/>
          </p:nvPr>
        </p:nvSpPr>
        <p:spPr/>
        <p:txBody>
          <a:bodyPr/>
          <a:lstStyle/>
          <a:p>
            <a:r>
              <a:rPr lang="en-US" b="1" dirty="0"/>
              <a:t>AES implementation on GPU</a:t>
            </a:r>
          </a:p>
        </p:txBody>
      </p:sp>
      <p:sp>
        <p:nvSpPr>
          <p:cNvPr id="3" name="Content Placeholder 2">
            <a:extLst>
              <a:ext uri="{FF2B5EF4-FFF2-40B4-BE49-F238E27FC236}">
                <a16:creationId xmlns:a16="http://schemas.microsoft.com/office/drawing/2014/main" xmlns="" id="{4AD50D3E-B594-476B-83B3-11F883F7153E}"/>
              </a:ext>
            </a:extLst>
          </p:cNvPr>
          <p:cNvSpPr>
            <a:spLocks noGrp="1"/>
          </p:cNvSpPr>
          <p:nvPr>
            <p:ph idx="1"/>
          </p:nvPr>
        </p:nvSpPr>
        <p:spPr/>
        <p:txBody>
          <a:bodyPr>
            <a:normAutofit/>
          </a:bodyPr>
          <a:lstStyle/>
          <a:p>
            <a:r>
              <a:rPr lang="en-US" sz="2800" dirty="0"/>
              <a:t>Symmetric Encryption with 128-bit key and 10 rounds.</a:t>
            </a:r>
          </a:p>
          <a:p>
            <a:r>
              <a:rPr lang="en-US" sz="2800" dirty="0"/>
              <a:t>S-box implementation involves table lookups.</a:t>
            </a:r>
          </a:p>
          <a:p>
            <a:r>
              <a:rPr lang="en-US" sz="2800" dirty="0"/>
              <a:t>[Jiang/Fei/</a:t>
            </a:r>
            <a:r>
              <a:rPr lang="en-US" sz="2800" dirty="0" err="1"/>
              <a:t>Kaeli</a:t>
            </a:r>
            <a:r>
              <a:rPr lang="en-US" sz="2800" dirty="0"/>
              <a:t>, HPCA’16] demonstrated that the </a:t>
            </a:r>
            <a:r>
              <a:rPr lang="en-US" sz="2800" dirty="0">
                <a:solidFill>
                  <a:srgbClr val="FF0000"/>
                </a:solidFill>
              </a:rPr>
              <a:t>last round is vulnerable</a:t>
            </a:r>
            <a:r>
              <a:rPr lang="en-US" sz="2800" dirty="0"/>
              <a:t>.</a:t>
            </a:r>
          </a:p>
          <a:p>
            <a:pPr marL="342892" lvl="2" indent="0">
              <a:spcBef>
                <a:spcPts val="750"/>
              </a:spcBef>
              <a:buNone/>
            </a:pPr>
            <a:endParaRPr lang="en-US" sz="1800" dirty="0"/>
          </a:p>
        </p:txBody>
      </p:sp>
      <p:sp>
        <p:nvSpPr>
          <p:cNvPr id="5" name="Slide Number Placeholder 4">
            <a:extLst>
              <a:ext uri="{FF2B5EF4-FFF2-40B4-BE49-F238E27FC236}">
                <a16:creationId xmlns:a16="http://schemas.microsoft.com/office/drawing/2014/main" xmlns="" id="{3B8DF019-B731-46B8-B7FF-4E762BB58D1E}"/>
              </a:ext>
            </a:extLst>
          </p:cNvPr>
          <p:cNvSpPr>
            <a:spLocks noGrp="1"/>
          </p:cNvSpPr>
          <p:nvPr>
            <p:ph type="sldNum" sz="quarter" idx="12"/>
          </p:nvPr>
        </p:nvSpPr>
        <p:spPr/>
        <p:txBody>
          <a:bodyPr/>
          <a:lstStyle/>
          <a:p>
            <a:fld id="{FB86036A-A961-4FA9-B8B8-F964629D4DC8}" type="slidenum">
              <a:rPr lang="en-US" smtClean="0"/>
              <a:pPr/>
              <a:t>43</a:t>
            </a:fld>
            <a:endParaRPr lang="en-US" dirty="0"/>
          </a:p>
        </p:txBody>
      </p:sp>
    </p:spTree>
    <p:extLst>
      <p:ext uri="{BB962C8B-B14F-4D97-AF65-F5344CB8AC3E}">
        <p14:creationId xmlns:p14="http://schemas.microsoft.com/office/powerpoint/2010/main" val="147358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D57293-BD0C-4CC0-A99D-D06033427A21}"/>
              </a:ext>
            </a:extLst>
          </p:cNvPr>
          <p:cNvSpPr>
            <a:spLocks noGrp="1"/>
          </p:cNvSpPr>
          <p:nvPr>
            <p:ph type="title"/>
          </p:nvPr>
        </p:nvSpPr>
        <p:spPr>
          <a:xfrm>
            <a:off x="155483" y="-77409"/>
            <a:ext cx="8448990" cy="994172"/>
          </a:xfrm>
        </p:spPr>
        <p:txBody>
          <a:bodyPr/>
          <a:lstStyle/>
          <a:p>
            <a:r>
              <a:rPr lang="en-US" b="1" dirty="0"/>
              <a:t>Last Round of AES on GPU</a:t>
            </a:r>
          </a:p>
        </p:txBody>
      </p:sp>
      <p:sp>
        <p:nvSpPr>
          <p:cNvPr id="3" name="Slide Number Placeholder 2">
            <a:extLst>
              <a:ext uri="{FF2B5EF4-FFF2-40B4-BE49-F238E27FC236}">
                <a16:creationId xmlns:a16="http://schemas.microsoft.com/office/drawing/2014/main" xmlns="" id="{FC628E42-DB40-4FA4-BDB4-EA0DA0EFD405}"/>
              </a:ext>
            </a:extLst>
          </p:cNvPr>
          <p:cNvSpPr>
            <a:spLocks noGrp="1"/>
          </p:cNvSpPr>
          <p:nvPr>
            <p:ph type="sldNum" sz="quarter" idx="12"/>
          </p:nvPr>
        </p:nvSpPr>
        <p:spPr/>
        <p:txBody>
          <a:bodyPr/>
          <a:lstStyle/>
          <a:p>
            <a:fld id="{FB86036A-A961-4FA9-B8B8-F964629D4DC8}" type="slidenum">
              <a:rPr lang="en-US" smtClean="0"/>
              <a:pPr/>
              <a:t>44</a:t>
            </a:fld>
            <a:endParaRPr lang="en-US"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xmlns="" id="{A4F67C85-C958-46D5-92FF-52DCB6C0A7CE}"/>
                  </a:ext>
                </a:extLst>
              </p:cNvPr>
              <p:cNvSpPr/>
              <p:nvPr/>
            </p:nvSpPr>
            <p:spPr>
              <a:xfrm>
                <a:off x="3255275" y="755084"/>
                <a:ext cx="2703817" cy="482696"/>
              </a:xfrm>
              <a:prstGeom prst="rect">
                <a:avLst/>
              </a:prstGeom>
            </p:spPr>
            <p:txBody>
              <a:bodyPr wrap="none">
                <a:spAutoFit/>
              </a:bodyPr>
              <a:lstStyle/>
              <a:p>
                <a:r>
                  <a:rPr lang="en-US" sz="2100" dirty="0"/>
                  <a:t> </a:t>
                </a:r>
                <a14:m>
                  <m:oMath xmlns:m="http://schemas.openxmlformats.org/officeDocument/2006/math">
                    <m:sSubSup>
                      <m:sSubSupPr>
                        <m:ctrlPr>
                          <a:rPr lang="en-US" sz="2100" i="1">
                            <a:latin typeface="Cambria Math" charset="0"/>
                          </a:rPr>
                        </m:ctrlPr>
                      </m:sSubSupPr>
                      <m:e>
                        <m:r>
                          <a:rPr lang="en-US" sz="2100" i="1">
                            <a:latin typeface="Cambria Math" panose="02040503050406030204" pitchFamily="18" charset="0"/>
                          </a:rPr>
                          <m:t>𝑐</m:t>
                        </m:r>
                      </m:e>
                      <m:sub>
                        <m:r>
                          <a:rPr lang="en-US" sz="2100" i="1">
                            <a:latin typeface="Cambria Math" panose="02040503050406030204" pitchFamily="18" charset="0"/>
                          </a:rPr>
                          <m:t>𝑗</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
                      <m:sSubPr>
                        <m:ctrlPr>
                          <a:rPr lang="en-US" sz="2100" i="1">
                            <a:latin typeface="Cambria Math" charset="0"/>
                          </a:rPr>
                        </m:ctrlPr>
                      </m:sSubPr>
                      <m:e>
                        <m:r>
                          <a:rPr lang="en-US" sz="2100" i="1">
                            <a:latin typeface="Cambria Math" panose="02040503050406030204" pitchFamily="18" charset="0"/>
                          </a:rPr>
                          <m:t>𝑇</m:t>
                        </m:r>
                      </m:e>
                      <m:sub>
                        <m:r>
                          <a:rPr lang="en-US" sz="2100" i="1">
                            <a:latin typeface="Cambria Math" panose="02040503050406030204" pitchFamily="18" charset="0"/>
                          </a:rPr>
                          <m:t>4</m:t>
                        </m:r>
                      </m:sub>
                    </m:sSub>
                    <m:r>
                      <a:rPr lang="en-US" sz="2100" i="1">
                        <a:latin typeface="Cambria Math" panose="02040503050406030204" pitchFamily="18" charset="0"/>
                      </a:rPr>
                      <m:t>[</m:t>
                    </m:r>
                    <m:sSubSup>
                      <m:sSubSupPr>
                        <m:ctrlPr>
                          <a:rPr lang="en-US" sz="2100" i="1">
                            <a:latin typeface="Cambria Math" charset="0"/>
                          </a:rPr>
                        </m:ctrlPr>
                      </m:sSubSupPr>
                      <m:e>
                        <m:r>
                          <a:rPr lang="en-US" sz="2100" i="1">
                            <a:latin typeface="Cambria Math" panose="02040503050406030204" pitchFamily="18" charset="0"/>
                          </a:rPr>
                          <m:t>𝑡</m:t>
                        </m:r>
                      </m:e>
                      <m:sub>
                        <m:r>
                          <a:rPr lang="en-US" sz="2100" i="1">
                            <a:latin typeface="Cambria Math" panose="02040503050406030204" pitchFamily="18" charset="0"/>
                          </a:rPr>
                          <m:t>𝑖</m:t>
                        </m:r>
                      </m:sub>
                      <m:sup>
                        <m:r>
                          <a:rPr lang="en-US" sz="2100" i="1">
                            <a:latin typeface="Cambria Math" panose="02040503050406030204" pitchFamily="18" charset="0"/>
                          </a:rPr>
                          <m:t>𝑡𝑖𝑑</m:t>
                        </m:r>
                      </m:sup>
                    </m:sSubSup>
                    <m:r>
                      <a:rPr lang="en-US" sz="2100" i="1">
                        <a:latin typeface="Cambria Math" panose="02040503050406030204" pitchFamily="18" charset="0"/>
                      </a:rPr>
                      <m:t>] ⊕ </m:t>
                    </m:r>
                    <m:sSub>
                      <m:sSubPr>
                        <m:ctrlPr>
                          <a:rPr lang="en-US" sz="2100" i="1">
                            <a:latin typeface="Cambria Math" charset="0"/>
                          </a:rPr>
                        </m:ctrlPr>
                      </m:sSubPr>
                      <m:e>
                        <m:r>
                          <a:rPr lang="en-US" sz="2100" i="1">
                            <a:latin typeface="Cambria Math" panose="02040503050406030204" pitchFamily="18" charset="0"/>
                          </a:rPr>
                          <m:t>𝑘</m:t>
                        </m:r>
                      </m:e>
                      <m:sub>
                        <m:r>
                          <a:rPr lang="en-US" sz="2100" i="1">
                            <a:latin typeface="Cambria Math" panose="02040503050406030204" pitchFamily="18" charset="0"/>
                          </a:rPr>
                          <m:t>𝑗</m:t>
                        </m:r>
                      </m:sub>
                    </m:sSub>
                  </m:oMath>
                </a14:m>
                <a:endParaRPr lang="en-US" sz="2100" dirty="0"/>
              </a:p>
            </p:txBody>
          </p:sp>
        </mc:Choice>
        <mc:Fallback xmlns="">
          <p:sp>
            <p:nvSpPr>
              <p:cNvPr id="37" name="Rectangle 36">
                <a:extLst>
                  <a:ext uri="{FF2B5EF4-FFF2-40B4-BE49-F238E27FC236}">
                    <a16:creationId xmlns:a16="http://schemas.microsoft.com/office/drawing/2014/main" id="{A4F67C85-C958-46D5-92FF-52DCB6C0A7CE}"/>
                  </a:ext>
                </a:extLst>
              </p:cNvPr>
              <p:cNvSpPr>
                <a:spLocks noRot="1" noChangeAspect="1" noMove="1" noResize="1" noEditPoints="1" noAdjustHandles="1" noChangeArrowheads="1" noChangeShapeType="1" noTextEdit="1"/>
              </p:cNvSpPr>
              <p:nvPr/>
            </p:nvSpPr>
            <p:spPr>
              <a:xfrm>
                <a:off x="3255275" y="755084"/>
                <a:ext cx="2703817" cy="482696"/>
              </a:xfrm>
              <a:prstGeom prst="rect">
                <a:avLst/>
              </a:prstGeom>
              <a:blipFill>
                <a:blip r:embed="rId3"/>
                <a:stretch>
                  <a:fillRect b="-7595"/>
                </a:stretch>
              </a:blipFill>
            </p:spPr>
            <p:txBody>
              <a:bodyPr/>
              <a:lstStyle/>
              <a:p>
                <a:r>
                  <a:rPr lang="en-US">
                    <a:noFill/>
                  </a:rPr>
                  <a:t> </a:t>
                </a:r>
              </a:p>
            </p:txBody>
          </p:sp>
        </mc:Fallback>
      </mc:AlternateContent>
      <p:sp>
        <p:nvSpPr>
          <p:cNvPr id="46" name="Rectangle: Rounded Corners 45">
            <a:extLst>
              <a:ext uri="{FF2B5EF4-FFF2-40B4-BE49-F238E27FC236}">
                <a16:creationId xmlns:a16="http://schemas.microsoft.com/office/drawing/2014/main" xmlns="" id="{56D40DCA-EDCC-4C60-A877-C758B0A3FF08}"/>
              </a:ext>
            </a:extLst>
          </p:cNvPr>
          <p:cNvSpPr/>
          <p:nvPr/>
        </p:nvSpPr>
        <p:spPr>
          <a:xfrm>
            <a:off x="4187956" y="674179"/>
            <a:ext cx="960113" cy="6211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Rectangle: Rounded Corners 89">
            <a:extLst>
              <a:ext uri="{FF2B5EF4-FFF2-40B4-BE49-F238E27FC236}">
                <a16:creationId xmlns:a16="http://schemas.microsoft.com/office/drawing/2014/main" xmlns="" id="{7BB5DE0F-77DC-40B2-8844-DB39A52E8D18}"/>
              </a:ext>
            </a:extLst>
          </p:cNvPr>
          <p:cNvSpPr/>
          <p:nvPr/>
        </p:nvSpPr>
        <p:spPr>
          <a:xfrm>
            <a:off x="5148069" y="674179"/>
            <a:ext cx="748795" cy="6211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Rounded Corners 72">
            <a:extLst>
              <a:ext uri="{FF2B5EF4-FFF2-40B4-BE49-F238E27FC236}">
                <a16:creationId xmlns:a16="http://schemas.microsoft.com/office/drawing/2014/main" xmlns="" id="{03FC9A0A-F2FC-4516-A425-A0C4C9B62EA9}"/>
              </a:ext>
            </a:extLst>
          </p:cNvPr>
          <p:cNvSpPr/>
          <p:nvPr/>
        </p:nvSpPr>
        <p:spPr>
          <a:xfrm>
            <a:off x="3355847" y="674179"/>
            <a:ext cx="576073" cy="6211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0184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6" grpId="0" animBg="1"/>
      <p:bldP spid="46" grpId="1" animBg="1"/>
      <p:bldP spid="90" grpId="0" animBg="1"/>
      <p:bldP spid="73" grpId="0" animBg="1"/>
      <p:bldP spid="73"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3391A5C-F580-45B1-AE7E-B9FC24706216}"/>
              </a:ext>
            </a:extLst>
          </p:cNvPr>
          <p:cNvSpPr/>
          <p:nvPr/>
        </p:nvSpPr>
        <p:spPr>
          <a:xfrm>
            <a:off x="259539" y="1486726"/>
            <a:ext cx="1357306"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3" name="Rectangle 12">
            <a:extLst>
              <a:ext uri="{FF2B5EF4-FFF2-40B4-BE49-F238E27FC236}">
                <a16:creationId xmlns:a16="http://schemas.microsoft.com/office/drawing/2014/main" xmlns="" id="{39EF2B74-976D-4B3F-A779-A20F1DD73C71}"/>
              </a:ext>
            </a:extLst>
          </p:cNvPr>
          <p:cNvSpPr/>
          <p:nvPr/>
        </p:nvSpPr>
        <p:spPr>
          <a:xfrm>
            <a:off x="257088" y="1588468"/>
            <a:ext cx="1357306" cy="34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 1</a:t>
            </a:r>
          </a:p>
        </p:txBody>
      </p:sp>
      <p:sp>
        <p:nvSpPr>
          <p:cNvPr id="14" name="Rectangle 13">
            <a:extLst>
              <a:ext uri="{FF2B5EF4-FFF2-40B4-BE49-F238E27FC236}">
                <a16:creationId xmlns:a16="http://schemas.microsoft.com/office/drawing/2014/main" xmlns="" id="{07867E1C-EBF9-4167-A3D4-601494A0B168}"/>
              </a:ext>
            </a:extLst>
          </p:cNvPr>
          <p:cNvSpPr/>
          <p:nvPr/>
        </p:nvSpPr>
        <p:spPr>
          <a:xfrm>
            <a:off x="257088" y="1936087"/>
            <a:ext cx="1357306" cy="34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 2</a:t>
            </a:r>
          </a:p>
        </p:txBody>
      </p:sp>
      <p:sp>
        <p:nvSpPr>
          <p:cNvPr id="15" name="Rectangle 14">
            <a:extLst>
              <a:ext uri="{FF2B5EF4-FFF2-40B4-BE49-F238E27FC236}">
                <a16:creationId xmlns:a16="http://schemas.microsoft.com/office/drawing/2014/main" xmlns="" id="{6D9DA0E2-10B9-41D1-B22C-82FE010A47CB}"/>
              </a:ext>
            </a:extLst>
          </p:cNvPr>
          <p:cNvSpPr/>
          <p:nvPr/>
        </p:nvSpPr>
        <p:spPr>
          <a:xfrm>
            <a:off x="254037" y="3764889"/>
            <a:ext cx="1357306" cy="34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LINE # 32</a:t>
            </a:r>
          </a:p>
        </p:txBody>
      </p:sp>
      <p:sp>
        <p:nvSpPr>
          <p:cNvPr id="80" name="Rectangle 79">
            <a:extLst>
              <a:ext uri="{FF2B5EF4-FFF2-40B4-BE49-F238E27FC236}">
                <a16:creationId xmlns:a16="http://schemas.microsoft.com/office/drawing/2014/main" xmlns="" id="{3ABDE42C-5B05-427C-B2EB-6A969E8E22B7}"/>
              </a:ext>
            </a:extLst>
          </p:cNvPr>
          <p:cNvSpPr/>
          <p:nvPr/>
        </p:nvSpPr>
        <p:spPr>
          <a:xfrm>
            <a:off x="7544126" y="1489295"/>
            <a:ext cx="1357306"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81" name="TextBox 80">
            <a:extLst>
              <a:ext uri="{FF2B5EF4-FFF2-40B4-BE49-F238E27FC236}">
                <a16:creationId xmlns:a16="http://schemas.microsoft.com/office/drawing/2014/main" xmlns="" id="{AF0D6D88-74C4-4138-81DE-2F7D8BC9749A}"/>
              </a:ext>
            </a:extLst>
          </p:cNvPr>
          <p:cNvSpPr txBox="1"/>
          <p:nvPr/>
        </p:nvSpPr>
        <p:spPr>
          <a:xfrm>
            <a:off x="7611881" y="2596973"/>
            <a:ext cx="364202" cy="307777"/>
          </a:xfrm>
          <a:prstGeom prst="rect">
            <a:avLst/>
          </a:prstGeom>
          <a:noFill/>
        </p:spPr>
        <p:txBody>
          <a:bodyPr wrap="none" rtlCol="0">
            <a:spAutoFit/>
          </a:bodyPr>
          <a:lstStyle/>
          <a:p>
            <a:r>
              <a:rPr lang="en-US" sz="1400" dirty="0"/>
              <a:t>…</a:t>
            </a:r>
          </a:p>
        </p:txBody>
      </p:sp>
      <p:sp>
        <p:nvSpPr>
          <p:cNvPr id="82" name="TextBox 81">
            <a:extLst>
              <a:ext uri="{FF2B5EF4-FFF2-40B4-BE49-F238E27FC236}">
                <a16:creationId xmlns:a16="http://schemas.microsoft.com/office/drawing/2014/main" xmlns="" id="{4EE094A8-0F0A-48B1-86BB-FF303F989A7A}"/>
              </a:ext>
            </a:extLst>
          </p:cNvPr>
          <p:cNvSpPr txBox="1"/>
          <p:nvPr/>
        </p:nvSpPr>
        <p:spPr>
          <a:xfrm>
            <a:off x="8552458" y="2597723"/>
            <a:ext cx="364202" cy="307777"/>
          </a:xfrm>
          <a:prstGeom prst="rect">
            <a:avLst/>
          </a:prstGeom>
          <a:noFill/>
        </p:spPr>
        <p:txBody>
          <a:bodyPr wrap="none" rtlCol="0">
            <a:spAutoFit/>
          </a:bodyPr>
          <a:lstStyle/>
          <a:p>
            <a:r>
              <a:rPr lang="en-US" sz="1400" dirty="0"/>
              <a:t>…</a:t>
            </a:r>
          </a:p>
        </p:txBody>
      </p:sp>
      <p:sp>
        <p:nvSpPr>
          <p:cNvPr id="39" name="Rectangle 38">
            <a:extLst>
              <a:ext uri="{FF2B5EF4-FFF2-40B4-BE49-F238E27FC236}">
                <a16:creationId xmlns:a16="http://schemas.microsoft.com/office/drawing/2014/main" xmlns="" id="{65A74B4A-771D-466C-AC3B-C36F3AD9025C}"/>
              </a:ext>
            </a:extLst>
          </p:cNvPr>
          <p:cNvSpPr/>
          <p:nvPr/>
        </p:nvSpPr>
        <p:spPr>
          <a:xfrm>
            <a:off x="2679520" y="1488716"/>
            <a:ext cx="932907"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xmlns="" id="{89D57293-BD0C-4CC0-A99D-D06033427A21}"/>
              </a:ext>
            </a:extLst>
          </p:cNvPr>
          <p:cNvSpPr>
            <a:spLocks noGrp="1"/>
          </p:cNvSpPr>
          <p:nvPr>
            <p:ph type="title"/>
          </p:nvPr>
        </p:nvSpPr>
        <p:spPr>
          <a:xfrm>
            <a:off x="155483" y="-77409"/>
            <a:ext cx="8448990" cy="994172"/>
          </a:xfrm>
        </p:spPr>
        <p:txBody>
          <a:bodyPr/>
          <a:lstStyle/>
          <a:p>
            <a:r>
              <a:rPr lang="en-US" b="1" dirty="0"/>
              <a:t>Last Round of AES on GPU</a:t>
            </a:r>
          </a:p>
        </p:txBody>
      </p:sp>
      <p:sp>
        <p:nvSpPr>
          <p:cNvPr id="3" name="Slide Number Placeholder 2">
            <a:extLst>
              <a:ext uri="{FF2B5EF4-FFF2-40B4-BE49-F238E27FC236}">
                <a16:creationId xmlns:a16="http://schemas.microsoft.com/office/drawing/2014/main" xmlns="" id="{FC628E42-DB40-4FA4-BDB4-EA0DA0EFD405}"/>
              </a:ext>
            </a:extLst>
          </p:cNvPr>
          <p:cNvSpPr>
            <a:spLocks noGrp="1"/>
          </p:cNvSpPr>
          <p:nvPr>
            <p:ph type="sldNum" sz="quarter" idx="12"/>
          </p:nvPr>
        </p:nvSpPr>
        <p:spPr/>
        <p:txBody>
          <a:bodyPr/>
          <a:lstStyle/>
          <a:p>
            <a:fld id="{FB86036A-A961-4FA9-B8B8-F964629D4DC8}" type="slidenum">
              <a:rPr lang="en-US" smtClean="0"/>
              <a:pPr/>
              <a:t>45</a:t>
            </a:fld>
            <a:endParaRPr lang="en-US" dirty="0"/>
          </a:p>
        </p:txBody>
      </p:sp>
      <p:sp>
        <p:nvSpPr>
          <p:cNvPr id="5" name="Rectangle 4">
            <a:extLst>
              <a:ext uri="{FF2B5EF4-FFF2-40B4-BE49-F238E27FC236}">
                <a16:creationId xmlns:a16="http://schemas.microsoft.com/office/drawing/2014/main" xmlns="" id="{2521B71D-61CC-45D7-B04F-DF27886A528D}"/>
              </a:ext>
            </a:extLst>
          </p:cNvPr>
          <p:cNvSpPr/>
          <p:nvPr/>
        </p:nvSpPr>
        <p:spPr>
          <a:xfrm>
            <a:off x="613844" y="1582736"/>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t>
            </a:r>
            <a:r>
              <a:rPr lang="en-US" sz="1400" baseline="-25000" dirty="0">
                <a:solidFill>
                  <a:schemeClr val="tx1"/>
                </a:solidFill>
              </a:rPr>
              <a:t>i</a:t>
            </a:r>
            <a:r>
              <a:rPr lang="en-US" sz="1400" baseline="30000" dirty="0">
                <a:solidFill>
                  <a:schemeClr val="tx1"/>
                </a:solidFill>
              </a:rPr>
              <a:t>1</a:t>
            </a:r>
          </a:p>
        </p:txBody>
      </p:sp>
      <p:sp>
        <p:nvSpPr>
          <p:cNvPr id="6" name="Rectangle 5">
            <a:extLst>
              <a:ext uri="{FF2B5EF4-FFF2-40B4-BE49-F238E27FC236}">
                <a16:creationId xmlns:a16="http://schemas.microsoft.com/office/drawing/2014/main" xmlns="" id="{9DD17771-B5B2-4888-8A4F-F63F2210433C}"/>
              </a:ext>
            </a:extLst>
          </p:cNvPr>
          <p:cNvSpPr/>
          <p:nvPr/>
        </p:nvSpPr>
        <p:spPr>
          <a:xfrm>
            <a:off x="613844" y="1936088"/>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t>
            </a:r>
            <a:r>
              <a:rPr lang="en-US" sz="1400" baseline="-25000" dirty="0">
                <a:solidFill>
                  <a:schemeClr val="tx1"/>
                </a:solidFill>
              </a:rPr>
              <a:t>i</a:t>
            </a:r>
            <a:r>
              <a:rPr lang="en-US" sz="1400" baseline="30000" dirty="0">
                <a:solidFill>
                  <a:schemeClr val="tx1"/>
                </a:solidFill>
              </a:rPr>
              <a:t>2</a:t>
            </a:r>
          </a:p>
        </p:txBody>
      </p:sp>
      <p:sp>
        <p:nvSpPr>
          <p:cNvPr id="7" name="Rectangle 6">
            <a:extLst>
              <a:ext uri="{FF2B5EF4-FFF2-40B4-BE49-F238E27FC236}">
                <a16:creationId xmlns:a16="http://schemas.microsoft.com/office/drawing/2014/main" xmlns="" id="{6BE30F42-6796-4438-A339-2861E72F1DC9}"/>
              </a:ext>
            </a:extLst>
          </p:cNvPr>
          <p:cNvSpPr/>
          <p:nvPr/>
        </p:nvSpPr>
        <p:spPr>
          <a:xfrm>
            <a:off x="613844" y="3764888"/>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t>
            </a:r>
            <a:r>
              <a:rPr lang="en-US" sz="1400" baseline="-25000" dirty="0">
                <a:solidFill>
                  <a:schemeClr val="tx1"/>
                </a:solidFill>
              </a:rPr>
              <a:t>i</a:t>
            </a:r>
            <a:r>
              <a:rPr lang="en-US" sz="1400" baseline="30000" dirty="0">
                <a:solidFill>
                  <a:schemeClr val="tx1"/>
                </a:solidFill>
              </a:rPr>
              <a:t>32</a:t>
            </a:r>
          </a:p>
        </p:txBody>
      </p:sp>
      <p:sp>
        <p:nvSpPr>
          <p:cNvPr id="8" name="Rectangle 7">
            <a:extLst>
              <a:ext uri="{FF2B5EF4-FFF2-40B4-BE49-F238E27FC236}">
                <a16:creationId xmlns:a16="http://schemas.microsoft.com/office/drawing/2014/main" xmlns="" id="{497A1A09-8280-417C-855B-0D4E2A977620}"/>
              </a:ext>
            </a:extLst>
          </p:cNvPr>
          <p:cNvSpPr/>
          <p:nvPr/>
        </p:nvSpPr>
        <p:spPr>
          <a:xfrm>
            <a:off x="613844" y="2290316"/>
            <a:ext cx="652877"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sp>
        <p:nvSpPr>
          <p:cNvPr id="9" name="TextBox 8">
            <a:extLst>
              <a:ext uri="{FF2B5EF4-FFF2-40B4-BE49-F238E27FC236}">
                <a16:creationId xmlns:a16="http://schemas.microsoft.com/office/drawing/2014/main" xmlns="" id="{F4C3FB78-86EF-4584-BBD1-5A3838E594A6}"/>
              </a:ext>
            </a:extLst>
          </p:cNvPr>
          <p:cNvSpPr txBox="1"/>
          <p:nvPr/>
        </p:nvSpPr>
        <p:spPr>
          <a:xfrm>
            <a:off x="157836" y="4129350"/>
            <a:ext cx="1620957" cy="646331"/>
          </a:xfrm>
          <a:prstGeom prst="rect">
            <a:avLst/>
          </a:prstGeom>
          <a:noFill/>
        </p:spPr>
        <p:txBody>
          <a:bodyPr wrap="none" rtlCol="0">
            <a:spAutoFit/>
          </a:bodyPr>
          <a:lstStyle/>
          <a:p>
            <a:pPr algn="ctr"/>
            <a:r>
              <a:rPr lang="en-US" dirty="0"/>
              <a:t>Input text</a:t>
            </a:r>
          </a:p>
          <a:p>
            <a:pPr algn="ctr"/>
            <a:r>
              <a:rPr lang="en-US" dirty="0"/>
              <a:t>to Last Round</a:t>
            </a:r>
          </a:p>
        </p:txBody>
      </p:sp>
      <p:sp>
        <p:nvSpPr>
          <p:cNvPr id="10" name="TextBox 9">
            <a:extLst>
              <a:ext uri="{FF2B5EF4-FFF2-40B4-BE49-F238E27FC236}">
                <a16:creationId xmlns:a16="http://schemas.microsoft.com/office/drawing/2014/main" xmlns="" id="{F6A05D9D-66D0-47FC-87FF-1EB2C136DADE}"/>
              </a:ext>
            </a:extLst>
          </p:cNvPr>
          <p:cNvSpPr txBox="1"/>
          <p:nvPr/>
        </p:nvSpPr>
        <p:spPr>
          <a:xfrm>
            <a:off x="327295" y="2594404"/>
            <a:ext cx="364202" cy="307777"/>
          </a:xfrm>
          <a:prstGeom prst="rect">
            <a:avLst/>
          </a:prstGeom>
          <a:noFill/>
        </p:spPr>
        <p:txBody>
          <a:bodyPr wrap="none" rtlCol="0">
            <a:spAutoFit/>
          </a:bodyPr>
          <a:lstStyle/>
          <a:p>
            <a:r>
              <a:rPr lang="en-US" sz="1400" dirty="0"/>
              <a:t>…</a:t>
            </a:r>
          </a:p>
        </p:txBody>
      </p:sp>
      <p:sp>
        <p:nvSpPr>
          <p:cNvPr id="11" name="TextBox 10">
            <a:extLst>
              <a:ext uri="{FF2B5EF4-FFF2-40B4-BE49-F238E27FC236}">
                <a16:creationId xmlns:a16="http://schemas.microsoft.com/office/drawing/2014/main" xmlns="" id="{A65C5730-BDC6-495B-B9D7-2117616B73F0}"/>
              </a:ext>
            </a:extLst>
          </p:cNvPr>
          <p:cNvSpPr txBox="1"/>
          <p:nvPr/>
        </p:nvSpPr>
        <p:spPr>
          <a:xfrm>
            <a:off x="1267871" y="2595154"/>
            <a:ext cx="364202" cy="307777"/>
          </a:xfrm>
          <a:prstGeom prst="rect">
            <a:avLst/>
          </a:prstGeom>
          <a:noFill/>
        </p:spPr>
        <p:txBody>
          <a:bodyPr wrap="none" rtlCol="0">
            <a:spAutoFit/>
          </a:bodyPr>
          <a:lstStyle/>
          <a:p>
            <a:r>
              <a:rPr lang="en-US" sz="1400" dirty="0"/>
              <a:t>…</a:t>
            </a:r>
          </a:p>
        </p:txBody>
      </p:sp>
      <p:sp>
        <p:nvSpPr>
          <p:cNvPr id="16" name="Rectangle 15">
            <a:extLst>
              <a:ext uri="{FF2B5EF4-FFF2-40B4-BE49-F238E27FC236}">
                <a16:creationId xmlns:a16="http://schemas.microsoft.com/office/drawing/2014/main" xmlns="" id="{D5B6E2EF-2CA8-4F95-98BC-72CAF577DBFC}"/>
              </a:ext>
            </a:extLst>
          </p:cNvPr>
          <p:cNvSpPr/>
          <p:nvPr/>
        </p:nvSpPr>
        <p:spPr>
          <a:xfrm>
            <a:off x="258608" y="2299664"/>
            <a:ext cx="1357306"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cxnSp>
        <p:nvCxnSpPr>
          <p:cNvPr id="25" name="Straight Arrow Connector 24">
            <a:extLst>
              <a:ext uri="{FF2B5EF4-FFF2-40B4-BE49-F238E27FC236}">
                <a16:creationId xmlns:a16="http://schemas.microsoft.com/office/drawing/2014/main" xmlns="" id="{619084DB-1280-4A3C-BF94-D6B8DA4DEEE3}"/>
              </a:ext>
            </a:extLst>
          </p:cNvPr>
          <p:cNvCxnSpPr>
            <a:cxnSpLocks/>
          </p:cNvCxnSpPr>
          <p:nvPr/>
        </p:nvCxnSpPr>
        <p:spPr>
          <a:xfrm>
            <a:off x="1615614" y="1801677"/>
            <a:ext cx="11609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xmlns="" id="{67E367F5-BADB-4663-8AF4-B670F97A914A}"/>
              </a:ext>
            </a:extLst>
          </p:cNvPr>
          <p:cNvSpPr/>
          <p:nvPr/>
        </p:nvSpPr>
        <p:spPr>
          <a:xfrm>
            <a:off x="1588310" y="1534934"/>
            <a:ext cx="1048685" cy="307777"/>
          </a:xfrm>
          <a:prstGeom prst="rect">
            <a:avLst/>
          </a:prstGeom>
        </p:spPr>
        <p:txBody>
          <a:bodyPr wrap="none">
            <a:spAutoFit/>
          </a:bodyPr>
          <a:lstStyle/>
          <a:p>
            <a:pPr algn="ctr"/>
            <a:r>
              <a:rPr lang="en-US" sz="1400" dirty="0"/>
              <a:t>Thread # 1</a:t>
            </a:r>
          </a:p>
        </p:txBody>
      </p:sp>
      <p:cxnSp>
        <p:nvCxnSpPr>
          <p:cNvPr id="30" name="Straight Arrow Connector 29">
            <a:extLst>
              <a:ext uri="{FF2B5EF4-FFF2-40B4-BE49-F238E27FC236}">
                <a16:creationId xmlns:a16="http://schemas.microsoft.com/office/drawing/2014/main" xmlns="" id="{DEB651A7-1485-4463-87DC-4D88EF6BF36B}"/>
              </a:ext>
            </a:extLst>
          </p:cNvPr>
          <p:cNvCxnSpPr>
            <a:cxnSpLocks/>
          </p:cNvCxnSpPr>
          <p:nvPr/>
        </p:nvCxnSpPr>
        <p:spPr>
          <a:xfrm>
            <a:off x="1614985" y="2199438"/>
            <a:ext cx="117114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03984DD4-3F5A-4DA7-B2E6-8521B582FAF2}"/>
              </a:ext>
            </a:extLst>
          </p:cNvPr>
          <p:cNvSpPr/>
          <p:nvPr/>
        </p:nvSpPr>
        <p:spPr>
          <a:xfrm>
            <a:off x="1589889" y="1928885"/>
            <a:ext cx="1048685" cy="307777"/>
          </a:xfrm>
          <a:prstGeom prst="rect">
            <a:avLst/>
          </a:prstGeom>
        </p:spPr>
        <p:txBody>
          <a:bodyPr wrap="none">
            <a:spAutoFit/>
          </a:bodyPr>
          <a:lstStyle/>
          <a:p>
            <a:pPr algn="ctr"/>
            <a:r>
              <a:rPr lang="en-US" sz="1400" dirty="0"/>
              <a:t>Thread # 2</a:t>
            </a:r>
          </a:p>
        </p:txBody>
      </p:sp>
      <p:sp>
        <p:nvSpPr>
          <p:cNvPr id="34" name="Rectangle 33">
            <a:extLst>
              <a:ext uri="{FF2B5EF4-FFF2-40B4-BE49-F238E27FC236}">
                <a16:creationId xmlns:a16="http://schemas.microsoft.com/office/drawing/2014/main" xmlns="" id="{776F5995-80DD-4AB0-B666-E04E93F379F9}"/>
              </a:ext>
            </a:extLst>
          </p:cNvPr>
          <p:cNvSpPr/>
          <p:nvPr/>
        </p:nvSpPr>
        <p:spPr>
          <a:xfrm>
            <a:off x="1638499" y="2272082"/>
            <a:ext cx="1042825"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cxnSp>
        <p:nvCxnSpPr>
          <p:cNvPr id="35" name="Straight Arrow Connector 34">
            <a:extLst>
              <a:ext uri="{FF2B5EF4-FFF2-40B4-BE49-F238E27FC236}">
                <a16:creationId xmlns:a16="http://schemas.microsoft.com/office/drawing/2014/main" xmlns="" id="{5BC51D35-25EB-417E-A9A0-460E8EC3AC0A}"/>
              </a:ext>
            </a:extLst>
          </p:cNvPr>
          <p:cNvCxnSpPr>
            <a:cxnSpLocks/>
          </p:cNvCxnSpPr>
          <p:nvPr/>
        </p:nvCxnSpPr>
        <p:spPr>
          <a:xfrm>
            <a:off x="1613101" y="4013284"/>
            <a:ext cx="11637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xmlns="" id="{54D6171D-789D-4448-9581-1DE06D8CB798}"/>
              </a:ext>
            </a:extLst>
          </p:cNvPr>
          <p:cNvSpPr/>
          <p:nvPr/>
        </p:nvSpPr>
        <p:spPr>
          <a:xfrm>
            <a:off x="1593171" y="3746541"/>
            <a:ext cx="1148071" cy="307777"/>
          </a:xfrm>
          <a:prstGeom prst="rect">
            <a:avLst/>
          </a:prstGeom>
        </p:spPr>
        <p:txBody>
          <a:bodyPr wrap="none">
            <a:spAutoFit/>
          </a:bodyPr>
          <a:lstStyle/>
          <a:p>
            <a:pPr algn="ctr"/>
            <a:r>
              <a:rPr lang="en-US" sz="1400" dirty="0"/>
              <a:t>Thread # 32</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xmlns="" id="{A4F67C85-C958-46D5-92FF-52DCB6C0A7CE}"/>
                  </a:ext>
                </a:extLst>
              </p:cNvPr>
              <p:cNvSpPr/>
              <p:nvPr/>
            </p:nvSpPr>
            <p:spPr>
              <a:xfrm>
                <a:off x="3255275" y="755084"/>
                <a:ext cx="2703817" cy="482696"/>
              </a:xfrm>
              <a:prstGeom prst="rect">
                <a:avLst/>
              </a:prstGeom>
            </p:spPr>
            <p:txBody>
              <a:bodyPr wrap="none">
                <a:spAutoFit/>
              </a:bodyPr>
              <a:lstStyle/>
              <a:p>
                <a:r>
                  <a:rPr lang="en-US" sz="2100" dirty="0"/>
                  <a:t> </a:t>
                </a:r>
                <a14:m>
                  <m:oMath xmlns:m="http://schemas.openxmlformats.org/officeDocument/2006/math">
                    <m:sSubSup>
                      <m:sSubSupPr>
                        <m:ctrlPr>
                          <a:rPr lang="en-US" sz="2100" i="1">
                            <a:latin typeface="Cambria Math" charset="0"/>
                          </a:rPr>
                        </m:ctrlPr>
                      </m:sSubSupPr>
                      <m:e>
                        <m:r>
                          <a:rPr lang="en-US" sz="2100" i="1">
                            <a:latin typeface="Cambria Math" panose="02040503050406030204" pitchFamily="18" charset="0"/>
                          </a:rPr>
                          <m:t>𝑐</m:t>
                        </m:r>
                      </m:e>
                      <m:sub>
                        <m:r>
                          <a:rPr lang="en-US" sz="2100" i="1">
                            <a:latin typeface="Cambria Math" panose="02040503050406030204" pitchFamily="18" charset="0"/>
                          </a:rPr>
                          <m:t>𝑗</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
                      <m:sSubPr>
                        <m:ctrlPr>
                          <a:rPr lang="en-US" sz="2100" i="1">
                            <a:latin typeface="Cambria Math" charset="0"/>
                          </a:rPr>
                        </m:ctrlPr>
                      </m:sSubPr>
                      <m:e>
                        <m:r>
                          <a:rPr lang="en-US" sz="2100" i="1">
                            <a:latin typeface="Cambria Math" panose="02040503050406030204" pitchFamily="18" charset="0"/>
                          </a:rPr>
                          <m:t>𝑇</m:t>
                        </m:r>
                      </m:e>
                      <m:sub>
                        <m:r>
                          <a:rPr lang="en-US" sz="2100" i="1">
                            <a:latin typeface="Cambria Math" panose="02040503050406030204" pitchFamily="18" charset="0"/>
                          </a:rPr>
                          <m:t>4</m:t>
                        </m:r>
                      </m:sub>
                    </m:sSub>
                    <m:r>
                      <a:rPr lang="en-US" sz="2100" i="1">
                        <a:latin typeface="Cambria Math" panose="02040503050406030204" pitchFamily="18" charset="0"/>
                      </a:rPr>
                      <m:t>[</m:t>
                    </m:r>
                    <m:sSubSup>
                      <m:sSubSupPr>
                        <m:ctrlPr>
                          <a:rPr lang="en-US" sz="2100" i="1">
                            <a:latin typeface="Cambria Math" charset="0"/>
                          </a:rPr>
                        </m:ctrlPr>
                      </m:sSubSupPr>
                      <m:e>
                        <m:r>
                          <a:rPr lang="en-US" sz="2100" i="1">
                            <a:latin typeface="Cambria Math" panose="02040503050406030204" pitchFamily="18" charset="0"/>
                          </a:rPr>
                          <m:t>𝑡</m:t>
                        </m:r>
                      </m:e>
                      <m:sub>
                        <m:r>
                          <a:rPr lang="en-US" sz="2100" i="1">
                            <a:latin typeface="Cambria Math" panose="02040503050406030204" pitchFamily="18" charset="0"/>
                          </a:rPr>
                          <m:t>𝑖</m:t>
                        </m:r>
                      </m:sub>
                      <m:sup>
                        <m:r>
                          <a:rPr lang="en-US" sz="2100" i="1">
                            <a:latin typeface="Cambria Math" panose="02040503050406030204" pitchFamily="18" charset="0"/>
                          </a:rPr>
                          <m:t>𝑡𝑖𝑑</m:t>
                        </m:r>
                      </m:sup>
                    </m:sSubSup>
                    <m:r>
                      <a:rPr lang="en-US" sz="2100" i="1">
                        <a:latin typeface="Cambria Math" panose="02040503050406030204" pitchFamily="18" charset="0"/>
                      </a:rPr>
                      <m:t>] ⊕ </m:t>
                    </m:r>
                    <m:sSub>
                      <m:sSubPr>
                        <m:ctrlPr>
                          <a:rPr lang="en-US" sz="2100" i="1">
                            <a:latin typeface="Cambria Math" charset="0"/>
                          </a:rPr>
                        </m:ctrlPr>
                      </m:sSubPr>
                      <m:e>
                        <m:r>
                          <a:rPr lang="en-US" sz="2100" i="1">
                            <a:latin typeface="Cambria Math" panose="02040503050406030204" pitchFamily="18" charset="0"/>
                          </a:rPr>
                          <m:t>𝑘</m:t>
                        </m:r>
                      </m:e>
                      <m:sub>
                        <m:r>
                          <a:rPr lang="en-US" sz="2100" i="1">
                            <a:latin typeface="Cambria Math" panose="02040503050406030204" pitchFamily="18" charset="0"/>
                          </a:rPr>
                          <m:t>𝑗</m:t>
                        </m:r>
                      </m:sub>
                    </m:sSub>
                  </m:oMath>
                </a14:m>
                <a:endParaRPr lang="en-US" sz="2100" dirty="0"/>
              </a:p>
            </p:txBody>
          </p:sp>
        </mc:Choice>
        <mc:Fallback xmlns="">
          <p:sp>
            <p:nvSpPr>
              <p:cNvPr id="37" name="Rectangle 36">
                <a:extLst>
                  <a:ext uri="{FF2B5EF4-FFF2-40B4-BE49-F238E27FC236}">
                    <a16:creationId xmlns:a16="http://schemas.microsoft.com/office/drawing/2014/main" id="{A4F67C85-C958-46D5-92FF-52DCB6C0A7CE}"/>
                  </a:ext>
                </a:extLst>
              </p:cNvPr>
              <p:cNvSpPr>
                <a:spLocks noRot="1" noChangeAspect="1" noMove="1" noResize="1" noEditPoints="1" noAdjustHandles="1" noChangeArrowheads="1" noChangeShapeType="1" noTextEdit="1"/>
              </p:cNvSpPr>
              <p:nvPr/>
            </p:nvSpPr>
            <p:spPr>
              <a:xfrm>
                <a:off x="3255275" y="755084"/>
                <a:ext cx="2703817" cy="482696"/>
              </a:xfrm>
              <a:prstGeom prst="rect">
                <a:avLst/>
              </a:prstGeom>
              <a:blipFill>
                <a:blip r:embed="rId3"/>
                <a:stretch>
                  <a:fillRect b="-7595"/>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xmlns="" id="{D2A468C0-4026-4D15-969C-BAEB1AEF31F0}"/>
              </a:ext>
            </a:extLst>
          </p:cNvPr>
          <p:cNvSpPr/>
          <p:nvPr/>
        </p:nvSpPr>
        <p:spPr>
          <a:xfrm>
            <a:off x="2777164" y="2289227"/>
            <a:ext cx="741347"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sp>
        <p:nvSpPr>
          <p:cNvPr id="40" name="Rectangle 39">
            <a:extLst>
              <a:ext uri="{FF2B5EF4-FFF2-40B4-BE49-F238E27FC236}">
                <a16:creationId xmlns:a16="http://schemas.microsoft.com/office/drawing/2014/main" xmlns="" id="{DA29524E-435E-4C6D-B95A-741EB2FA432A}"/>
              </a:ext>
            </a:extLst>
          </p:cNvPr>
          <p:cNvSpPr/>
          <p:nvPr/>
        </p:nvSpPr>
        <p:spPr>
          <a:xfrm>
            <a:off x="2777162" y="1929651"/>
            <a:ext cx="741348"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t>
            </a:r>
            <a:r>
              <a:rPr lang="en-US" sz="1400" baseline="-25000" dirty="0">
                <a:solidFill>
                  <a:schemeClr val="tx1"/>
                </a:solidFill>
              </a:rPr>
              <a:t>4</a:t>
            </a:r>
            <a:r>
              <a:rPr lang="en-US" sz="1400" dirty="0">
                <a:solidFill>
                  <a:schemeClr val="tx1"/>
                </a:solidFill>
              </a:rPr>
              <a:t>[t</a:t>
            </a:r>
            <a:r>
              <a:rPr lang="en-US" sz="1400" baseline="-25000" dirty="0">
                <a:solidFill>
                  <a:schemeClr val="tx1"/>
                </a:solidFill>
              </a:rPr>
              <a:t>i</a:t>
            </a:r>
            <a:r>
              <a:rPr lang="en-US" sz="1400" baseline="30000" dirty="0">
                <a:solidFill>
                  <a:schemeClr val="tx1"/>
                </a:solidFill>
              </a:rPr>
              <a:t>2</a:t>
            </a:r>
            <a:r>
              <a:rPr lang="en-US" sz="1400" dirty="0">
                <a:solidFill>
                  <a:schemeClr val="tx1"/>
                </a:solidFill>
              </a:rPr>
              <a:t>]</a:t>
            </a:r>
          </a:p>
        </p:txBody>
      </p:sp>
      <p:sp>
        <p:nvSpPr>
          <p:cNvPr id="42" name="Rectangle 41">
            <a:extLst>
              <a:ext uri="{FF2B5EF4-FFF2-40B4-BE49-F238E27FC236}">
                <a16:creationId xmlns:a16="http://schemas.microsoft.com/office/drawing/2014/main" xmlns="" id="{CFB1CDD5-72DA-4269-98FA-8FA77BCFD5E3}"/>
              </a:ext>
            </a:extLst>
          </p:cNvPr>
          <p:cNvSpPr/>
          <p:nvPr/>
        </p:nvSpPr>
        <p:spPr>
          <a:xfrm>
            <a:off x="2776915" y="1569456"/>
            <a:ext cx="741596"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t>
            </a:r>
            <a:r>
              <a:rPr lang="en-US" sz="1400" baseline="-25000" dirty="0">
                <a:solidFill>
                  <a:schemeClr val="tx1"/>
                </a:solidFill>
              </a:rPr>
              <a:t>4</a:t>
            </a:r>
            <a:r>
              <a:rPr lang="en-US" sz="1400" dirty="0">
                <a:solidFill>
                  <a:schemeClr val="tx1"/>
                </a:solidFill>
              </a:rPr>
              <a:t>[t</a:t>
            </a:r>
            <a:r>
              <a:rPr lang="en-US" sz="1400" baseline="-25000" dirty="0">
                <a:solidFill>
                  <a:schemeClr val="tx1"/>
                </a:solidFill>
              </a:rPr>
              <a:t>i</a:t>
            </a:r>
            <a:r>
              <a:rPr lang="en-US" sz="1400" baseline="30000" dirty="0">
                <a:solidFill>
                  <a:schemeClr val="tx1"/>
                </a:solidFill>
              </a:rPr>
              <a:t>1</a:t>
            </a:r>
            <a:r>
              <a:rPr lang="en-US" sz="1400" dirty="0">
                <a:solidFill>
                  <a:schemeClr val="tx1"/>
                </a:solidFill>
              </a:rPr>
              <a:t>]</a:t>
            </a:r>
          </a:p>
        </p:txBody>
      </p:sp>
      <p:sp>
        <p:nvSpPr>
          <p:cNvPr id="44" name="Rectangle 43">
            <a:extLst>
              <a:ext uri="{FF2B5EF4-FFF2-40B4-BE49-F238E27FC236}">
                <a16:creationId xmlns:a16="http://schemas.microsoft.com/office/drawing/2014/main" xmlns="" id="{F86C7BAD-FB01-41EA-92F9-AE23CD21524A}"/>
              </a:ext>
            </a:extLst>
          </p:cNvPr>
          <p:cNvSpPr/>
          <p:nvPr/>
        </p:nvSpPr>
        <p:spPr>
          <a:xfrm>
            <a:off x="2777022" y="3763209"/>
            <a:ext cx="741347"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T</a:t>
            </a:r>
            <a:r>
              <a:rPr lang="en-US" sz="1400" baseline="-25000" dirty="0">
                <a:solidFill>
                  <a:schemeClr val="tx1"/>
                </a:solidFill>
              </a:rPr>
              <a:t>4</a:t>
            </a:r>
            <a:r>
              <a:rPr lang="en-US" sz="1400" dirty="0">
                <a:solidFill>
                  <a:schemeClr val="tx1"/>
                </a:solidFill>
              </a:rPr>
              <a:t>[t</a:t>
            </a:r>
            <a:r>
              <a:rPr lang="en-US" sz="1400" baseline="-25000" dirty="0">
                <a:solidFill>
                  <a:schemeClr val="tx1"/>
                </a:solidFill>
              </a:rPr>
              <a:t>i</a:t>
            </a:r>
            <a:r>
              <a:rPr lang="en-US" sz="1400" baseline="30000" dirty="0">
                <a:solidFill>
                  <a:schemeClr val="tx1"/>
                </a:solidFill>
              </a:rPr>
              <a:t>32</a:t>
            </a:r>
            <a:r>
              <a:rPr lang="en-US" sz="1400" dirty="0">
                <a:solidFill>
                  <a:schemeClr val="tx1"/>
                </a:solidFill>
              </a:rPr>
              <a:t>]</a:t>
            </a:r>
          </a:p>
        </p:txBody>
      </p:sp>
      <p:sp>
        <p:nvSpPr>
          <p:cNvPr id="46" name="Rectangle: Rounded Corners 45">
            <a:extLst>
              <a:ext uri="{FF2B5EF4-FFF2-40B4-BE49-F238E27FC236}">
                <a16:creationId xmlns:a16="http://schemas.microsoft.com/office/drawing/2014/main" xmlns="" id="{56D40DCA-EDCC-4C60-A877-C758B0A3FF08}"/>
              </a:ext>
            </a:extLst>
          </p:cNvPr>
          <p:cNvSpPr/>
          <p:nvPr/>
        </p:nvSpPr>
        <p:spPr>
          <a:xfrm>
            <a:off x="4187956" y="674179"/>
            <a:ext cx="960113" cy="6211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7" name="Straight Arrow Connector 46">
            <a:extLst>
              <a:ext uri="{FF2B5EF4-FFF2-40B4-BE49-F238E27FC236}">
                <a16:creationId xmlns:a16="http://schemas.microsoft.com/office/drawing/2014/main" xmlns="" id="{479EE7BD-3F95-45F7-BFFF-01ACC99DE423}"/>
              </a:ext>
            </a:extLst>
          </p:cNvPr>
          <p:cNvCxnSpPr>
            <a:cxnSpLocks/>
          </p:cNvCxnSpPr>
          <p:nvPr/>
        </p:nvCxnSpPr>
        <p:spPr>
          <a:xfrm flipV="1">
            <a:off x="3515809" y="1797911"/>
            <a:ext cx="1284513" cy="19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xmlns="" id="{B0862CAC-E319-4D69-A2AB-9C608F07466B}"/>
              </a:ext>
            </a:extLst>
          </p:cNvPr>
          <p:cNvSpPr/>
          <p:nvPr/>
        </p:nvSpPr>
        <p:spPr>
          <a:xfrm>
            <a:off x="3564721" y="1510019"/>
            <a:ext cx="1149674" cy="307777"/>
          </a:xfrm>
          <a:prstGeom prst="rect">
            <a:avLst/>
          </a:prstGeom>
        </p:spPr>
        <p:txBody>
          <a:bodyPr wrap="none">
            <a:spAutoFit/>
          </a:bodyPr>
          <a:lstStyle/>
          <a:p>
            <a:pPr algn="ctr"/>
            <a:r>
              <a:rPr lang="en-US" sz="1400" dirty="0"/>
              <a:t>Request # 1</a:t>
            </a:r>
          </a:p>
        </p:txBody>
      </p:sp>
      <p:cxnSp>
        <p:nvCxnSpPr>
          <p:cNvPr id="49" name="Straight Arrow Connector 48">
            <a:extLst>
              <a:ext uri="{FF2B5EF4-FFF2-40B4-BE49-F238E27FC236}">
                <a16:creationId xmlns:a16="http://schemas.microsoft.com/office/drawing/2014/main" xmlns="" id="{836CC97A-9E64-40E9-9E8C-C6346A4B397B}"/>
              </a:ext>
            </a:extLst>
          </p:cNvPr>
          <p:cNvCxnSpPr>
            <a:cxnSpLocks/>
          </p:cNvCxnSpPr>
          <p:nvPr/>
        </p:nvCxnSpPr>
        <p:spPr>
          <a:xfrm>
            <a:off x="3518368" y="2199219"/>
            <a:ext cx="1290164"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xmlns="" id="{F6830931-1401-4D4D-9E13-C1FA0E1A40EE}"/>
              </a:ext>
            </a:extLst>
          </p:cNvPr>
          <p:cNvSpPr/>
          <p:nvPr/>
        </p:nvSpPr>
        <p:spPr>
          <a:xfrm>
            <a:off x="3563622" y="1901911"/>
            <a:ext cx="1149674" cy="307777"/>
          </a:xfrm>
          <a:prstGeom prst="rect">
            <a:avLst/>
          </a:prstGeom>
        </p:spPr>
        <p:txBody>
          <a:bodyPr wrap="none">
            <a:spAutoFit/>
          </a:bodyPr>
          <a:lstStyle/>
          <a:p>
            <a:pPr algn="ctr"/>
            <a:r>
              <a:rPr lang="en-US" sz="1400" dirty="0"/>
              <a:t>Request # 2</a:t>
            </a:r>
          </a:p>
        </p:txBody>
      </p:sp>
      <p:sp>
        <p:nvSpPr>
          <p:cNvPr id="51" name="Rectangle 50">
            <a:extLst>
              <a:ext uri="{FF2B5EF4-FFF2-40B4-BE49-F238E27FC236}">
                <a16:creationId xmlns:a16="http://schemas.microsoft.com/office/drawing/2014/main" xmlns="" id="{090DAF01-4155-46A8-BA10-A35DF307D454}"/>
              </a:ext>
            </a:extLst>
          </p:cNvPr>
          <p:cNvSpPr/>
          <p:nvPr/>
        </p:nvSpPr>
        <p:spPr>
          <a:xfrm>
            <a:off x="3601795" y="2273727"/>
            <a:ext cx="1042825"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cxnSp>
        <p:nvCxnSpPr>
          <p:cNvPr id="52" name="Straight Arrow Connector 51">
            <a:extLst>
              <a:ext uri="{FF2B5EF4-FFF2-40B4-BE49-F238E27FC236}">
                <a16:creationId xmlns:a16="http://schemas.microsoft.com/office/drawing/2014/main" xmlns="" id="{1DC0711D-AFA4-43F8-A755-26878D6770D4}"/>
              </a:ext>
            </a:extLst>
          </p:cNvPr>
          <p:cNvCxnSpPr>
            <a:cxnSpLocks/>
          </p:cNvCxnSpPr>
          <p:nvPr/>
        </p:nvCxnSpPr>
        <p:spPr>
          <a:xfrm>
            <a:off x="3518368" y="4029886"/>
            <a:ext cx="1290164"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xmlns="" id="{44A1A1CF-23EC-4115-901F-82441753E1D0}"/>
              </a:ext>
            </a:extLst>
          </p:cNvPr>
          <p:cNvSpPr/>
          <p:nvPr/>
        </p:nvSpPr>
        <p:spPr>
          <a:xfrm>
            <a:off x="3547170" y="3725124"/>
            <a:ext cx="1249060" cy="307777"/>
          </a:xfrm>
          <a:prstGeom prst="rect">
            <a:avLst/>
          </a:prstGeom>
        </p:spPr>
        <p:txBody>
          <a:bodyPr wrap="none">
            <a:spAutoFit/>
          </a:bodyPr>
          <a:lstStyle/>
          <a:p>
            <a:pPr algn="ctr"/>
            <a:r>
              <a:rPr lang="en-US" sz="1400" dirty="0"/>
              <a:t>Request # 32</a:t>
            </a:r>
          </a:p>
        </p:txBody>
      </p:sp>
      <p:sp>
        <p:nvSpPr>
          <p:cNvPr id="60" name="Rectangle: Rounded Corners 59">
            <a:extLst>
              <a:ext uri="{FF2B5EF4-FFF2-40B4-BE49-F238E27FC236}">
                <a16:creationId xmlns:a16="http://schemas.microsoft.com/office/drawing/2014/main" xmlns="" id="{A199043F-A26F-4185-8691-C8DE2D0EB1BA}"/>
              </a:ext>
            </a:extLst>
          </p:cNvPr>
          <p:cNvSpPr/>
          <p:nvPr/>
        </p:nvSpPr>
        <p:spPr>
          <a:xfrm rot="16200000">
            <a:off x="3734233" y="2547649"/>
            <a:ext cx="2693114" cy="571269"/>
          </a:xfrm>
          <a:prstGeom prst="round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Coalescing</a:t>
            </a:r>
          </a:p>
          <a:p>
            <a:pPr algn="ctr"/>
            <a:r>
              <a:rPr lang="en-US" sz="1400" dirty="0">
                <a:solidFill>
                  <a:schemeClr val="tx1"/>
                </a:solidFill>
              </a:rPr>
              <a:t>Unit</a:t>
            </a:r>
          </a:p>
        </p:txBody>
      </p:sp>
      <p:sp>
        <p:nvSpPr>
          <p:cNvPr id="61" name="Rectangle 60">
            <a:extLst>
              <a:ext uri="{FF2B5EF4-FFF2-40B4-BE49-F238E27FC236}">
                <a16:creationId xmlns:a16="http://schemas.microsoft.com/office/drawing/2014/main" xmlns="" id="{6C3A146A-D027-4B81-855E-74948390FAD0}"/>
              </a:ext>
            </a:extLst>
          </p:cNvPr>
          <p:cNvSpPr/>
          <p:nvPr/>
        </p:nvSpPr>
        <p:spPr>
          <a:xfrm>
            <a:off x="6499708" y="1490660"/>
            <a:ext cx="734525"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2" name="Rectangle 61">
            <a:extLst>
              <a:ext uri="{FF2B5EF4-FFF2-40B4-BE49-F238E27FC236}">
                <a16:creationId xmlns:a16="http://schemas.microsoft.com/office/drawing/2014/main" xmlns="" id="{51F647CA-AB8E-47FD-9C27-EC741830BC1A}"/>
              </a:ext>
            </a:extLst>
          </p:cNvPr>
          <p:cNvSpPr/>
          <p:nvPr/>
        </p:nvSpPr>
        <p:spPr>
          <a:xfrm>
            <a:off x="6595763" y="2286199"/>
            <a:ext cx="571632"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sp>
        <p:nvSpPr>
          <p:cNvPr id="63" name="Rectangle 62">
            <a:extLst>
              <a:ext uri="{FF2B5EF4-FFF2-40B4-BE49-F238E27FC236}">
                <a16:creationId xmlns:a16="http://schemas.microsoft.com/office/drawing/2014/main" xmlns="" id="{19D54E90-E5C9-4D02-8C88-CBCEF9054D7E}"/>
              </a:ext>
            </a:extLst>
          </p:cNvPr>
          <p:cNvSpPr/>
          <p:nvPr/>
        </p:nvSpPr>
        <p:spPr>
          <a:xfrm>
            <a:off x="6595763" y="1927370"/>
            <a:ext cx="571632"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Yu Gothic" panose="020B0400000000000000" pitchFamily="34" charset="-128"/>
                <a:ea typeface="Yu Gothic" panose="020B0400000000000000" pitchFamily="34" charset="-128"/>
              </a:rPr>
              <a:t>⊕ </a:t>
            </a:r>
            <a:r>
              <a:rPr lang="en-US" sz="1400" dirty="0" err="1">
                <a:solidFill>
                  <a:schemeClr val="tx1"/>
                </a:solidFill>
              </a:rPr>
              <a:t>k</a:t>
            </a:r>
            <a:r>
              <a:rPr lang="en-US" sz="1400" baseline="-25000" dirty="0" err="1">
                <a:solidFill>
                  <a:schemeClr val="tx1"/>
                </a:solidFill>
              </a:rPr>
              <a:t>j</a:t>
            </a:r>
            <a:endParaRPr lang="en-US" sz="1400" dirty="0">
              <a:solidFill>
                <a:schemeClr val="tx1"/>
              </a:solidFill>
            </a:endParaRPr>
          </a:p>
        </p:txBody>
      </p:sp>
      <p:sp>
        <p:nvSpPr>
          <p:cNvPr id="64" name="Rectangle 63">
            <a:extLst>
              <a:ext uri="{FF2B5EF4-FFF2-40B4-BE49-F238E27FC236}">
                <a16:creationId xmlns:a16="http://schemas.microsoft.com/office/drawing/2014/main" xmlns="" id="{447EC09E-399B-4FE0-9F0D-09931EE348EF}"/>
              </a:ext>
            </a:extLst>
          </p:cNvPr>
          <p:cNvSpPr/>
          <p:nvPr/>
        </p:nvSpPr>
        <p:spPr>
          <a:xfrm>
            <a:off x="6597103" y="1571399"/>
            <a:ext cx="570404"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Yu Gothic" panose="020B0400000000000000" pitchFamily="34" charset="-128"/>
                <a:ea typeface="Yu Gothic" panose="020B0400000000000000" pitchFamily="34" charset="-128"/>
              </a:rPr>
              <a:t>⊕ </a:t>
            </a:r>
            <a:r>
              <a:rPr lang="en-US" sz="1400" dirty="0" err="1">
                <a:solidFill>
                  <a:schemeClr val="tx1"/>
                </a:solidFill>
              </a:rPr>
              <a:t>k</a:t>
            </a:r>
            <a:r>
              <a:rPr lang="en-US" sz="1400" baseline="-25000" dirty="0" err="1">
                <a:solidFill>
                  <a:schemeClr val="tx1"/>
                </a:solidFill>
              </a:rPr>
              <a:t>j</a:t>
            </a:r>
            <a:endParaRPr lang="en-US" sz="1400" dirty="0">
              <a:solidFill>
                <a:schemeClr val="tx1"/>
              </a:solidFill>
            </a:endParaRPr>
          </a:p>
        </p:txBody>
      </p:sp>
      <p:sp>
        <p:nvSpPr>
          <p:cNvPr id="65" name="Rectangle 64">
            <a:extLst>
              <a:ext uri="{FF2B5EF4-FFF2-40B4-BE49-F238E27FC236}">
                <a16:creationId xmlns:a16="http://schemas.microsoft.com/office/drawing/2014/main" xmlns="" id="{360FD39D-85F3-4E59-B0F0-33D7BD7D2E03}"/>
              </a:ext>
            </a:extLst>
          </p:cNvPr>
          <p:cNvSpPr/>
          <p:nvPr/>
        </p:nvSpPr>
        <p:spPr>
          <a:xfrm>
            <a:off x="6597210" y="3761670"/>
            <a:ext cx="570404"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Yu Gothic" panose="020B0400000000000000" pitchFamily="34" charset="-128"/>
                <a:ea typeface="Yu Gothic" panose="020B0400000000000000" pitchFamily="34" charset="-128"/>
              </a:rPr>
              <a:t>⊕ </a:t>
            </a:r>
            <a:r>
              <a:rPr lang="en-US" sz="1400" dirty="0" err="1">
                <a:solidFill>
                  <a:schemeClr val="tx1"/>
                </a:solidFill>
              </a:rPr>
              <a:t>k</a:t>
            </a:r>
            <a:r>
              <a:rPr lang="en-US" sz="1400" baseline="-25000" dirty="0" err="1">
                <a:solidFill>
                  <a:schemeClr val="tx1"/>
                </a:solidFill>
              </a:rPr>
              <a:t>j</a:t>
            </a:r>
            <a:endParaRPr lang="en-US" sz="1400" dirty="0">
              <a:solidFill>
                <a:schemeClr val="tx1"/>
              </a:solidFill>
            </a:endParaRPr>
          </a:p>
        </p:txBody>
      </p:sp>
      <p:cxnSp>
        <p:nvCxnSpPr>
          <p:cNvPr id="66" name="Straight Arrow Connector 65">
            <a:extLst>
              <a:ext uri="{FF2B5EF4-FFF2-40B4-BE49-F238E27FC236}">
                <a16:creationId xmlns:a16="http://schemas.microsoft.com/office/drawing/2014/main" xmlns="" id="{DF1D9667-9702-4226-BCBD-E6CF46439115}"/>
              </a:ext>
            </a:extLst>
          </p:cNvPr>
          <p:cNvCxnSpPr>
            <a:cxnSpLocks/>
          </p:cNvCxnSpPr>
          <p:nvPr/>
        </p:nvCxnSpPr>
        <p:spPr>
          <a:xfrm>
            <a:off x="5360395" y="1797911"/>
            <a:ext cx="12316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xmlns="" id="{CC7DCBB9-AA1D-4206-9BAB-B1FB7DC13C82}"/>
              </a:ext>
            </a:extLst>
          </p:cNvPr>
          <p:cNvSpPr/>
          <p:nvPr/>
        </p:nvSpPr>
        <p:spPr>
          <a:xfrm>
            <a:off x="5398946" y="1496878"/>
            <a:ext cx="1080745" cy="307777"/>
          </a:xfrm>
          <a:prstGeom prst="rect">
            <a:avLst/>
          </a:prstGeom>
        </p:spPr>
        <p:txBody>
          <a:bodyPr wrap="none">
            <a:spAutoFit/>
          </a:bodyPr>
          <a:lstStyle/>
          <a:p>
            <a:pPr algn="ctr"/>
            <a:r>
              <a:rPr lang="en-US" sz="1400" dirty="0"/>
              <a:t>Replies # 1</a:t>
            </a:r>
          </a:p>
        </p:txBody>
      </p:sp>
      <p:cxnSp>
        <p:nvCxnSpPr>
          <p:cNvPr id="68" name="Straight Arrow Connector 67">
            <a:extLst>
              <a:ext uri="{FF2B5EF4-FFF2-40B4-BE49-F238E27FC236}">
                <a16:creationId xmlns:a16="http://schemas.microsoft.com/office/drawing/2014/main" xmlns="" id="{E04B17C3-4A1B-4FD1-B275-E0DA4121B9F7}"/>
              </a:ext>
            </a:extLst>
          </p:cNvPr>
          <p:cNvCxnSpPr>
            <a:cxnSpLocks/>
          </p:cNvCxnSpPr>
          <p:nvPr/>
        </p:nvCxnSpPr>
        <p:spPr>
          <a:xfrm>
            <a:off x="5360395" y="2156758"/>
            <a:ext cx="1231604"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xmlns="" id="{16A094FD-6EBC-4071-9FB9-17A94398B624}"/>
              </a:ext>
            </a:extLst>
          </p:cNvPr>
          <p:cNvSpPr/>
          <p:nvPr/>
        </p:nvSpPr>
        <p:spPr>
          <a:xfrm>
            <a:off x="5417504" y="1855723"/>
            <a:ext cx="1080745" cy="307777"/>
          </a:xfrm>
          <a:prstGeom prst="rect">
            <a:avLst/>
          </a:prstGeom>
        </p:spPr>
        <p:txBody>
          <a:bodyPr wrap="none">
            <a:spAutoFit/>
          </a:bodyPr>
          <a:lstStyle/>
          <a:p>
            <a:pPr algn="ctr"/>
            <a:r>
              <a:rPr lang="en-US" sz="1400" dirty="0"/>
              <a:t>Replies # 2</a:t>
            </a:r>
          </a:p>
        </p:txBody>
      </p:sp>
      <p:sp>
        <p:nvSpPr>
          <p:cNvPr id="70" name="Rectangle 69">
            <a:extLst>
              <a:ext uri="{FF2B5EF4-FFF2-40B4-BE49-F238E27FC236}">
                <a16:creationId xmlns:a16="http://schemas.microsoft.com/office/drawing/2014/main" xmlns="" id="{9F5BA805-CBF7-4745-9C71-F59272DE8855}"/>
              </a:ext>
            </a:extLst>
          </p:cNvPr>
          <p:cNvSpPr/>
          <p:nvPr/>
        </p:nvSpPr>
        <p:spPr>
          <a:xfrm>
            <a:off x="5379850" y="2274445"/>
            <a:ext cx="1042825"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cxnSp>
        <p:nvCxnSpPr>
          <p:cNvPr id="71" name="Straight Arrow Connector 70">
            <a:extLst>
              <a:ext uri="{FF2B5EF4-FFF2-40B4-BE49-F238E27FC236}">
                <a16:creationId xmlns:a16="http://schemas.microsoft.com/office/drawing/2014/main" xmlns="" id="{5408FD0A-9882-45DE-8EF6-3A67CAD41CFA}"/>
              </a:ext>
            </a:extLst>
          </p:cNvPr>
          <p:cNvCxnSpPr>
            <a:cxnSpLocks/>
          </p:cNvCxnSpPr>
          <p:nvPr/>
        </p:nvCxnSpPr>
        <p:spPr>
          <a:xfrm flipV="1">
            <a:off x="5368712" y="3978549"/>
            <a:ext cx="1224143"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xmlns="" id="{D481AE29-1EAF-48C9-B92E-4E22A2254AC2}"/>
              </a:ext>
            </a:extLst>
          </p:cNvPr>
          <p:cNvSpPr/>
          <p:nvPr/>
        </p:nvSpPr>
        <p:spPr>
          <a:xfrm>
            <a:off x="5377538" y="3677515"/>
            <a:ext cx="1180131" cy="307777"/>
          </a:xfrm>
          <a:prstGeom prst="rect">
            <a:avLst/>
          </a:prstGeom>
        </p:spPr>
        <p:txBody>
          <a:bodyPr wrap="none">
            <a:spAutoFit/>
          </a:bodyPr>
          <a:lstStyle/>
          <a:p>
            <a:pPr algn="ctr"/>
            <a:r>
              <a:rPr lang="en-US" sz="1400" dirty="0"/>
              <a:t>Replies # 32</a:t>
            </a:r>
          </a:p>
        </p:txBody>
      </p:sp>
      <p:sp>
        <p:nvSpPr>
          <p:cNvPr id="76" name="Rectangle 75">
            <a:extLst>
              <a:ext uri="{FF2B5EF4-FFF2-40B4-BE49-F238E27FC236}">
                <a16:creationId xmlns:a16="http://schemas.microsoft.com/office/drawing/2014/main" xmlns="" id="{C6E4E649-49D3-4779-99C8-8ED52A68B338}"/>
              </a:ext>
            </a:extLst>
          </p:cNvPr>
          <p:cNvSpPr/>
          <p:nvPr/>
        </p:nvSpPr>
        <p:spPr>
          <a:xfrm>
            <a:off x="7921661" y="1585306"/>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t>
            </a:r>
            <a:r>
              <a:rPr lang="en-US" sz="1400" baseline="-25000" dirty="0">
                <a:solidFill>
                  <a:schemeClr val="tx1"/>
                </a:solidFill>
              </a:rPr>
              <a:t>j</a:t>
            </a:r>
            <a:r>
              <a:rPr lang="en-US" sz="1400" baseline="30000" dirty="0">
                <a:solidFill>
                  <a:schemeClr val="tx1"/>
                </a:solidFill>
              </a:rPr>
              <a:t>1</a:t>
            </a:r>
          </a:p>
        </p:txBody>
      </p:sp>
      <p:sp>
        <p:nvSpPr>
          <p:cNvPr id="77" name="Rectangle 76">
            <a:extLst>
              <a:ext uri="{FF2B5EF4-FFF2-40B4-BE49-F238E27FC236}">
                <a16:creationId xmlns:a16="http://schemas.microsoft.com/office/drawing/2014/main" xmlns="" id="{7D1154CB-2584-4781-9C9D-232ECB62E327}"/>
              </a:ext>
            </a:extLst>
          </p:cNvPr>
          <p:cNvSpPr/>
          <p:nvPr/>
        </p:nvSpPr>
        <p:spPr>
          <a:xfrm>
            <a:off x="7921661" y="1938656"/>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t>
            </a:r>
            <a:r>
              <a:rPr lang="en-US" sz="1400" baseline="-25000" dirty="0">
                <a:solidFill>
                  <a:schemeClr val="tx1"/>
                </a:solidFill>
              </a:rPr>
              <a:t>j</a:t>
            </a:r>
            <a:r>
              <a:rPr lang="en-US" sz="1400" baseline="30000" dirty="0">
                <a:solidFill>
                  <a:schemeClr val="tx1"/>
                </a:solidFill>
              </a:rPr>
              <a:t>2</a:t>
            </a:r>
          </a:p>
        </p:txBody>
      </p:sp>
      <p:sp>
        <p:nvSpPr>
          <p:cNvPr id="78" name="Rectangle 77">
            <a:extLst>
              <a:ext uri="{FF2B5EF4-FFF2-40B4-BE49-F238E27FC236}">
                <a16:creationId xmlns:a16="http://schemas.microsoft.com/office/drawing/2014/main" xmlns="" id="{010AD4CE-BED7-4FA8-AA21-92F8084CC084}"/>
              </a:ext>
            </a:extLst>
          </p:cNvPr>
          <p:cNvSpPr/>
          <p:nvPr/>
        </p:nvSpPr>
        <p:spPr>
          <a:xfrm>
            <a:off x="7921661" y="3767456"/>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a:t>
            </a:r>
            <a:r>
              <a:rPr lang="en-US" sz="1400" baseline="-25000" dirty="0">
                <a:solidFill>
                  <a:schemeClr val="tx1"/>
                </a:solidFill>
              </a:rPr>
              <a:t>j</a:t>
            </a:r>
            <a:r>
              <a:rPr lang="en-US" sz="1400" baseline="30000" dirty="0">
                <a:solidFill>
                  <a:schemeClr val="tx1"/>
                </a:solidFill>
              </a:rPr>
              <a:t>32</a:t>
            </a:r>
          </a:p>
        </p:txBody>
      </p:sp>
      <p:sp>
        <p:nvSpPr>
          <p:cNvPr id="79" name="Rectangle 78">
            <a:extLst>
              <a:ext uri="{FF2B5EF4-FFF2-40B4-BE49-F238E27FC236}">
                <a16:creationId xmlns:a16="http://schemas.microsoft.com/office/drawing/2014/main" xmlns="" id="{48654C7B-5589-4574-86E4-9159A9AB119D}"/>
              </a:ext>
            </a:extLst>
          </p:cNvPr>
          <p:cNvSpPr/>
          <p:nvPr/>
        </p:nvSpPr>
        <p:spPr>
          <a:xfrm>
            <a:off x="7921661" y="2292885"/>
            <a:ext cx="652877"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cxnSp>
        <p:nvCxnSpPr>
          <p:cNvPr id="83" name="Straight Arrow Connector 82">
            <a:extLst>
              <a:ext uri="{FF2B5EF4-FFF2-40B4-BE49-F238E27FC236}">
                <a16:creationId xmlns:a16="http://schemas.microsoft.com/office/drawing/2014/main" xmlns="" id="{1717B80D-D38D-4C8E-A921-7CD93E8EF925}"/>
              </a:ext>
            </a:extLst>
          </p:cNvPr>
          <p:cNvCxnSpPr>
            <a:cxnSpLocks/>
          </p:cNvCxnSpPr>
          <p:nvPr/>
        </p:nvCxnSpPr>
        <p:spPr>
          <a:xfrm>
            <a:off x="7165065" y="1801821"/>
            <a:ext cx="7565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xmlns="" id="{B7CFE97D-E6FB-4FD3-8323-1494EA465666}"/>
              </a:ext>
            </a:extLst>
          </p:cNvPr>
          <p:cNvCxnSpPr>
            <a:cxnSpLocks/>
          </p:cNvCxnSpPr>
          <p:nvPr/>
        </p:nvCxnSpPr>
        <p:spPr>
          <a:xfrm>
            <a:off x="7165120" y="2154419"/>
            <a:ext cx="7565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6F94644C-5CF8-4660-8926-A408062E8952}"/>
              </a:ext>
            </a:extLst>
          </p:cNvPr>
          <p:cNvCxnSpPr>
            <a:cxnSpLocks/>
          </p:cNvCxnSpPr>
          <p:nvPr/>
        </p:nvCxnSpPr>
        <p:spPr>
          <a:xfrm>
            <a:off x="7164454" y="3979910"/>
            <a:ext cx="75659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xmlns="" id="{F78D9078-D9AF-4903-BAA0-72B01E267DDD}"/>
              </a:ext>
            </a:extLst>
          </p:cNvPr>
          <p:cNvSpPr txBox="1"/>
          <p:nvPr/>
        </p:nvSpPr>
        <p:spPr>
          <a:xfrm>
            <a:off x="7503391" y="4130586"/>
            <a:ext cx="1236236" cy="369332"/>
          </a:xfrm>
          <a:prstGeom prst="rect">
            <a:avLst/>
          </a:prstGeom>
          <a:noFill/>
        </p:spPr>
        <p:txBody>
          <a:bodyPr wrap="none" rtlCol="0">
            <a:spAutoFit/>
          </a:bodyPr>
          <a:lstStyle/>
          <a:p>
            <a:r>
              <a:rPr lang="en-US" dirty="0"/>
              <a:t>Ciphertext</a:t>
            </a:r>
          </a:p>
        </p:txBody>
      </p:sp>
      <p:sp>
        <p:nvSpPr>
          <p:cNvPr id="90" name="Rectangle: Rounded Corners 89">
            <a:extLst>
              <a:ext uri="{FF2B5EF4-FFF2-40B4-BE49-F238E27FC236}">
                <a16:creationId xmlns:a16="http://schemas.microsoft.com/office/drawing/2014/main" xmlns="" id="{7BB5DE0F-77DC-40B2-8844-DB39A52E8D18}"/>
              </a:ext>
            </a:extLst>
          </p:cNvPr>
          <p:cNvSpPr/>
          <p:nvPr/>
        </p:nvSpPr>
        <p:spPr>
          <a:xfrm>
            <a:off x="5148069" y="674179"/>
            <a:ext cx="748795" cy="6211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Rectangle: Rounded Corners 72">
            <a:extLst>
              <a:ext uri="{FF2B5EF4-FFF2-40B4-BE49-F238E27FC236}">
                <a16:creationId xmlns:a16="http://schemas.microsoft.com/office/drawing/2014/main" xmlns="" id="{03FC9A0A-F2FC-4516-A425-A0C4C9B62EA9}"/>
              </a:ext>
            </a:extLst>
          </p:cNvPr>
          <p:cNvSpPr/>
          <p:nvPr/>
        </p:nvSpPr>
        <p:spPr>
          <a:xfrm>
            <a:off x="4572001" y="788479"/>
            <a:ext cx="384045" cy="39920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19624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7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46"/>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9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90"/>
                                        </p:tgtEl>
                                        <p:attrNameLst>
                                          <p:attrName>style.visibility</p:attrName>
                                        </p:attrNameLst>
                                      </p:cBhvr>
                                      <p:to>
                                        <p:strVal val="hidden"/>
                                      </p:to>
                                    </p:set>
                                  </p:childTnLst>
                                </p:cTn>
                              </p:par>
                              <p:par>
                                <p:cTn id="131" presetID="1" presetClass="entr" presetSubtype="0" fill="hold" grpId="0" nodeType="withEffect">
                                  <p:stCondLst>
                                    <p:cond delay="0"/>
                                  </p:stCondLst>
                                  <p:childTnLst>
                                    <p:set>
                                      <p:cBhvr>
                                        <p:cTn id="132" dur="1" fill="hold">
                                          <p:stCondLst>
                                            <p:cond delay="0"/>
                                          </p:stCondLst>
                                        </p:cTn>
                                        <p:tgtEl>
                                          <p:spTgt spid="7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77"/>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7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1"/>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87"/>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8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3" grpId="1"/>
      <p:bldP spid="14" grpId="0"/>
      <p:bldP spid="14" grpId="1"/>
      <p:bldP spid="15" grpId="0"/>
      <p:bldP spid="15" grpId="1"/>
      <p:bldP spid="80" grpId="0" animBg="1"/>
      <p:bldP spid="81" grpId="0"/>
      <p:bldP spid="82" grpId="0"/>
      <p:bldP spid="39" grpId="0" animBg="1"/>
      <p:bldP spid="5" grpId="0" animBg="1"/>
      <p:bldP spid="6" grpId="0" animBg="1"/>
      <p:bldP spid="7" grpId="0" animBg="1"/>
      <p:bldP spid="8" grpId="0" animBg="1"/>
      <p:bldP spid="9" grpId="0"/>
      <p:bldP spid="10" grpId="0"/>
      <p:bldP spid="11" grpId="0"/>
      <p:bldP spid="16" grpId="0"/>
      <p:bldP spid="16" grpId="1"/>
      <p:bldP spid="26" grpId="0"/>
      <p:bldP spid="31" grpId="0"/>
      <p:bldP spid="34" grpId="0"/>
      <p:bldP spid="36" grpId="0"/>
      <p:bldP spid="38" grpId="0" animBg="1"/>
      <p:bldP spid="40" grpId="0" animBg="1"/>
      <p:bldP spid="42" grpId="0" animBg="1"/>
      <p:bldP spid="44" grpId="0" animBg="1"/>
      <p:bldP spid="46" grpId="0" animBg="1"/>
      <p:bldP spid="46" grpId="1" animBg="1"/>
      <p:bldP spid="48" grpId="0"/>
      <p:bldP spid="50" grpId="0"/>
      <p:bldP spid="51" grpId="0"/>
      <p:bldP spid="53" grpId="0"/>
      <p:bldP spid="60" grpId="0" animBg="1"/>
      <p:bldP spid="61" grpId="0" animBg="1"/>
      <p:bldP spid="62" grpId="0" animBg="1"/>
      <p:bldP spid="63" grpId="0" animBg="1"/>
      <p:bldP spid="64" grpId="0" animBg="1"/>
      <p:bldP spid="65" grpId="0" animBg="1"/>
      <p:bldP spid="67" grpId="0"/>
      <p:bldP spid="69" grpId="0"/>
      <p:bldP spid="70" grpId="0"/>
      <p:bldP spid="72" grpId="0"/>
      <p:bldP spid="76" grpId="0" animBg="1"/>
      <p:bldP spid="77" grpId="0" animBg="1"/>
      <p:bldP spid="78" grpId="0" animBg="1"/>
      <p:bldP spid="79" grpId="0" animBg="1"/>
      <p:bldP spid="89" grpId="0"/>
      <p:bldP spid="90" grpId="0" animBg="1"/>
      <p:bldP spid="90" grpId="1" animBg="1"/>
      <p:bldP spid="73" grpId="0" animBg="1"/>
      <p:bldP spid="7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C07E2-CD50-4E1D-9BEB-EA3C0E1C8D78}"/>
              </a:ext>
            </a:extLst>
          </p:cNvPr>
          <p:cNvSpPr>
            <a:spLocks noGrp="1"/>
          </p:cNvSpPr>
          <p:nvPr>
            <p:ph type="title"/>
          </p:nvPr>
        </p:nvSpPr>
        <p:spPr>
          <a:xfrm>
            <a:off x="0" y="48152"/>
            <a:ext cx="9144000" cy="994172"/>
          </a:xfrm>
        </p:spPr>
        <p:txBody>
          <a:bodyPr>
            <a:noAutofit/>
          </a:bodyPr>
          <a:lstStyle/>
          <a:p>
            <a:r>
              <a:rPr lang="en-US" sz="2700" b="1" dirty="0"/>
              <a:t>Correlation Timing Attack on GPU</a:t>
            </a:r>
            <a:endParaRPr lang="en-US" sz="2700" dirty="0"/>
          </a:p>
        </p:txBody>
      </p:sp>
      <p:sp>
        <p:nvSpPr>
          <p:cNvPr id="3" name="Content Placeholder 2">
            <a:extLst>
              <a:ext uri="{FF2B5EF4-FFF2-40B4-BE49-F238E27FC236}">
                <a16:creationId xmlns:a16="http://schemas.microsoft.com/office/drawing/2014/main" xmlns="" id="{2ADAE185-E087-4A6C-94B5-6E764005F641}"/>
              </a:ext>
            </a:extLst>
          </p:cNvPr>
          <p:cNvSpPr>
            <a:spLocks noGrp="1"/>
          </p:cNvSpPr>
          <p:nvPr>
            <p:ph idx="1"/>
          </p:nvPr>
        </p:nvSpPr>
        <p:spPr>
          <a:xfrm>
            <a:off x="106325" y="936319"/>
            <a:ext cx="8931349" cy="3729858"/>
          </a:xfrm>
        </p:spPr>
        <p:txBody>
          <a:bodyPr>
            <a:normAutofit/>
          </a:bodyPr>
          <a:lstStyle/>
          <a:p>
            <a:r>
              <a:rPr lang="en-US" sz="2000" dirty="0">
                <a:solidFill>
                  <a:srgbClr val="FF0000"/>
                </a:solidFill>
              </a:rPr>
              <a:t>Goal of the attack: </a:t>
            </a:r>
            <a:r>
              <a:rPr lang="en-US" sz="2000" dirty="0"/>
              <a:t>Recover </a:t>
            </a:r>
            <a:r>
              <a:rPr lang="en-US" sz="2000" dirty="0" smtClean="0"/>
              <a:t>the AES Key (byte-by-byte)</a:t>
            </a:r>
            <a:endParaRPr lang="en-US" sz="2000" dirty="0"/>
          </a:p>
          <a:p>
            <a:r>
              <a:rPr lang="en-US" sz="2000" dirty="0"/>
              <a:t>Last Round of AES is </a:t>
            </a:r>
            <a:r>
              <a:rPr lang="en-US" sz="2000" b="1" i="1" dirty="0"/>
              <a:t>vulnerable</a:t>
            </a:r>
          </a:p>
          <a:p>
            <a:endParaRPr lang="en-US" sz="2000" b="1" i="1" dirty="0"/>
          </a:p>
          <a:p>
            <a:endParaRPr lang="en-US" sz="2000" dirty="0"/>
          </a:p>
          <a:p>
            <a:r>
              <a:rPr lang="en-US" sz="2000" dirty="0"/>
              <a:t>Last Round is </a:t>
            </a:r>
            <a:r>
              <a:rPr lang="en-US" sz="2000" b="1" i="1" dirty="0"/>
              <a:t>invertible</a:t>
            </a:r>
          </a:p>
          <a:p>
            <a:endParaRPr lang="en-US" sz="2000" dirty="0"/>
          </a:p>
          <a:p>
            <a:endParaRPr lang="en-US" sz="2000" dirty="0"/>
          </a:p>
          <a:p>
            <a:pPr marL="0" indent="0">
              <a:buNone/>
            </a:pPr>
            <a:endParaRPr lang="en-US" dirty="0"/>
          </a:p>
        </p:txBody>
      </p:sp>
      <p:sp>
        <p:nvSpPr>
          <p:cNvPr id="4" name="Slide Number Placeholder 3">
            <a:extLst>
              <a:ext uri="{FF2B5EF4-FFF2-40B4-BE49-F238E27FC236}">
                <a16:creationId xmlns:a16="http://schemas.microsoft.com/office/drawing/2014/main" xmlns="" id="{5AAABA37-798D-4F90-98D0-E68B1D71E18A}"/>
              </a:ext>
            </a:extLst>
          </p:cNvPr>
          <p:cNvSpPr>
            <a:spLocks noGrp="1"/>
          </p:cNvSpPr>
          <p:nvPr>
            <p:ph type="sldNum" sz="quarter" idx="12"/>
          </p:nvPr>
        </p:nvSpPr>
        <p:spPr/>
        <p:txBody>
          <a:bodyPr/>
          <a:lstStyle/>
          <a:p>
            <a:fld id="{FB86036A-A961-4FA9-B8B8-F964629D4DC8}" type="slidenum">
              <a:rPr lang="en-US" smtClean="0"/>
              <a:pPr/>
              <a:t>46</a:t>
            </a:fld>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469225C4-7587-47AF-97FB-49ED874EB5FE}"/>
                  </a:ext>
                </a:extLst>
              </p:cNvPr>
              <p:cNvSpPr/>
              <p:nvPr/>
            </p:nvSpPr>
            <p:spPr>
              <a:xfrm>
                <a:off x="3226057" y="1716196"/>
                <a:ext cx="2703817" cy="4826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100" i="1">
                              <a:latin typeface="Cambria Math" charset="0"/>
                            </a:rPr>
                          </m:ctrlPr>
                        </m:sSubSupPr>
                        <m:e>
                          <m:r>
                            <a:rPr lang="en-US" sz="2100" i="1">
                              <a:latin typeface="Cambria Math" panose="02040503050406030204" pitchFamily="18" charset="0"/>
                            </a:rPr>
                            <m:t>𝑐</m:t>
                          </m:r>
                        </m:e>
                        <m:sub>
                          <m:r>
                            <a:rPr lang="en-US" sz="2100" i="1">
                              <a:latin typeface="Cambria Math" panose="02040503050406030204" pitchFamily="18" charset="0"/>
                            </a:rPr>
                            <m:t>𝑗</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
                        <m:sSubPr>
                          <m:ctrlPr>
                            <a:rPr lang="en-US" sz="2100" i="1">
                              <a:latin typeface="Cambria Math" charset="0"/>
                            </a:rPr>
                          </m:ctrlPr>
                        </m:sSubPr>
                        <m:e>
                          <m:r>
                            <a:rPr lang="en-US" sz="2100" i="1">
                              <a:latin typeface="Cambria Math" panose="02040503050406030204" pitchFamily="18" charset="0"/>
                            </a:rPr>
                            <m:t>𝑇</m:t>
                          </m:r>
                        </m:e>
                        <m:sub>
                          <m:r>
                            <a:rPr lang="en-US" sz="2100" i="1">
                              <a:latin typeface="Cambria Math" panose="02040503050406030204" pitchFamily="18" charset="0"/>
                            </a:rPr>
                            <m:t>4</m:t>
                          </m:r>
                        </m:sub>
                      </m:sSub>
                      <m:r>
                        <a:rPr lang="en-US" sz="2100" i="1">
                          <a:latin typeface="Cambria Math" panose="02040503050406030204" pitchFamily="18" charset="0"/>
                        </a:rPr>
                        <m:t>[</m:t>
                      </m:r>
                      <m:sSubSup>
                        <m:sSubSupPr>
                          <m:ctrlPr>
                            <a:rPr lang="en-US" sz="2100" i="1">
                              <a:latin typeface="Cambria Math" charset="0"/>
                            </a:rPr>
                          </m:ctrlPr>
                        </m:sSubSupPr>
                        <m:e>
                          <m:r>
                            <a:rPr lang="en-US" sz="2100" i="1">
                              <a:latin typeface="Cambria Math" panose="02040503050406030204" pitchFamily="18" charset="0"/>
                            </a:rPr>
                            <m:t>𝑡</m:t>
                          </m:r>
                        </m:e>
                        <m:sub>
                          <m:r>
                            <a:rPr lang="en-US" sz="2100" i="1">
                              <a:latin typeface="Cambria Math" panose="02040503050406030204" pitchFamily="18" charset="0"/>
                            </a:rPr>
                            <m:t>𝑖</m:t>
                          </m:r>
                        </m:sub>
                        <m:sup>
                          <m:r>
                            <a:rPr lang="en-US" sz="2100" i="1">
                              <a:latin typeface="Cambria Math" panose="02040503050406030204" pitchFamily="18" charset="0"/>
                            </a:rPr>
                            <m:t>𝑡𝑖𝑑</m:t>
                          </m:r>
                        </m:sup>
                      </m:sSubSup>
                      <m:r>
                        <a:rPr lang="en-US" sz="2100" i="1">
                          <a:latin typeface="Cambria Math" panose="02040503050406030204" pitchFamily="18" charset="0"/>
                        </a:rPr>
                        <m:t>] ⊕ </m:t>
                      </m:r>
                      <m:sSub>
                        <m:sSubPr>
                          <m:ctrlPr>
                            <a:rPr lang="en-US" sz="2100" i="1">
                              <a:latin typeface="Cambria Math" charset="0"/>
                            </a:rPr>
                          </m:ctrlPr>
                        </m:sSubPr>
                        <m:e>
                          <m:r>
                            <a:rPr lang="en-US" sz="2100" i="1">
                              <a:latin typeface="Cambria Math" panose="02040503050406030204" pitchFamily="18" charset="0"/>
                            </a:rPr>
                            <m:t>𝑘</m:t>
                          </m:r>
                        </m:e>
                        <m:sub>
                          <m:r>
                            <a:rPr lang="en-US" sz="2100" i="1">
                              <a:latin typeface="Cambria Math" panose="02040503050406030204" pitchFamily="18" charset="0"/>
                            </a:rPr>
                            <m:t>𝑗</m:t>
                          </m:r>
                        </m:sub>
                      </m:sSub>
                    </m:oMath>
                  </m:oMathPara>
                </a14:m>
                <a:endParaRPr lang="en-US" sz="2100" dirty="0"/>
              </a:p>
            </p:txBody>
          </p:sp>
        </mc:Choice>
        <mc:Fallback xmlns="">
          <p:sp>
            <p:nvSpPr>
              <p:cNvPr id="5" name="Rectangle 4">
                <a:extLst>
                  <a:ext uri="{FF2B5EF4-FFF2-40B4-BE49-F238E27FC236}">
                    <a16:creationId xmlns:a16="http://schemas.microsoft.com/office/drawing/2014/main" id="{469225C4-7587-47AF-97FB-49ED874EB5FE}"/>
                  </a:ext>
                </a:extLst>
              </p:cNvPr>
              <p:cNvSpPr>
                <a:spLocks noRot="1" noChangeAspect="1" noMove="1" noResize="1" noEditPoints="1" noAdjustHandles="1" noChangeArrowheads="1" noChangeShapeType="1" noTextEdit="1"/>
              </p:cNvSpPr>
              <p:nvPr/>
            </p:nvSpPr>
            <p:spPr>
              <a:xfrm>
                <a:off x="3226057" y="1716196"/>
                <a:ext cx="2703817" cy="482696"/>
              </a:xfrm>
              <a:prstGeom prst="rect">
                <a:avLst/>
              </a:prstGeom>
              <a:blipFill>
                <a:blip r:embed="rId3"/>
                <a:stretch>
                  <a:fillRect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8B664C44-F97E-4F47-B92E-1422A4290975}"/>
                  </a:ext>
                </a:extLst>
              </p:cNvPr>
              <p:cNvSpPr/>
              <p:nvPr/>
            </p:nvSpPr>
            <p:spPr>
              <a:xfrm>
                <a:off x="3158323" y="2897754"/>
                <a:ext cx="2838406" cy="482696"/>
              </a:xfrm>
              <a:prstGeom prst="rect">
                <a:avLst/>
              </a:prstGeom>
            </p:spPr>
            <p:txBody>
              <a:bodyPr wrap="none">
                <a:spAutoFit/>
              </a:bodyPr>
              <a:lstStyle/>
              <a:p>
                <a:r>
                  <a:rPr lang="en-US" sz="2100" dirty="0"/>
                  <a:t> </a:t>
                </a:r>
                <a14:m>
                  <m:oMath xmlns:m="http://schemas.openxmlformats.org/officeDocument/2006/math">
                    <m:sSubSup>
                      <m:sSubSupPr>
                        <m:ctrlPr>
                          <a:rPr lang="en-US" sz="2100" i="1">
                            <a:latin typeface="Cambria Math" charset="0"/>
                          </a:rPr>
                        </m:ctrlPr>
                      </m:sSubSupPr>
                      <m:e>
                        <m:r>
                          <a:rPr lang="en-US" sz="2100" i="1">
                            <a:latin typeface="Cambria Math" panose="02040503050406030204" pitchFamily="18" charset="0"/>
                          </a:rPr>
                          <m:t>𝑡</m:t>
                        </m:r>
                      </m:e>
                      <m:sub>
                        <m:r>
                          <a:rPr lang="en-US" sz="2100" i="1">
                            <a:latin typeface="Cambria Math" panose="02040503050406030204" pitchFamily="18" charset="0"/>
                          </a:rPr>
                          <m:t>𝑖</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Sup>
                      <m:sSubSupPr>
                        <m:ctrlPr>
                          <a:rPr lang="en-US" sz="2100" i="1">
                            <a:latin typeface="Cambria Math" charset="0"/>
                          </a:rPr>
                        </m:ctrlPr>
                      </m:sSubSupPr>
                      <m:e>
                        <m:r>
                          <a:rPr lang="en-US" sz="2100" i="1">
                            <a:latin typeface="Cambria Math" panose="02040503050406030204" pitchFamily="18" charset="0"/>
                          </a:rPr>
                          <m:t>𝑇</m:t>
                        </m:r>
                      </m:e>
                      <m:sub>
                        <m:r>
                          <a:rPr lang="en-US" sz="2100" i="1">
                            <a:latin typeface="Cambria Math" panose="02040503050406030204" pitchFamily="18" charset="0"/>
                          </a:rPr>
                          <m:t>4</m:t>
                        </m:r>
                      </m:sub>
                      <m:sup>
                        <m:r>
                          <a:rPr lang="en-US" sz="2100" i="1">
                            <a:latin typeface="Cambria Math" panose="02040503050406030204" pitchFamily="18" charset="0"/>
                          </a:rPr>
                          <m:t>−1</m:t>
                        </m:r>
                      </m:sup>
                    </m:sSubSup>
                    <m:r>
                      <a:rPr lang="en-US" sz="2100" i="1">
                        <a:latin typeface="Cambria Math" panose="02040503050406030204" pitchFamily="18" charset="0"/>
                      </a:rPr>
                      <m:t>[</m:t>
                    </m:r>
                    <m:sSubSup>
                      <m:sSubSupPr>
                        <m:ctrlPr>
                          <a:rPr lang="en-US" sz="2100" i="1">
                            <a:latin typeface="Cambria Math" charset="0"/>
                          </a:rPr>
                        </m:ctrlPr>
                      </m:sSubSupPr>
                      <m:e>
                        <m:r>
                          <a:rPr lang="en-US" sz="2100" i="1">
                            <a:latin typeface="Cambria Math" panose="02040503050406030204" pitchFamily="18" charset="0"/>
                          </a:rPr>
                          <m:t>𝑐</m:t>
                        </m:r>
                      </m:e>
                      <m:sub>
                        <m:r>
                          <a:rPr lang="en-US" sz="2100" i="1">
                            <a:latin typeface="Cambria Math" panose="02040503050406030204" pitchFamily="18" charset="0"/>
                          </a:rPr>
                          <m:t>𝑗</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
                      <m:sSubPr>
                        <m:ctrlPr>
                          <a:rPr lang="en-US" sz="2100" i="1">
                            <a:latin typeface="Cambria Math" charset="0"/>
                          </a:rPr>
                        </m:ctrlPr>
                      </m:sSubPr>
                      <m:e>
                        <m:r>
                          <a:rPr lang="en-US" sz="2100" i="1">
                            <a:latin typeface="Cambria Math" panose="02040503050406030204" pitchFamily="18" charset="0"/>
                          </a:rPr>
                          <m:t>𝑘</m:t>
                        </m:r>
                      </m:e>
                      <m:sub>
                        <m:r>
                          <a:rPr lang="en-US" sz="2100" i="1">
                            <a:latin typeface="Cambria Math" panose="02040503050406030204" pitchFamily="18" charset="0"/>
                          </a:rPr>
                          <m:t>𝑗</m:t>
                        </m:r>
                      </m:sub>
                    </m:sSub>
                    <m:r>
                      <a:rPr lang="en-US" sz="2100" i="1">
                        <a:latin typeface="Cambria Math" panose="02040503050406030204" pitchFamily="18" charset="0"/>
                      </a:rPr>
                      <m:t>]</m:t>
                    </m:r>
                  </m:oMath>
                </a14:m>
                <a:endParaRPr lang="en-US" sz="2100" dirty="0"/>
              </a:p>
            </p:txBody>
          </p:sp>
        </mc:Choice>
        <mc:Fallback xmlns="">
          <p:sp>
            <p:nvSpPr>
              <p:cNvPr id="6" name="Rectangle 5">
                <a:extLst>
                  <a:ext uri="{FF2B5EF4-FFF2-40B4-BE49-F238E27FC236}">
                    <a16:creationId xmlns:a16="http://schemas.microsoft.com/office/drawing/2014/main" id="{8B664C44-F97E-4F47-B92E-1422A4290975}"/>
                  </a:ext>
                </a:extLst>
              </p:cNvPr>
              <p:cNvSpPr>
                <a:spLocks noRot="1" noChangeAspect="1" noMove="1" noResize="1" noEditPoints="1" noAdjustHandles="1" noChangeArrowheads="1" noChangeShapeType="1" noTextEdit="1"/>
              </p:cNvSpPr>
              <p:nvPr/>
            </p:nvSpPr>
            <p:spPr>
              <a:xfrm>
                <a:off x="3158323" y="2897754"/>
                <a:ext cx="2838406" cy="482696"/>
              </a:xfrm>
              <a:prstGeom prst="rect">
                <a:avLst/>
              </a:prstGeom>
              <a:blipFill>
                <a:blip r:embed="rId4"/>
                <a:stretch>
                  <a:fillRect r="-215" b="-6250"/>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xmlns="" id="{3CC3AFB2-32B1-4CBE-A987-A54BD714F9E5}"/>
              </a:ext>
            </a:extLst>
          </p:cNvPr>
          <p:cNvSpPr/>
          <p:nvPr/>
        </p:nvSpPr>
        <p:spPr>
          <a:xfrm>
            <a:off x="3226058" y="2877296"/>
            <a:ext cx="576068" cy="5567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xmlns="" id="{1CC0A081-5483-4478-8755-9DB8B81DDAC8}"/>
              </a:ext>
            </a:extLst>
          </p:cNvPr>
          <p:cNvSpPr txBox="1"/>
          <p:nvPr/>
        </p:nvSpPr>
        <p:spPr>
          <a:xfrm>
            <a:off x="1528046" y="2812475"/>
            <a:ext cx="1800493" cy="646331"/>
          </a:xfrm>
          <a:prstGeom prst="rect">
            <a:avLst/>
          </a:prstGeom>
          <a:noFill/>
        </p:spPr>
        <p:txBody>
          <a:bodyPr wrap="none" rtlCol="0">
            <a:spAutoFit/>
          </a:bodyPr>
          <a:lstStyle/>
          <a:p>
            <a:pPr algn="ctr"/>
            <a:r>
              <a:rPr lang="en-US" dirty="0">
                <a:solidFill>
                  <a:srgbClr val="FF0000"/>
                </a:solidFill>
              </a:rPr>
              <a:t>Memory access</a:t>
            </a:r>
          </a:p>
          <a:p>
            <a:pPr algn="ctr"/>
            <a:r>
              <a:rPr lang="en-US" dirty="0">
                <a:solidFill>
                  <a:srgbClr val="FF0000"/>
                </a:solidFill>
              </a:rPr>
              <a:t>of thread </a:t>
            </a:r>
            <a:r>
              <a:rPr lang="en-US" i="1" dirty="0" err="1">
                <a:solidFill>
                  <a:srgbClr val="FF0000"/>
                </a:solidFill>
              </a:rPr>
              <a:t>tid</a:t>
            </a:r>
            <a:endParaRPr lang="en-US" i="1" dirty="0">
              <a:solidFill>
                <a:srgbClr val="FF0000"/>
              </a:solidFill>
            </a:endParaRPr>
          </a:p>
        </p:txBody>
      </p:sp>
      <p:sp>
        <p:nvSpPr>
          <p:cNvPr id="12" name="Oval 11">
            <a:extLst>
              <a:ext uri="{FF2B5EF4-FFF2-40B4-BE49-F238E27FC236}">
                <a16:creationId xmlns:a16="http://schemas.microsoft.com/office/drawing/2014/main" xmlns="" id="{480DCD22-C524-442F-B2B5-D8CEBDEB0E2A}"/>
              </a:ext>
            </a:extLst>
          </p:cNvPr>
          <p:cNvSpPr/>
          <p:nvPr/>
        </p:nvSpPr>
        <p:spPr>
          <a:xfrm>
            <a:off x="5338306" y="2886562"/>
            <a:ext cx="576068" cy="55678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Curved Right 12">
            <a:extLst>
              <a:ext uri="{FF2B5EF4-FFF2-40B4-BE49-F238E27FC236}">
                <a16:creationId xmlns:a16="http://schemas.microsoft.com/office/drawing/2014/main" xmlns="" id="{31E9362C-F625-4C35-9090-C9B4C9E8893D}"/>
              </a:ext>
            </a:extLst>
          </p:cNvPr>
          <p:cNvSpPr/>
          <p:nvPr/>
        </p:nvSpPr>
        <p:spPr>
          <a:xfrm rot="5400000">
            <a:off x="4408793" y="1686943"/>
            <a:ext cx="322847" cy="2112248"/>
          </a:xfrm>
          <a:prstGeom prst="curved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4" name="Rectangle: Rounded Corners 5">
            <a:extLst>
              <a:ext uri="{FF2B5EF4-FFF2-40B4-BE49-F238E27FC236}">
                <a16:creationId xmlns:a16="http://schemas.microsoft.com/office/drawing/2014/main" xmlns="" id="{B7A10CC0-DFC8-49A2-8308-09CB26B05334}"/>
              </a:ext>
            </a:extLst>
          </p:cNvPr>
          <p:cNvSpPr/>
          <p:nvPr/>
        </p:nvSpPr>
        <p:spPr>
          <a:xfrm>
            <a:off x="1782387" y="3674624"/>
            <a:ext cx="5249270" cy="79119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How an attacker can calculate the number of coalesced accesses?</a:t>
            </a:r>
          </a:p>
        </p:txBody>
      </p:sp>
    </p:spTree>
    <p:extLst>
      <p:ext uri="{BB962C8B-B14F-4D97-AF65-F5344CB8AC3E}">
        <p14:creationId xmlns:p14="http://schemas.microsoft.com/office/powerpoint/2010/main" val="39703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6" grpId="0"/>
      <p:bldP spid="9" grpId="0" animBg="1"/>
      <p:bldP spid="10" grpId="0"/>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9F9AD7-CBF2-4B73-A27B-0BE9530B5F09}"/>
              </a:ext>
            </a:extLst>
          </p:cNvPr>
          <p:cNvSpPr>
            <a:spLocks noGrp="1"/>
          </p:cNvSpPr>
          <p:nvPr>
            <p:ph type="title"/>
          </p:nvPr>
        </p:nvSpPr>
        <p:spPr>
          <a:xfrm>
            <a:off x="3927" y="-76803"/>
            <a:ext cx="8974948" cy="994172"/>
          </a:xfrm>
        </p:spPr>
        <p:txBody>
          <a:bodyPr>
            <a:noAutofit/>
          </a:bodyPr>
          <a:lstStyle/>
          <a:p>
            <a:r>
              <a:rPr lang="en-US" sz="3000" b="1" dirty="0" smtClean="0"/>
              <a:t>Attacker calculates </a:t>
            </a:r>
            <a:r>
              <a:rPr lang="en-US" sz="3000" b="1" smtClean="0"/>
              <a:t>the # of </a:t>
            </a:r>
            <a:r>
              <a:rPr lang="en-US" sz="3000" b="1" dirty="0"/>
              <a:t>coalesced accesses</a:t>
            </a:r>
          </a:p>
        </p:txBody>
      </p:sp>
      <p:sp>
        <p:nvSpPr>
          <p:cNvPr id="3" name="Slide Number Placeholder 2">
            <a:extLst>
              <a:ext uri="{FF2B5EF4-FFF2-40B4-BE49-F238E27FC236}">
                <a16:creationId xmlns:a16="http://schemas.microsoft.com/office/drawing/2014/main" xmlns="" id="{ED323981-5E6C-49B5-9307-231E8E80B54B}"/>
              </a:ext>
            </a:extLst>
          </p:cNvPr>
          <p:cNvSpPr>
            <a:spLocks noGrp="1"/>
          </p:cNvSpPr>
          <p:nvPr>
            <p:ph type="sldNum" sz="quarter" idx="12"/>
          </p:nvPr>
        </p:nvSpPr>
        <p:spPr/>
        <p:txBody>
          <a:bodyPr/>
          <a:lstStyle/>
          <a:p>
            <a:fld id="{FB86036A-A961-4FA9-B8B8-F964629D4DC8}" type="slidenum">
              <a:rPr lang="en-US" smtClean="0"/>
              <a:pPr/>
              <a:t>47</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xmlns="" id="{E8C6878A-6885-4647-82BA-FD6E1131747C}"/>
                  </a:ext>
                </a:extLst>
              </p:cNvPr>
              <p:cNvSpPr/>
              <p:nvPr/>
            </p:nvSpPr>
            <p:spPr>
              <a:xfrm>
                <a:off x="3255274" y="755084"/>
                <a:ext cx="2838406" cy="482696"/>
              </a:xfrm>
              <a:prstGeom prst="rect">
                <a:avLst/>
              </a:prstGeom>
            </p:spPr>
            <p:txBody>
              <a:bodyPr wrap="none">
                <a:spAutoFit/>
              </a:bodyPr>
              <a:lstStyle/>
              <a:p>
                <a:r>
                  <a:rPr lang="en-US" sz="2100" dirty="0"/>
                  <a:t> </a:t>
                </a:r>
                <a14:m>
                  <m:oMath xmlns:m="http://schemas.openxmlformats.org/officeDocument/2006/math">
                    <m:sSubSup>
                      <m:sSubSupPr>
                        <m:ctrlPr>
                          <a:rPr lang="en-US" sz="2100" i="1">
                            <a:latin typeface="Cambria Math" charset="0"/>
                          </a:rPr>
                        </m:ctrlPr>
                      </m:sSubSupPr>
                      <m:e>
                        <m:r>
                          <a:rPr lang="en-US" sz="2100" i="1">
                            <a:latin typeface="Cambria Math" panose="02040503050406030204" pitchFamily="18" charset="0"/>
                          </a:rPr>
                          <m:t>𝑡</m:t>
                        </m:r>
                      </m:e>
                      <m:sub>
                        <m:r>
                          <a:rPr lang="en-US" sz="2100" i="1">
                            <a:latin typeface="Cambria Math" panose="02040503050406030204" pitchFamily="18" charset="0"/>
                          </a:rPr>
                          <m:t>𝑖</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Sup>
                      <m:sSubSupPr>
                        <m:ctrlPr>
                          <a:rPr lang="en-US" sz="2100" i="1">
                            <a:latin typeface="Cambria Math" charset="0"/>
                          </a:rPr>
                        </m:ctrlPr>
                      </m:sSubSupPr>
                      <m:e>
                        <m:r>
                          <a:rPr lang="en-US" sz="2100" i="1">
                            <a:latin typeface="Cambria Math" panose="02040503050406030204" pitchFamily="18" charset="0"/>
                          </a:rPr>
                          <m:t>𝑇</m:t>
                        </m:r>
                      </m:e>
                      <m:sub>
                        <m:r>
                          <a:rPr lang="en-US" sz="2100" i="1">
                            <a:latin typeface="Cambria Math" panose="02040503050406030204" pitchFamily="18" charset="0"/>
                          </a:rPr>
                          <m:t>4</m:t>
                        </m:r>
                      </m:sub>
                      <m:sup>
                        <m:r>
                          <a:rPr lang="en-US" sz="2100" i="1">
                            <a:latin typeface="Cambria Math" panose="02040503050406030204" pitchFamily="18" charset="0"/>
                          </a:rPr>
                          <m:t>−1</m:t>
                        </m:r>
                      </m:sup>
                    </m:sSubSup>
                    <m:r>
                      <a:rPr lang="en-US" sz="2100" i="1">
                        <a:latin typeface="Cambria Math" panose="02040503050406030204" pitchFamily="18" charset="0"/>
                      </a:rPr>
                      <m:t>[</m:t>
                    </m:r>
                    <m:sSubSup>
                      <m:sSubSupPr>
                        <m:ctrlPr>
                          <a:rPr lang="en-US" sz="2100" i="1">
                            <a:latin typeface="Cambria Math" charset="0"/>
                          </a:rPr>
                        </m:ctrlPr>
                      </m:sSubSupPr>
                      <m:e>
                        <m:r>
                          <a:rPr lang="en-US" sz="2100" i="1">
                            <a:latin typeface="Cambria Math" panose="02040503050406030204" pitchFamily="18" charset="0"/>
                          </a:rPr>
                          <m:t>𝑐</m:t>
                        </m:r>
                      </m:e>
                      <m:sub>
                        <m:r>
                          <a:rPr lang="en-US" sz="2100" i="1">
                            <a:latin typeface="Cambria Math" panose="02040503050406030204" pitchFamily="18" charset="0"/>
                          </a:rPr>
                          <m:t>𝑗</m:t>
                        </m:r>
                      </m:sub>
                      <m:sup>
                        <m:r>
                          <a:rPr lang="en-US" sz="2100" i="1">
                            <a:latin typeface="Cambria Math" panose="02040503050406030204" pitchFamily="18" charset="0"/>
                          </a:rPr>
                          <m:t>𝑡𝑖𝑑</m:t>
                        </m:r>
                      </m:sup>
                    </m:sSubSup>
                    <m:r>
                      <a:rPr lang="en-US" sz="2100" i="1">
                        <a:latin typeface="Cambria Math" panose="02040503050406030204" pitchFamily="18" charset="0"/>
                      </a:rPr>
                      <m:t> ⊕</m:t>
                    </m:r>
                    <m:sSub>
                      <m:sSubPr>
                        <m:ctrlPr>
                          <a:rPr lang="en-US" sz="2100" i="1">
                            <a:latin typeface="Cambria Math" charset="0"/>
                          </a:rPr>
                        </m:ctrlPr>
                      </m:sSubPr>
                      <m:e>
                        <m:r>
                          <a:rPr lang="en-US" sz="2100" i="1">
                            <a:latin typeface="Cambria Math" panose="02040503050406030204" pitchFamily="18" charset="0"/>
                          </a:rPr>
                          <m:t>𝑘</m:t>
                        </m:r>
                      </m:e>
                      <m:sub>
                        <m:r>
                          <a:rPr lang="en-US" sz="2100" i="1">
                            <a:latin typeface="Cambria Math" panose="02040503050406030204" pitchFamily="18" charset="0"/>
                          </a:rPr>
                          <m:t>𝑗</m:t>
                        </m:r>
                      </m:sub>
                    </m:sSub>
                    <m:r>
                      <a:rPr lang="en-US" sz="2100" i="1">
                        <a:latin typeface="Cambria Math" panose="02040503050406030204" pitchFamily="18" charset="0"/>
                      </a:rPr>
                      <m:t>]</m:t>
                    </m:r>
                  </m:oMath>
                </a14:m>
                <a:endParaRPr lang="en-US" sz="2100" dirty="0"/>
              </a:p>
            </p:txBody>
          </p:sp>
        </mc:Choice>
        <mc:Fallback xmlns="">
          <p:sp>
            <p:nvSpPr>
              <p:cNvPr id="6" name="Rectangle 5">
                <a:extLst>
                  <a:ext uri="{FF2B5EF4-FFF2-40B4-BE49-F238E27FC236}">
                    <a16:creationId xmlns:a16="http://schemas.microsoft.com/office/drawing/2014/main" id="{E8C6878A-6885-4647-82BA-FD6E1131747C}"/>
                  </a:ext>
                </a:extLst>
              </p:cNvPr>
              <p:cNvSpPr>
                <a:spLocks noRot="1" noChangeAspect="1" noMove="1" noResize="1" noEditPoints="1" noAdjustHandles="1" noChangeArrowheads="1" noChangeShapeType="1" noTextEdit="1"/>
              </p:cNvSpPr>
              <p:nvPr/>
            </p:nvSpPr>
            <p:spPr>
              <a:xfrm>
                <a:off x="3255274" y="755084"/>
                <a:ext cx="2838406" cy="482696"/>
              </a:xfrm>
              <a:prstGeom prst="rect">
                <a:avLst/>
              </a:prstGeom>
              <a:blipFill>
                <a:blip r:embed="rId3"/>
                <a:stretch>
                  <a:fillRect r="-215" b="-7595"/>
                </a:stretch>
              </a:blipFill>
            </p:spPr>
            <p:txBody>
              <a:bodyPr/>
              <a:lstStyle/>
              <a:p>
                <a:r>
                  <a:rPr lang="en-US">
                    <a:noFill/>
                  </a:rPr>
                  <a:t> </a:t>
                </a:r>
              </a:p>
            </p:txBody>
          </p:sp>
        </mc:Fallback>
      </mc:AlternateContent>
      <p:sp>
        <p:nvSpPr>
          <p:cNvPr id="56" name="Rectangle 55">
            <a:extLst>
              <a:ext uri="{FF2B5EF4-FFF2-40B4-BE49-F238E27FC236}">
                <a16:creationId xmlns:a16="http://schemas.microsoft.com/office/drawing/2014/main" xmlns="" id="{9F11F7AA-0713-4BCF-9DC2-72DFD4EDD3E8}"/>
              </a:ext>
            </a:extLst>
          </p:cNvPr>
          <p:cNvSpPr/>
          <p:nvPr/>
        </p:nvSpPr>
        <p:spPr>
          <a:xfrm>
            <a:off x="923607" y="1800722"/>
            <a:ext cx="1357306"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TextBox 56">
            <a:extLst>
              <a:ext uri="{FF2B5EF4-FFF2-40B4-BE49-F238E27FC236}">
                <a16:creationId xmlns:a16="http://schemas.microsoft.com/office/drawing/2014/main" xmlns="" id="{054D5D39-D4C6-4A7E-A10E-F3685B51D481}"/>
              </a:ext>
            </a:extLst>
          </p:cNvPr>
          <p:cNvSpPr txBox="1"/>
          <p:nvPr/>
        </p:nvSpPr>
        <p:spPr>
          <a:xfrm>
            <a:off x="974429" y="2908400"/>
            <a:ext cx="389850" cy="338554"/>
          </a:xfrm>
          <a:prstGeom prst="rect">
            <a:avLst/>
          </a:prstGeom>
          <a:noFill/>
        </p:spPr>
        <p:txBody>
          <a:bodyPr wrap="none" rtlCol="0">
            <a:spAutoFit/>
          </a:bodyPr>
          <a:lstStyle/>
          <a:p>
            <a:r>
              <a:rPr lang="en-US" sz="1600" dirty="0"/>
              <a:t>…</a:t>
            </a:r>
          </a:p>
        </p:txBody>
      </p:sp>
      <p:sp>
        <p:nvSpPr>
          <p:cNvPr id="58" name="TextBox 57">
            <a:extLst>
              <a:ext uri="{FF2B5EF4-FFF2-40B4-BE49-F238E27FC236}">
                <a16:creationId xmlns:a16="http://schemas.microsoft.com/office/drawing/2014/main" xmlns="" id="{63B73BD3-3775-4B74-9516-1DD5A910AA63}"/>
              </a:ext>
            </a:extLst>
          </p:cNvPr>
          <p:cNvSpPr txBox="1"/>
          <p:nvPr/>
        </p:nvSpPr>
        <p:spPr>
          <a:xfrm>
            <a:off x="1931939" y="2909150"/>
            <a:ext cx="389850" cy="338554"/>
          </a:xfrm>
          <a:prstGeom prst="rect">
            <a:avLst/>
          </a:prstGeom>
          <a:noFill/>
        </p:spPr>
        <p:txBody>
          <a:bodyPr wrap="none" rtlCol="0">
            <a:spAutoFit/>
          </a:bodyPr>
          <a:lstStyle/>
          <a:p>
            <a:r>
              <a:rPr lang="en-US" sz="1600" dirty="0"/>
              <a:t>…</a:t>
            </a:r>
          </a:p>
        </p:txBody>
      </p:sp>
      <p:sp>
        <p:nvSpPr>
          <p:cNvPr id="59" name="Rectangle 58">
            <a:extLst>
              <a:ext uri="{FF2B5EF4-FFF2-40B4-BE49-F238E27FC236}">
                <a16:creationId xmlns:a16="http://schemas.microsoft.com/office/drawing/2014/main" xmlns="" id="{FEFD50D9-EDE9-4D2C-9DA1-0ECECA6D49B3}"/>
              </a:ext>
            </a:extLst>
          </p:cNvPr>
          <p:cNvSpPr/>
          <p:nvPr/>
        </p:nvSpPr>
        <p:spPr>
          <a:xfrm>
            <a:off x="1301143" y="1896733"/>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t>
            </a:r>
            <a:r>
              <a:rPr lang="en-US" sz="1600" baseline="-25000" dirty="0">
                <a:solidFill>
                  <a:schemeClr val="tx1"/>
                </a:solidFill>
              </a:rPr>
              <a:t>j</a:t>
            </a:r>
            <a:r>
              <a:rPr lang="en-US" sz="1600" baseline="30000" dirty="0">
                <a:solidFill>
                  <a:schemeClr val="tx1"/>
                </a:solidFill>
              </a:rPr>
              <a:t>1</a:t>
            </a:r>
          </a:p>
        </p:txBody>
      </p:sp>
      <p:sp>
        <p:nvSpPr>
          <p:cNvPr id="60" name="Rectangle 59">
            <a:extLst>
              <a:ext uri="{FF2B5EF4-FFF2-40B4-BE49-F238E27FC236}">
                <a16:creationId xmlns:a16="http://schemas.microsoft.com/office/drawing/2014/main" xmlns="" id="{8FDC347C-AC81-438F-9414-1463C73C616F}"/>
              </a:ext>
            </a:extLst>
          </p:cNvPr>
          <p:cNvSpPr/>
          <p:nvPr/>
        </p:nvSpPr>
        <p:spPr>
          <a:xfrm>
            <a:off x="1301143" y="2250083"/>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t>
            </a:r>
            <a:r>
              <a:rPr lang="en-US" sz="1600" baseline="-25000" dirty="0">
                <a:solidFill>
                  <a:schemeClr val="tx1"/>
                </a:solidFill>
              </a:rPr>
              <a:t>j</a:t>
            </a:r>
            <a:r>
              <a:rPr lang="en-US" sz="1600" baseline="30000" dirty="0">
                <a:solidFill>
                  <a:schemeClr val="tx1"/>
                </a:solidFill>
              </a:rPr>
              <a:t>2</a:t>
            </a:r>
          </a:p>
        </p:txBody>
      </p:sp>
      <p:sp>
        <p:nvSpPr>
          <p:cNvPr id="61" name="Rectangle 60">
            <a:extLst>
              <a:ext uri="{FF2B5EF4-FFF2-40B4-BE49-F238E27FC236}">
                <a16:creationId xmlns:a16="http://schemas.microsoft.com/office/drawing/2014/main" xmlns="" id="{40DF0BC9-48E1-44E7-ACAD-79812D2D07D3}"/>
              </a:ext>
            </a:extLst>
          </p:cNvPr>
          <p:cNvSpPr/>
          <p:nvPr/>
        </p:nvSpPr>
        <p:spPr>
          <a:xfrm>
            <a:off x="1301143" y="4078883"/>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a:t>
            </a:r>
            <a:r>
              <a:rPr lang="en-US" sz="1600" baseline="-25000" dirty="0">
                <a:solidFill>
                  <a:schemeClr val="tx1"/>
                </a:solidFill>
              </a:rPr>
              <a:t>j</a:t>
            </a:r>
            <a:r>
              <a:rPr lang="en-US" sz="1600" baseline="30000" dirty="0">
                <a:solidFill>
                  <a:schemeClr val="tx1"/>
                </a:solidFill>
              </a:rPr>
              <a:t>32</a:t>
            </a:r>
          </a:p>
        </p:txBody>
      </p:sp>
      <p:sp>
        <p:nvSpPr>
          <p:cNvPr id="62" name="Rectangle 61">
            <a:extLst>
              <a:ext uri="{FF2B5EF4-FFF2-40B4-BE49-F238E27FC236}">
                <a16:creationId xmlns:a16="http://schemas.microsoft.com/office/drawing/2014/main" xmlns="" id="{C54FA0B7-9A7E-464E-9498-4690A6EF22F6}"/>
              </a:ext>
            </a:extLst>
          </p:cNvPr>
          <p:cNvSpPr/>
          <p:nvPr/>
        </p:nvSpPr>
        <p:spPr>
          <a:xfrm>
            <a:off x="1301143" y="2604312"/>
            <a:ext cx="652877"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a:p>
            <a:pPr algn="ctr"/>
            <a:r>
              <a:rPr lang="en-US" sz="1600" dirty="0">
                <a:solidFill>
                  <a:schemeClr val="tx1"/>
                </a:solidFill>
              </a:rPr>
              <a:t>.</a:t>
            </a:r>
          </a:p>
          <a:p>
            <a:pPr algn="ctr"/>
            <a:r>
              <a:rPr lang="en-US" sz="1600" dirty="0">
                <a:solidFill>
                  <a:schemeClr val="tx1"/>
                </a:solidFill>
              </a:rPr>
              <a:t>.</a:t>
            </a:r>
          </a:p>
        </p:txBody>
      </p:sp>
      <p:sp>
        <p:nvSpPr>
          <p:cNvPr id="63" name="TextBox 62">
            <a:extLst>
              <a:ext uri="{FF2B5EF4-FFF2-40B4-BE49-F238E27FC236}">
                <a16:creationId xmlns:a16="http://schemas.microsoft.com/office/drawing/2014/main" xmlns="" id="{E3619305-09E4-4ED4-93F6-53FC63C2B865}"/>
              </a:ext>
            </a:extLst>
          </p:cNvPr>
          <p:cNvSpPr txBox="1"/>
          <p:nvPr/>
        </p:nvSpPr>
        <p:spPr>
          <a:xfrm>
            <a:off x="1049844" y="4465866"/>
            <a:ext cx="1236236" cy="369332"/>
          </a:xfrm>
          <a:prstGeom prst="rect">
            <a:avLst/>
          </a:prstGeom>
          <a:noFill/>
        </p:spPr>
        <p:txBody>
          <a:bodyPr wrap="none" rtlCol="0">
            <a:spAutoFit/>
          </a:bodyPr>
          <a:lstStyle/>
          <a:p>
            <a:r>
              <a:rPr lang="en-US" dirty="0"/>
              <a:t>Ciphertext</a:t>
            </a:r>
            <a:endParaRPr lang="en-US" sz="1200" dirty="0"/>
          </a:p>
        </p:txBody>
      </p:sp>
      <p:sp>
        <p:nvSpPr>
          <p:cNvPr id="71" name="Rectangle 70">
            <a:extLst>
              <a:ext uri="{FF2B5EF4-FFF2-40B4-BE49-F238E27FC236}">
                <a16:creationId xmlns:a16="http://schemas.microsoft.com/office/drawing/2014/main" xmlns="" id="{6DA1E8C9-5A03-4940-927B-6845C18E2EFA}"/>
              </a:ext>
            </a:extLst>
          </p:cNvPr>
          <p:cNvSpPr/>
          <p:nvPr/>
        </p:nvSpPr>
        <p:spPr>
          <a:xfrm>
            <a:off x="2940238" y="1802087"/>
            <a:ext cx="932714"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2" name="Rectangle 71">
            <a:extLst>
              <a:ext uri="{FF2B5EF4-FFF2-40B4-BE49-F238E27FC236}">
                <a16:creationId xmlns:a16="http://schemas.microsoft.com/office/drawing/2014/main" xmlns="" id="{31878B48-9E1D-4D51-B694-7801CD9160B7}"/>
              </a:ext>
            </a:extLst>
          </p:cNvPr>
          <p:cNvSpPr/>
          <p:nvPr/>
        </p:nvSpPr>
        <p:spPr>
          <a:xfrm>
            <a:off x="3065797" y="2597626"/>
            <a:ext cx="728360"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a:p>
            <a:pPr algn="ctr"/>
            <a:r>
              <a:rPr lang="en-US" sz="1600" dirty="0">
                <a:solidFill>
                  <a:schemeClr val="tx1"/>
                </a:solidFill>
              </a:rPr>
              <a:t>.</a:t>
            </a:r>
          </a:p>
          <a:p>
            <a:pPr algn="ctr"/>
            <a:r>
              <a:rPr lang="en-US" sz="1600" dirty="0">
                <a:solidFill>
                  <a:schemeClr val="tx1"/>
                </a:solidFill>
              </a:rPr>
              <a:t>.</a:t>
            </a:r>
          </a:p>
        </p:txBody>
      </p:sp>
      <p:sp>
        <p:nvSpPr>
          <p:cNvPr id="73" name="Rectangle 72">
            <a:extLst>
              <a:ext uri="{FF2B5EF4-FFF2-40B4-BE49-F238E27FC236}">
                <a16:creationId xmlns:a16="http://schemas.microsoft.com/office/drawing/2014/main" xmlns="" id="{FEA9BF5A-965C-406E-B1AB-784687F12133}"/>
              </a:ext>
            </a:extLst>
          </p:cNvPr>
          <p:cNvSpPr/>
          <p:nvPr/>
        </p:nvSpPr>
        <p:spPr>
          <a:xfrm>
            <a:off x="3065797" y="2238797"/>
            <a:ext cx="728360"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Yu Gothic" panose="020B0400000000000000" pitchFamily="34" charset="-128"/>
                <a:ea typeface="Yu Gothic" panose="020B0400000000000000" pitchFamily="34" charset="-128"/>
              </a:rPr>
              <a:t>⊕ </a:t>
            </a:r>
            <a:r>
              <a:rPr lang="en-US" sz="1600" dirty="0" err="1">
                <a:solidFill>
                  <a:schemeClr val="tx1"/>
                </a:solidFill>
              </a:rPr>
              <a:t>k</a:t>
            </a:r>
            <a:r>
              <a:rPr lang="en-US" sz="1600" baseline="-25000" dirty="0" err="1">
                <a:solidFill>
                  <a:schemeClr val="tx1"/>
                </a:solidFill>
              </a:rPr>
              <a:t>j</a:t>
            </a:r>
            <a:r>
              <a:rPr lang="en-US" sz="1600" baseline="30000" dirty="0" err="1">
                <a:solidFill>
                  <a:schemeClr val="tx1"/>
                </a:solidFill>
              </a:rPr>
              <a:t>m</a:t>
            </a:r>
            <a:endParaRPr lang="en-US" sz="1600" baseline="30000" dirty="0">
              <a:solidFill>
                <a:schemeClr val="tx1"/>
              </a:solidFill>
            </a:endParaRPr>
          </a:p>
        </p:txBody>
      </p:sp>
      <p:sp>
        <p:nvSpPr>
          <p:cNvPr id="74" name="Rectangle 73">
            <a:extLst>
              <a:ext uri="{FF2B5EF4-FFF2-40B4-BE49-F238E27FC236}">
                <a16:creationId xmlns:a16="http://schemas.microsoft.com/office/drawing/2014/main" xmlns="" id="{E92FD286-14B2-451E-AC8D-1EA177B286D4}"/>
              </a:ext>
            </a:extLst>
          </p:cNvPr>
          <p:cNvSpPr/>
          <p:nvPr/>
        </p:nvSpPr>
        <p:spPr>
          <a:xfrm>
            <a:off x="3065796" y="1882826"/>
            <a:ext cx="729701"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Yu Gothic" panose="020B0400000000000000" pitchFamily="34" charset="-128"/>
                <a:ea typeface="Yu Gothic" panose="020B0400000000000000" pitchFamily="34" charset="-128"/>
              </a:rPr>
              <a:t>⊕ </a:t>
            </a:r>
            <a:r>
              <a:rPr lang="en-US" sz="1600" dirty="0" err="1">
                <a:solidFill>
                  <a:schemeClr val="tx1"/>
                </a:solidFill>
              </a:rPr>
              <a:t>k</a:t>
            </a:r>
            <a:r>
              <a:rPr lang="en-US" sz="1600" baseline="-25000" dirty="0" err="1">
                <a:solidFill>
                  <a:schemeClr val="tx1"/>
                </a:solidFill>
              </a:rPr>
              <a:t>j</a:t>
            </a:r>
            <a:r>
              <a:rPr lang="en-US" sz="1600" baseline="30000" dirty="0" err="1">
                <a:solidFill>
                  <a:schemeClr val="tx1"/>
                </a:solidFill>
              </a:rPr>
              <a:t>m</a:t>
            </a:r>
            <a:endParaRPr lang="en-US" sz="1600" baseline="30000" dirty="0">
              <a:solidFill>
                <a:schemeClr val="tx1"/>
              </a:solidFill>
            </a:endParaRPr>
          </a:p>
        </p:txBody>
      </p:sp>
      <p:sp>
        <p:nvSpPr>
          <p:cNvPr id="75" name="Rectangle 74">
            <a:extLst>
              <a:ext uri="{FF2B5EF4-FFF2-40B4-BE49-F238E27FC236}">
                <a16:creationId xmlns:a16="http://schemas.microsoft.com/office/drawing/2014/main" xmlns="" id="{C83F10C0-EDF2-4FF6-8B81-B9544E9316D7}"/>
              </a:ext>
            </a:extLst>
          </p:cNvPr>
          <p:cNvSpPr/>
          <p:nvPr/>
        </p:nvSpPr>
        <p:spPr>
          <a:xfrm>
            <a:off x="3065797" y="4073097"/>
            <a:ext cx="728358"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Yu Gothic" panose="020B0400000000000000" pitchFamily="34" charset="-128"/>
                <a:ea typeface="Yu Gothic" panose="020B0400000000000000" pitchFamily="34" charset="-128"/>
              </a:rPr>
              <a:t>⊕ </a:t>
            </a:r>
            <a:r>
              <a:rPr lang="en-US" sz="1600" dirty="0" err="1">
                <a:solidFill>
                  <a:schemeClr val="tx1"/>
                </a:solidFill>
              </a:rPr>
              <a:t>k</a:t>
            </a:r>
            <a:r>
              <a:rPr lang="en-US" sz="1600" baseline="-25000" dirty="0" err="1">
                <a:solidFill>
                  <a:schemeClr val="tx1"/>
                </a:solidFill>
              </a:rPr>
              <a:t>j</a:t>
            </a:r>
            <a:r>
              <a:rPr lang="en-US" sz="1600" baseline="30000" dirty="0" err="1">
                <a:solidFill>
                  <a:schemeClr val="tx1"/>
                </a:solidFill>
              </a:rPr>
              <a:t>m</a:t>
            </a:r>
            <a:endParaRPr lang="en-US" sz="1600" baseline="30000" dirty="0">
              <a:solidFill>
                <a:schemeClr val="tx1"/>
              </a:solidFill>
            </a:endParaRPr>
          </a:p>
        </p:txBody>
      </p:sp>
      <p:cxnSp>
        <p:nvCxnSpPr>
          <p:cNvPr id="76" name="Straight Arrow Connector 75">
            <a:extLst>
              <a:ext uri="{FF2B5EF4-FFF2-40B4-BE49-F238E27FC236}">
                <a16:creationId xmlns:a16="http://schemas.microsoft.com/office/drawing/2014/main" xmlns="" id="{E9408EC8-9500-4660-B47C-1E0227B72C8E}"/>
              </a:ext>
            </a:extLst>
          </p:cNvPr>
          <p:cNvCxnSpPr>
            <a:cxnSpLocks/>
          </p:cNvCxnSpPr>
          <p:nvPr/>
        </p:nvCxnSpPr>
        <p:spPr>
          <a:xfrm>
            <a:off x="2281324" y="2109338"/>
            <a:ext cx="7844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B514F49E-3CBB-4B64-A7F4-E9A1653C5EFD}"/>
              </a:ext>
            </a:extLst>
          </p:cNvPr>
          <p:cNvCxnSpPr>
            <a:cxnSpLocks/>
          </p:cNvCxnSpPr>
          <p:nvPr/>
        </p:nvCxnSpPr>
        <p:spPr>
          <a:xfrm>
            <a:off x="2281324" y="2468185"/>
            <a:ext cx="7778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xmlns="" id="{C8146304-1095-44EC-96AF-2609D258DB22}"/>
              </a:ext>
            </a:extLst>
          </p:cNvPr>
          <p:cNvSpPr/>
          <p:nvPr/>
        </p:nvSpPr>
        <p:spPr>
          <a:xfrm>
            <a:off x="2105578" y="2585872"/>
            <a:ext cx="1042825"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a:p>
            <a:pPr algn="ctr"/>
            <a:r>
              <a:rPr lang="en-US" sz="1600" dirty="0">
                <a:solidFill>
                  <a:schemeClr val="tx1"/>
                </a:solidFill>
              </a:rPr>
              <a:t>.</a:t>
            </a:r>
          </a:p>
          <a:p>
            <a:pPr algn="ctr"/>
            <a:r>
              <a:rPr lang="en-US" sz="1600" dirty="0">
                <a:solidFill>
                  <a:schemeClr val="tx1"/>
                </a:solidFill>
              </a:rPr>
              <a:t>.</a:t>
            </a:r>
          </a:p>
        </p:txBody>
      </p:sp>
      <p:cxnSp>
        <p:nvCxnSpPr>
          <p:cNvPr id="81" name="Straight Arrow Connector 80">
            <a:extLst>
              <a:ext uri="{FF2B5EF4-FFF2-40B4-BE49-F238E27FC236}">
                <a16:creationId xmlns:a16="http://schemas.microsoft.com/office/drawing/2014/main" xmlns="" id="{3597AC4D-61BC-4317-A3E4-6320E3AD9547}"/>
              </a:ext>
            </a:extLst>
          </p:cNvPr>
          <p:cNvCxnSpPr>
            <a:cxnSpLocks/>
            <a:endCxn id="75" idx="1"/>
          </p:cNvCxnSpPr>
          <p:nvPr/>
        </p:nvCxnSpPr>
        <p:spPr>
          <a:xfrm flipV="1">
            <a:off x="2280913" y="4252940"/>
            <a:ext cx="784884" cy="15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xmlns="" id="{38793D25-8D90-493D-A011-2B2BF0DEB9C4}"/>
              </a:ext>
            </a:extLst>
          </p:cNvPr>
          <p:cNvSpPr/>
          <p:nvPr/>
        </p:nvSpPr>
        <p:spPr>
          <a:xfrm>
            <a:off x="4378726" y="1800143"/>
            <a:ext cx="1515138"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4" name="Rectangle 83">
            <a:extLst>
              <a:ext uri="{FF2B5EF4-FFF2-40B4-BE49-F238E27FC236}">
                <a16:creationId xmlns:a16="http://schemas.microsoft.com/office/drawing/2014/main" xmlns="" id="{6AF21FE9-39F2-4022-960A-4A2D6AD19906}"/>
              </a:ext>
            </a:extLst>
          </p:cNvPr>
          <p:cNvSpPr/>
          <p:nvPr/>
        </p:nvSpPr>
        <p:spPr>
          <a:xfrm>
            <a:off x="4491402" y="2600654"/>
            <a:ext cx="1362110"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a:p>
            <a:pPr algn="ctr"/>
            <a:r>
              <a:rPr lang="en-US" sz="1600" dirty="0">
                <a:solidFill>
                  <a:schemeClr val="tx1"/>
                </a:solidFill>
              </a:rPr>
              <a:t>.</a:t>
            </a:r>
          </a:p>
          <a:p>
            <a:pPr algn="ctr"/>
            <a:r>
              <a:rPr lang="en-US" sz="1600" dirty="0">
                <a:solidFill>
                  <a:schemeClr val="tx1"/>
                </a:solidFill>
              </a:rPr>
              <a:t>.</a:t>
            </a:r>
          </a:p>
        </p:txBody>
      </p:sp>
      <p:sp>
        <p:nvSpPr>
          <p:cNvPr id="85" name="Rectangle 84">
            <a:extLst>
              <a:ext uri="{FF2B5EF4-FFF2-40B4-BE49-F238E27FC236}">
                <a16:creationId xmlns:a16="http://schemas.microsoft.com/office/drawing/2014/main" xmlns="" id="{F22F02FC-473D-4593-9BB6-C706CBDB9520}"/>
              </a:ext>
            </a:extLst>
          </p:cNvPr>
          <p:cNvSpPr/>
          <p:nvPr/>
        </p:nvSpPr>
        <p:spPr>
          <a:xfrm>
            <a:off x="4491402" y="2241078"/>
            <a:ext cx="1362109"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t>
            </a:r>
            <a:r>
              <a:rPr lang="en-US" sz="1600" baseline="-25000" dirty="0">
                <a:solidFill>
                  <a:schemeClr val="tx1"/>
                </a:solidFill>
              </a:rPr>
              <a:t>4</a:t>
            </a:r>
            <a:r>
              <a:rPr lang="en-US" sz="1600" baseline="30000" dirty="0">
                <a:solidFill>
                  <a:schemeClr val="tx1"/>
                </a:solidFill>
              </a:rPr>
              <a:t>-1</a:t>
            </a:r>
            <a:r>
              <a:rPr lang="en-US" sz="1600" dirty="0">
                <a:solidFill>
                  <a:schemeClr val="tx1"/>
                </a:solidFill>
              </a:rPr>
              <a:t>[c</a:t>
            </a:r>
            <a:r>
              <a:rPr lang="en-US" sz="1600" baseline="-25000" dirty="0">
                <a:solidFill>
                  <a:schemeClr val="tx1"/>
                </a:solidFill>
              </a:rPr>
              <a:t>j</a:t>
            </a:r>
            <a:r>
              <a:rPr lang="en-US" sz="1600" baseline="30000" dirty="0">
                <a:solidFill>
                  <a:schemeClr val="tx1"/>
                </a:solidFill>
              </a:rPr>
              <a:t>2</a:t>
            </a:r>
            <a:r>
              <a:rPr lang="en-US" sz="1600" dirty="0">
                <a:solidFill>
                  <a:schemeClr val="tx1"/>
                </a:solidFill>
                <a:latin typeface="Yu Gothic" panose="020B0400000000000000" pitchFamily="34" charset="-128"/>
                <a:ea typeface="Yu Gothic" panose="020B0400000000000000" pitchFamily="34" charset="-128"/>
              </a:rPr>
              <a:t>⊕</a:t>
            </a:r>
            <a:r>
              <a:rPr lang="en-US" sz="1600" dirty="0">
                <a:solidFill>
                  <a:schemeClr val="tx1"/>
                </a:solidFill>
              </a:rPr>
              <a:t>k</a:t>
            </a:r>
            <a:r>
              <a:rPr lang="en-US" sz="1600" baseline="-25000" dirty="0">
                <a:solidFill>
                  <a:schemeClr val="tx1"/>
                </a:solidFill>
              </a:rPr>
              <a:t>j</a:t>
            </a:r>
            <a:r>
              <a:rPr lang="en-US" sz="1600" baseline="30000" dirty="0">
                <a:solidFill>
                  <a:schemeClr val="tx1"/>
                </a:solidFill>
              </a:rPr>
              <a:t>m</a:t>
            </a:r>
            <a:r>
              <a:rPr lang="en-US" sz="1600" dirty="0">
                <a:solidFill>
                  <a:schemeClr val="tx1"/>
                </a:solidFill>
              </a:rPr>
              <a:t>]</a:t>
            </a:r>
          </a:p>
        </p:txBody>
      </p:sp>
      <p:sp>
        <p:nvSpPr>
          <p:cNvPr id="86" name="Rectangle 85">
            <a:extLst>
              <a:ext uri="{FF2B5EF4-FFF2-40B4-BE49-F238E27FC236}">
                <a16:creationId xmlns:a16="http://schemas.microsoft.com/office/drawing/2014/main" xmlns="" id="{4A7ADDEA-04DF-400F-8AEF-01032AD2452F}"/>
              </a:ext>
            </a:extLst>
          </p:cNvPr>
          <p:cNvSpPr/>
          <p:nvPr/>
        </p:nvSpPr>
        <p:spPr>
          <a:xfrm>
            <a:off x="4491403" y="1880883"/>
            <a:ext cx="1362110"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t>
            </a:r>
            <a:r>
              <a:rPr lang="en-US" sz="1600" baseline="-25000" dirty="0">
                <a:solidFill>
                  <a:schemeClr val="tx1"/>
                </a:solidFill>
              </a:rPr>
              <a:t>4</a:t>
            </a:r>
            <a:r>
              <a:rPr lang="en-US" sz="1600" baseline="30000" dirty="0">
                <a:solidFill>
                  <a:schemeClr val="tx1"/>
                </a:solidFill>
              </a:rPr>
              <a:t>-1</a:t>
            </a:r>
            <a:r>
              <a:rPr lang="en-US" sz="1600" dirty="0">
                <a:solidFill>
                  <a:schemeClr val="tx1"/>
                </a:solidFill>
              </a:rPr>
              <a:t>[c</a:t>
            </a:r>
            <a:r>
              <a:rPr lang="en-US" sz="1600" baseline="-25000" dirty="0">
                <a:solidFill>
                  <a:schemeClr val="tx1"/>
                </a:solidFill>
              </a:rPr>
              <a:t>j</a:t>
            </a:r>
            <a:r>
              <a:rPr lang="en-US" sz="1600" baseline="30000" dirty="0">
                <a:solidFill>
                  <a:schemeClr val="tx1"/>
                </a:solidFill>
              </a:rPr>
              <a:t>1</a:t>
            </a:r>
            <a:r>
              <a:rPr lang="en-US" sz="1600" dirty="0">
                <a:solidFill>
                  <a:schemeClr val="tx1"/>
                </a:solidFill>
                <a:latin typeface="Yu Gothic" panose="020B0400000000000000" pitchFamily="34" charset="-128"/>
                <a:ea typeface="Yu Gothic" panose="020B0400000000000000" pitchFamily="34" charset="-128"/>
              </a:rPr>
              <a:t>⊕</a:t>
            </a:r>
            <a:r>
              <a:rPr lang="en-US" sz="1600" dirty="0">
                <a:solidFill>
                  <a:schemeClr val="tx1"/>
                </a:solidFill>
              </a:rPr>
              <a:t>k</a:t>
            </a:r>
            <a:r>
              <a:rPr lang="en-US" sz="1600" baseline="-25000" dirty="0">
                <a:solidFill>
                  <a:schemeClr val="tx1"/>
                </a:solidFill>
              </a:rPr>
              <a:t>j</a:t>
            </a:r>
            <a:r>
              <a:rPr lang="en-US" sz="1600" baseline="30000" dirty="0">
                <a:solidFill>
                  <a:schemeClr val="tx1"/>
                </a:solidFill>
              </a:rPr>
              <a:t>m</a:t>
            </a:r>
            <a:r>
              <a:rPr lang="en-US" sz="1600" dirty="0">
                <a:solidFill>
                  <a:schemeClr val="tx1"/>
                </a:solidFill>
              </a:rPr>
              <a:t>]</a:t>
            </a:r>
          </a:p>
        </p:txBody>
      </p:sp>
      <p:sp>
        <p:nvSpPr>
          <p:cNvPr id="87" name="Rectangle 86">
            <a:extLst>
              <a:ext uri="{FF2B5EF4-FFF2-40B4-BE49-F238E27FC236}">
                <a16:creationId xmlns:a16="http://schemas.microsoft.com/office/drawing/2014/main" xmlns="" id="{40808B6F-29B7-427E-B9AE-86E7EB459052}"/>
              </a:ext>
            </a:extLst>
          </p:cNvPr>
          <p:cNvSpPr/>
          <p:nvPr/>
        </p:nvSpPr>
        <p:spPr>
          <a:xfrm>
            <a:off x="4491401" y="4074636"/>
            <a:ext cx="1361969" cy="35968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t>
            </a:r>
            <a:r>
              <a:rPr lang="en-US" sz="1600" baseline="-25000" dirty="0">
                <a:solidFill>
                  <a:schemeClr val="tx1"/>
                </a:solidFill>
              </a:rPr>
              <a:t>4</a:t>
            </a:r>
            <a:r>
              <a:rPr lang="en-US" sz="1600" baseline="30000" dirty="0">
                <a:solidFill>
                  <a:schemeClr val="tx1"/>
                </a:solidFill>
              </a:rPr>
              <a:t>-1</a:t>
            </a:r>
            <a:r>
              <a:rPr lang="en-US" sz="1600" dirty="0">
                <a:solidFill>
                  <a:schemeClr val="tx1"/>
                </a:solidFill>
              </a:rPr>
              <a:t>[c</a:t>
            </a:r>
            <a:r>
              <a:rPr lang="en-US" sz="1600" baseline="-25000" dirty="0">
                <a:solidFill>
                  <a:schemeClr val="tx1"/>
                </a:solidFill>
              </a:rPr>
              <a:t>j</a:t>
            </a:r>
            <a:r>
              <a:rPr lang="en-US" sz="1600" baseline="30000" dirty="0">
                <a:solidFill>
                  <a:schemeClr val="tx1"/>
                </a:solidFill>
              </a:rPr>
              <a:t>32</a:t>
            </a:r>
            <a:r>
              <a:rPr lang="en-US" sz="1600" dirty="0">
                <a:solidFill>
                  <a:schemeClr val="tx1"/>
                </a:solidFill>
                <a:latin typeface="Yu Gothic" panose="020B0400000000000000" pitchFamily="34" charset="-128"/>
                <a:ea typeface="Yu Gothic" panose="020B0400000000000000" pitchFamily="34" charset="-128"/>
              </a:rPr>
              <a:t>⊕</a:t>
            </a:r>
            <a:r>
              <a:rPr lang="en-US" sz="1600" dirty="0">
                <a:solidFill>
                  <a:schemeClr val="tx1"/>
                </a:solidFill>
              </a:rPr>
              <a:t>k</a:t>
            </a:r>
            <a:r>
              <a:rPr lang="en-US" sz="1600" baseline="-25000" dirty="0">
                <a:solidFill>
                  <a:schemeClr val="tx1"/>
                </a:solidFill>
              </a:rPr>
              <a:t>j</a:t>
            </a:r>
            <a:r>
              <a:rPr lang="en-US" sz="1600" baseline="30000" dirty="0">
                <a:solidFill>
                  <a:schemeClr val="tx1"/>
                </a:solidFill>
              </a:rPr>
              <a:t>m</a:t>
            </a:r>
            <a:r>
              <a:rPr lang="en-US" sz="1600" dirty="0">
                <a:solidFill>
                  <a:schemeClr val="tx1"/>
                </a:solidFill>
              </a:rPr>
              <a:t>]</a:t>
            </a:r>
          </a:p>
        </p:txBody>
      </p:sp>
      <p:cxnSp>
        <p:nvCxnSpPr>
          <p:cNvPr id="88" name="Straight Arrow Connector 87">
            <a:extLst>
              <a:ext uri="{FF2B5EF4-FFF2-40B4-BE49-F238E27FC236}">
                <a16:creationId xmlns:a16="http://schemas.microsoft.com/office/drawing/2014/main" xmlns="" id="{1DFFC5F7-952C-45F3-A415-680AC4B5EEC4}"/>
              </a:ext>
            </a:extLst>
          </p:cNvPr>
          <p:cNvCxnSpPr>
            <a:cxnSpLocks/>
          </p:cNvCxnSpPr>
          <p:nvPr/>
        </p:nvCxnSpPr>
        <p:spPr>
          <a:xfrm>
            <a:off x="3789174" y="2111162"/>
            <a:ext cx="692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xmlns="" id="{F2EB3788-D924-4348-A97D-B7CB8C3D4FCA}"/>
              </a:ext>
            </a:extLst>
          </p:cNvPr>
          <p:cNvCxnSpPr>
            <a:cxnSpLocks/>
          </p:cNvCxnSpPr>
          <p:nvPr/>
        </p:nvCxnSpPr>
        <p:spPr>
          <a:xfrm>
            <a:off x="3789174" y="2470009"/>
            <a:ext cx="692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xmlns="" id="{8DC2839E-4D16-48F0-A0FE-76F256792EEE}"/>
              </a:ext>
            </a:extLst>
          </p:cNvPr>
          <p:cNvSpPr/>
          <p:nvPr/>
        </p:nvSpPr>
        <p:spPr>
          <a:xfrm>
            <a:off x="6569173" y="1799801"/>
            <a:ext cx="912727" cy="2693115"/>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4" name="Rectangle 93">
            <a:extLst>
              <a:ext uri="{FF2B5EF4-FFF2-40B4-BE49-F238E27FC236}">
                <a16:creationId xmlns:a16="http://schemas.microsoft.com/office/drawing/2014/main" xmlns="" id="{BD7D89AF-401A-4345-857B-9505D58B37F7}"/>
              </a:ext>
            </a:extLst>
          </p:cNvPr>
          <p:cNvSpPr/>
          <p:nvPr/>
        </p:nvSpPr>
        <p:spPr>
          <a:xfrm>
            <a:off x="6694152" y="1895813"/>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t>
            </a:r>
            <a:r>
              <a:rPr lang="en-US" sz="1600" baseline="-25000" dirty="0">
                <a:solidFill>
                  <a:schemeClr val="tx1"/>
                </a:solidFill>
              </a:rPr>
              <a:t>i</a:t>
            </a:r>
            <a:r>
              <a:rPr lang="en-US" sz="1600" baseline="30000" dirty="0">
                <a:solidFill>
                  <a:schemeClr val="tx1"/>
                </a:solidFill>
              </a:rPr>
              <a:t>1,m</a:t>
            </a:r>
          </a:p>
        </p:txBody>
      </p:sp>
      <p:sp>
        <p:nvSpPr>
          <p:cNvPr id="95" name="Rectangle 94">
            <a:extLst>
              <a:ext uri="{FF2B5EF4-FFF2-40B4-BE49-F238E27FC236}">
                <a16:creationId xmlns:a16="http://schemas.microsoft.com/office/drawing/2014/main" xmlns="" id="{212514CA-BE6D-4B8F-A487-F41C5F4CC52B}"/>
              </a:ext>
            </a:extLst>
          </p:cNvPr>
          <p:cNvSpPr/>
          <p:nvPr/>
        </p:nvSpPr>
        <p:spPr>
          <a:xfrm>
            <a:off x="6694152" y="2249162"/>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t>
            </a:r>
            <a:r>
              <a:rPr lang="en-US" sz="1600" baseline="-25000" dirty="0">
                <a:solidFill>
                  <a:schemeClr val="tx1"/>
                </a:solidFill>
              </a:rPr>
              <a:t>i</a:t>
            </a:r>
            <a:r>
              <a:rPr lang="en-US" sz="1600" baseline="30000" dirty="0">
                <a:solidFill>
                  <a:schemeClr val="tx1"/>
                </a:solidFill>
              </a:rPr>
              <a:t>2,m</a:t>
            </a:r>
          </a:p>
        </p:txBody>
      </p:sp>
      <p:sp>
        <p:nvSpPr>
          <p:cNvPr id="96" name="Rectangle 95">
            <a:extLst>
              <a:ext uri="{FF2B5EF4-FFF2-40B4-BE49-F238E27FC236}">
                <a16:creationId xmlns:a16="http://schemas.microsoft.com/office/drawing/2014/main" xmlns="" id="{AA5FC380-F018-4CA3-B428-88EA0D506A34}"/>
              </a:ext>
            </a:extLst>
          </p:cNvPr>
          <p:cNvSpPr/>
          <p:nvPr/>
        </p:nvSpPr>
        <p:spPr>
          <a:xfrm>
            <a:off x="6694152" y="4077964"/>
            <a:ext cx="652877" cy="353487"/>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a:t>
            </a:r>
            <a:r>
              <a:rPr lang="en-US" sz="1600" baseline="-25000" dirty="0">
                <a:solidFill>
                  <a:schemeClr val="tx1"/>
                </a:solidFill>
              </a:rPr>
              <a:t>i</a:t>
            </a:r>
            <a:r>
              <a:rPr lang="en-US" sz="1600" baseline="30000" dirty="0">
                <a:solidFill>
                  <a:schemeClr val="tx1"/>
                </a:solidFill>
              </a:rPr>
              <a:t>32,m</a:t>
            </a:r>
          </a:p>
        </p:txBody>
      </p:sp>
      <p:sp>
        <p:nvSpPr>
          <p:cNvPr id="97" name="Rectangle 96">
            <a:extLst>
              <a:ext uri="{FF2B5EF4-FFF2-40B4-BE49-F238E27FC236}">
                <a16:creationId xmlns:a16="http://schemas.microsoft.com/office/drawing/2014/main" xmlns="" id="{1462BF9B-B92E-48CF-B60C-525727BA9B6B}"/>
              </a:ext>
            </a:extLst>
          </p:cNvPr>
          <p:cNvSpPr/>
          <p:nvPr/>
        </p:nvSpPr>
        <p:spPr>
          <a:xfrm>
            <a:off x="6694152" y="2603392"/>
            <a:ext cx="652877" cy="147430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a:p>
            <a:pPr algn="ctr"/>
            <a:r>
              <a:rPr lang="en-US" sz="1600" dirty="0">
                <a:solidFill>
                  <a:schemeClr val="tx1"/>
                </a:solidFill>
              </a:rPr>
              <a:t>.</a:t>
            </a:r>
          </a:p>
          <a:p>
            <a:pPr algn="ctr"/>
            <a:r>
              <a:rPr lang="en-US" sz="1600" dirty="0">
                <a:solidFill>
                  <a:schemeClr val="tx1"/>
                </a:solidFill>
              </a:rPr>
              <a:t>.</a:t>
            </a:r>
          </a:p>
        </p:txBody>
      </p:sp>
      <p:cxnSp>
        <p:nvCxnSpPr>
          <p:cNvPr id="98" name="Straight Arrow Connector 97">
            <a:extLst>
              <a:ext uri="{FF2B5EF4-FFF2-40B4-BE49-F238E27FC236}">
                <a16:creationId xmlns:a16="http://schemas.microsoft.com/office/drawing/2014/main" xmlns="" id="{B5CD8FDD-0FAE-4614-A5F8-5559C538FECC}"/>
              </a:ext>
            </a:extLst>
          </p:cNvPr>
          <p:cNvCxnSpPr>
            <a:cxnSpLocks/>
          </p:cNvCxnSpPr>
          <p:nvPr/>
        </p:nvCxnSpPr>
        <p:spPr>
          <a:xfrm>
            <a:off x="5846197" y="2108927"/>
            <a:ext cx="84120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xmlns="" id="{81B5EB7F-626B-45EA-8338-1B5B5B610919}"/>
              </a:ext>
            </a:extLst>
          </p:cNvPr>
          <p:cNvCxnSpPr>
            <a:cxnSpLocks/>
          </p:cNvCxnSpPr>
          <p:nvPr/>
        </p:nvCxnSpPr>
        <p:spPr>
          <a:xfrm>
            <a:off x="5846197" y="2467774"/>
            <a:ext cx="84120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xmlns="" id="{1E1829D0-866D-4DD3-9B6E-435D7A2CF9EA}"/>
              </a:ext>
            </a:extLst>
          </p:cNvPr>
          <p:cNvCxnSpPr>
            <a:cxnSpLocks/>
          </p:cNvCxnSpPr>
          <p:nvPr/>
        </p:nvCxnSpPr>
        <p:spPr>
          <a:xfrm flipV="1">
            <a:off x="5845606" y="4289565"/>
            <a:ext cx="84711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xmlns="" id="{F5683A43-7F9C-49ED-8865-F2E43C7805F2}"/>
              </a:ext>
            </a:extLst>
          </p:cNvPr>
          <p:cNvSpPr txBox="1"/>
          <p:nvPr/>
        </p:nvSpPr>
        <p:spPr>
          <a:xfrm>
            <a:off x="6084066" y="1155206"/>
            <a:ext cx="1783565" cy="646331"/>
          </a:xfrm>
          <a:prstGeom prst="rect">
            <a:avLst/>
          </a:prstGeom>
          <a:noFill/>
        </p:spPr>
        <p:txBody>
          <a:bodyPr wrap="none" rtlCol="0">
            <a:spAutoFit/>
          </a:bodyPr>
          <a:lstStyle/>
          <a:p>
            <a:pPr algn="ctr"/>
            <a:r>
              <a:rPr lang="en-US" dirty="0"/>
              <a:t>Guessed Table </a:t>
            </a:r>
          </a:p>
          <a:p>
            <a:pPr algn="ctr"/>
            <a:r>
              <a:rPr lang="en-US" dirty="0"/>
              <a:t>Lookup Indices</a:t>
            </a:r>
          </a:p>
        </p:txBody>
      </p:sp>
      <p:sp>
        <p:nvSpPr>
          <p:cNvPr id="102" name="Rectangle 101">
            <a:extLst>
              <a:ext uri="{FF2B5EF4-FFF2-40B4-BE49-F238E27FC236}">
                <a16:creationId xmlns:a16="http://schemas.microsoft.com/office/drawing/2014/main" xmlns="" id="{D5C8D3F7-B8D5-410A-B123-749FC2D18942}"/>
              </a:ext>
            </a:extLst>
          </p:cNvPr>
          <p:cNvSpPr/>
          <p:nvPr/>
        </p:nvSpPr>
        <p:spPr>
          <a:xfrm>
            <a:off x="3684620" y="2585848"/>
            <a:ext cx="1042825"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t>
            </a:r>
          </a:p>
          <a:p>
            <a:pPr algn="ctr"/>
            <a:r>
              <a:rPr lang="en-US" sz="1400" dirty="0">
                <a:solidFill>
                  <a:schemeClr val="tx1"/>
                </a:solidFill>
              </a:rPr>
              <a:t>.</a:t>
            </a:r>
          </a:p>
          <a:p>
            <a:pPr algn="ctr"/>
            <a:r>
              <a:rPr lang="en-US" sz="1400" dirty="0">
                <a:solidFill>
                  <a:schemeClr val="tx1"/>
                </a:solidFill>
              </a:rPr>
              <a:t>.</a:t>
            </a:r>
          </a:p>
        </p:txBody>
      </p:sp>
      <p:sp>
        <p:nvSpPr>
          <p:cNvPr id="103" name="Rectangle 102">
            <a:extLst>
              <a:ext uri="{FF2B5EF4-FFF2-40B4-BE49-F238E27FC236}">
                <a16:creationId xmlns:a16="http://schemas.microsoft.com/office/drawing/2014/main" xmlns="" id="{C2A1BC2D-85D8-47B5-A014-3895E360F414}"/>
              </a:ext>
            </a:extLst>
          </p:cNvPr>
          <p:cNvSpPr/>
          <p:nvPr/>
        </p:nvSpPr>
        <p:spPr>
          <a:xfrm>
            <a:off x="5739718" y="2585848"/>
            <a:ext cx="1042825" cy="1474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a:t>
            </a:r>
          </a:p>
          <a:p>
            <a:pPr algn="ctr"/>
            <a:r>
              <a:rPr lang="en-US" sz="1600" dirty="0">
                <a:solidFill>
                  <a:schemeClr val="tx1"/>
                </a:solidFill>
              </a:rPr>
              <a:t>.</a:t>
            </a:r>
          </a:p>
          <a:p>
            <a:pPr algn="ctr"/>
            <a:r>
              <a:rPr lang="en-US" sz="1600" dirty="0">
                <a:solidFill>
                  <a:schemeClr val="tx1"/>
                </a:solidFill>
              </a:rPr>
              <a:t>.</a:t>
            </a:r>
          </a:p>
        </p:txBody>
      </p:sp>
      <p:sp>
        <p:nvSpPr>
          <p:cNvPr id="104" name="Right Brace 103">
            <a:extLst>
              <a:ext uri="{FF2B5EF4-FFF2-40B4-BE49-F238E27FC236}">
                <a16:creationId xmlns:a16="http://schemas.microsoft.com/office/drawing/2014/main" xmlns="" id="{39529DA4-A6BF-4512-BD3C-251F671925FB}"/>
              </a:ext>
            </a:extLst>
          </p:cNvPr>
          <p:cNvSpPr/>
          <p:nvPr/>
        </p:nvSpPr>
        <p:spPr>
          <a:xfrm>
            <a:off x="7594285" y="1799801"/>
            <a:ext cx="263431" cy="2693115"/>
          </a:xfrm>
          <a:prstGeom prst="rightBrace">
            <a:avLst/>
          </a:prstGeom>
          <a:noFill/>
          <a:ln w="19050"/>
        </p:spPr>
        <p:style>
          <a:lnRef idx="3">
            <a:schemeClr val="dk1"/>
          </a:lnRef>
          <a:fillRef idx="0">
            <a:schemeClr val="dk1"/>
          </a:fillRef>
          <a:effectRef idx="2">
            <a:schemeClr val="dk1"/>
          </a:effectRef>
          <a:fontRef idx="minor">
            <a:schemeClr val="tx1"/>
          </a:fontRef>
        </p:style>
        <p:txBody>
          <a:bodyPr rtlCol="0" anchor="ctr"/>
          <a:lstStyle/>
          <a:p>
            <a:pPr algn="ctr"/>
            <a:endParaRPr lang="en-US" sz="506"/>
          </a:p>
        </p:txBody>
      </p:sp>
      <p:sp>
        <p:nvSpPr>
          <p:cNvPr id="105" name="TextBox 104">
            <a:extLst>
              <a:ext uri="{FF2B5EF4-FFF2-40B4-BE49-F238E27FC236}">
                <a16:creationId xmlns:a16="http://schemas.microsoft.com/office/drawing/2014/main" xmlns="" id="{22C3D8EE-00D0-4EA2-BBCE-2AA5D2173125}"/>
              </a:ext>
            </a:extLst>
          </p:cNvPr>
          <p:cNvSpPr txBox="1"/>
          <p:nvPr/>
        </p:nvSpPr>
        <p:spPr>
          <a:xfrm rot="16200000">
            <a:off x="6868401" y="2812519"/>
            <a:ext cx="2714464" cy="646331"/>
          </a:xfrm>
          <a:prstGeom prst="rect">
            <a:avLst/>
          </a:prstGeom>
          <a:noFill/>
        </p:spPr>
        <p:txBody>
          <a:bodyPr wrap="square" rtlCol="0">
            <a:spAutoFit/>
          </a:bodyPr>
          <a:lstStyle/>
          <a:p>
            <a:pPr algn="ctr"/>
            <a:r>
              <a:rPr lang="en-US" dirty="0"/>
              <a:t>Coalesced Accesses</a:t>
            </a:r>
          </a:p>
          <a:p>
            <a:pPr algn="ctr"/>
            <a:r>
              <a:rPr lang="en-US" dirty="0"/>
              <a:t>(</a:t>
            </a:r>
            <a:r>
              <a:rPr lang="en-US" dirty="0" err="1">
                <a:latin typeface="Consolas" panose="020B0609020204030204" pitchFamily="49" charset="0"/>
              </a:rPr>
              <a:t>A</a:t>
            </a:r>
            <a:r>
              <a:rPr lang="en-US" baseline="-25000" dirty="0" err="1">
                <a:latin typeface="Consolas" panose="020B0609020204030204" pitchFamily="49" charset="0"/>
              </a:rPr>
              <a:t>j</a:t>
            </a:r>
            <a:r>
              <a:rPr lang="en-US" baseline="30000" dirty="0" err="1">
                <a:latin typeface="Consolas" panose="020B0609020204030204" pitchFamily="49" charset="0"/>
              </a:rPr>
              <a:t>m,n</a:t>
            </a:r>
            <a:r>
              <a:rPr lang="en-US" dirty="0"/>
              <a:t>)</a:t>
            </a:r>
          </a:p>
        </p:txBody>
      </p:sp>
      <p:sp>
        <p:nvSpPr>
          <p:cNvPr id="109" name="Rectangle: Rounded Corners 108">
            <a:extLst>
              <a:ext uri="{FF2B5EF4-FFF2-40B4-BE49-F238E27FC236}">
                <a16:creationId xmlns:a16="http://schemas.microsoft.com/office/drawing/2014/main" xmlns="" id="{3BF28B3B-C6F6-4999-A8CC-FAEC08D56D71}"/>
              </a:ext>
            </a:extLst>
          </p:cNvPr>
          <p:cNvSpPr/>
          <p:nvPr/>
        </p:nvSpPr>
        <p:spPr>
          <a:xfrm>
            <a:off x="4668012" y="755084"/>
            <a:ext cx="576068" cy="45959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0" name="Rectangle: Rounded Corners 109">
            <a:extLst>
              <a:ext uri="{FF2B5EF4-FFF2-40B4-BE49-F238E27FC236}">
                <a16:creationId xmlns:a16="http://schemas.microsoft.com/office/drawing/2014/main" xmlns="" id="{DF998D5A-602B-4150-984C-2E730CC04EE2}"/>
              </a:ext>
            </a:extLst>
          </p:cNvPr>
          <p:cNvSpPr/>
          <p:nvPr/>
        </p:nvSpPr>
        <p:spPr>
          <a:xfrm>
            <a:off x="4764024" y="755084"/>
            <a:ext cx="1122426" cy="45959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1" name="Oval 110">
            <a:extLst>
              <a:ext uri="{FF2B5EF4-FFF2-40B4-BE49-F238E27FC236}">
                <a16:creationId xmlns:a16="http://schemas.microsoft.com/office/drawing/2014/main" xmlns="" id="{031C343A-87C2-4470-9A8F-D57FFE48A11D}"/>
              </a:ext>
            </a:extLst>
          </p:cNvPr>
          <p:cNvSpPr/>
          <p:nvPr/>
        </p:nvSpPr>
        <p:spPr>
          <a:xfrm>
            <a:off x="3296550" y="1796052"/>
            <a:ext cx="545959" cy="5117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Rectangle: Rounded Corners 53">
            <a:extLst>
              <a:ext uri="{FF2B5EF4-FFF2-40B4-BE49-F238E27FC236}">
                <a16:creationId xmlns:a16="http://schemas.microsoft.com/office/drawing/2014/main" xmlns="" id="{A350DB51-E8A8-4512-8638-7641EBB5059D}"/>
              </a:ext>
            </a:extLst>
          </p:cNvPr>
          <p:cNvSpPr/>
          <p:nvPr/>
        </p:nvSpPr>
        <p:spPr>
          <a:xfrm>
            <a:off x="1690993" y="2389141"/>
            <a:ext cx="5249270" cy="79119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Correct value of key byte?</a:t>
            </a:r>
          </a:p>
        </p:txBody>
      </p:sp>
      <p:cxnSp>
        <p:nvCxnSpPr>
          <p:cNvPr id="77" name="Straight Arrow Connector 76">
            <a:extLst>
              <a:ext uri="{FF2B5EF4-FFF2-40B4-BE49-F238E27FC236}">
                <a16:creationId xmlns:a16="http://schemas.microsoft.com/office/drawing/2014/main" xmlns="" id="{18046D87-0975-45DE-8729-B079E826600D}"/>
              </a:ext>
            </a:extLst>
          </p:cNvPr>
          <p:cNvCxnSpPr>
            <a:cxnSpLocks/>
          </p:cNvCxnSpPr>
          <p:nvPr/>
        </p:nvCxnSpPr>
        <p:spPr>
          <a:xfrm>
            <a:off x="3789186" y="4298687"/>
            <a:ext cx="69231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xmlns="" id="{BD6691CF-EBFC-4316-BB48-0DCF34E0A7A4}"/>
              </a:ext>
            </a:extLst>
          </p:cNvPr>
          <p:cNvSpPr/>
          <p:nvPr/>
        </p:nvSpPr>
        <p:spPr>
          <a:xfrm>
            <a:off x="4214781" y="741127"/>
            <a:ext cx="1801971" cy="45959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432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9"/>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1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55"/>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9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98"/>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0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1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6" grpId="0" animBg="1"/>
      <p:bldP spid="57" grpId="0"/>
      <p:bldP spid="58" grpId="0"/>
      <p:bldP spid="59" grpId="0" animBg="1"/>
      <p:bldP spid="60" grpId="0" animBg="1"/>
      <p:bldP spid="61" grpId="0" animBg="1"/>
      <p:bldP spid="62" grpId="0" animBg="1"/>
      <p:bldP spid="63" grpId="0"/>
      <p:bldP spid="71" grpId="0" animBg="1"/>
      <p:bldP spid="72" grpId="0" animBg="1"/>
      <p:bldP spid="73" grpId="0" animBg="1"/>
      <p:bldP spid="74" grpId="0" animBg="1"/>
      <p:bldP spid="75" grpId="0" animBg="1"/>
      <p:bldP spid="80" grpId="0"/>
      <p:bldP spid="83" grpId="0" animBg="1"/>
      <p:bldP spid="84" grpId="0" animBg="1"/>
      <p:bldP spid="85" grpId="0" animBg="1"/>
      <p:bldP spid="86" grpId="0" animBg="1"/>
      <p:bldP spid="87" grpId="0" animBg="1"/>
      <p:bldP spid="91" grpId="0" animBg="1"/>
      <p:bldP spid="94" grpId="0" animBg="1"/>
      <p:bldP spid="95" grpId="0" animBg="1"/>
      <p:bldP spid="96" grpId="0" animBg="1"/>
      <p:bldP spid="97" grpId="0" animBg="1"/>
      <p:bldP spid="101" grpId="0"/>
      <p:bldP spid="102" grpId="0"/>
      <p:bldP spid="103" grpId="0"/>
      <p:bldP spid="104" grpId="0" animBg="1"/>
      <p:bldP spid="105" grpId="0"/>
      <p:bldP spid="109" grpId="0" animBg="1"/>
      <p:bldP spid="109" grpId="1" animBg="1"/>
      <p:bldP spid="110" grpId="0" animBg="1"/>
      <p:bldP spid="110" grpId="1" animBg="1"/>
      <p:bldP spid="111" grpId="0" animBg="1"/>
      <p:bldP spid="54" grpId="0" animBg="1"/>
      <p:bldP spid="55" grpId="0" animBg="1"/>
      <p:bldP spid="55"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8304A0-9F51-4A6B-A8B4-4FEE6998B725}"/>
              </a:ext>
            </a:extLst>
          </p:cNvPr>
          <p:cNvSpPr>
            <a:spLocks noGrp="1"/>
          </p:cNvSpPr>
          <p:nvPr>
            <p:ph type="title"/>
          </p:nvPr>
        </p:nvSpPr>
        <p:spPr>
          <a:xfrm>
            <a:off x="59472" y="-119359"/>
            <a:ext cx="9025058" cy="994172"/>
          </a:xfrm>
        </p:spPr>
        <p:txBody>
          <a:bodyPr>
            <a:normAutofit/>
          </a:bodyPr>
          <a:lstStyle/>
          <a:p>
            <a:r>
              <a:rPr lang="en-US" sz="3200" b="1" dirty="0"/>
              <a:t>Coalesced Accesses and Execution Time</a:t>
            </a:r>
          </a:p>
        </p:txBody>
      </p:sp>
      <p:sp>
        <p:nvSpPr>
          <p:cNvPr id="3" name="Content Placeholder 2">
            <a:extLst>
              <a:ext uri="{FF2B5EF4-FFF2-40B4-BE49-F238E27FC236}">
                <a16:creationId xmlns:a16="http://schemas.microsoft.com/office/drawing/2014/main" xmlns="" id="{9E7CEAE2-72B6-45F2-A9DF-E74F4F3BCD4B}"/>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xmlns="" id="{E8C6238D-1EDD-400C-95D0-1D20FFF94221}"/>
              </a:ext>
            </a:extLst>
          </p:cNvPr>
          <p:cNvSpPr>
            <a:spLocks noGrp="1"/>
          </p:cNvSpPr>
          <p:nvPr>
            <p:ph type="sldNum" sz="quarter" idx="12"/>
          </p:nvPr>
        </p:nvSpPr>
        <p:spPr/>
        <p:txBody>
          <a:bodyPr/>
          <a:lstStyle/>
          <a:p>
            <a:fld id="{FB86036A-A961-4FA9-B8B8-F964629D4DC8}" type="slidenum">
              <a:rPr lang="en-US" smtClean="0"/>
              <a:pPr/>
              <a:t>48</a:t>
            </a:fld>
            <a:endParaRPr lang="en-US" dirty="0"/>
          </a:p>
        </p:txBody>
      </p:sp>
      <p:pic>
        <p:nvPicPr>
          <p:cNvPr id="7" name="Picture 6">
            <a:extLst>
              <a:ext uri="{FF2B5EF4-FFF2-40B4-BE49-F238E27FC236}">
                <a16:creationId xmlns:a16="http://schemas.microsoft.com/office/drawing/2014/main" xmlns="" id="{17692BA5-8DBF-4B03-A218-3C48865A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919" y="592459"/>
            <a:ext cx="4492269" cy="3483271"/>
          </a:xfrm>
          <a:prstGeom prst="rect">
            <a:avLst/>
          </a:prstGeom>
        </p:spPr>
      </p:pic>
      <p:sp>
        <p:nvSpPr>
          <p:cNvPr id="8" name="Rectangle: Rounded Corners 10">
            <a:extLst>
              <a:ext uri="{FF2B5EF4-FFF2-40B4-BE49-F238E27FC236}">
                <a16:creationId xmlns:a16="http://schemas.microsoft.com/office/drawing/2014/main" xmlns="" id="{8280C2A0-7BE6-4B97-B1A5-F457BDBB57DA}"/>
              </a:ext>
            </a:extLst>
          </p:cNvPr>
          <p:cNvSpPr/>
          <p:nvPr/>
        </p:nvSpPr>
        <p:spPr>
          <a:xfrm>
            <a:off x="715616" y="4075731"/>
            <a:ext cx="7712765" cy="791198"/>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sym typeface="Wingdings" panose="05000000000000000000" pitchFamily="2" charset="2"/>
              </a:rPr>
              <a:t>Associate the number of coalesced accesses with execution time</a:t>
            </a:r>
            <a:endParaRPr lang="en-US" sz="6000" dirty="0">
              <a:solidFill>
                <a:srgbClr val="FF0000"/>
              </a:solidFill>
            </a:endParaRPr>
          </a:p>
        </p:txBody>
      </p:sp>
    </p:spTree>
    <p:extLst>
      <p:ext uri="{BB962C8B-B14F-4D97-AF65-F5344CB8AC3E}">
        <p14:creationId xmlns:p14="http://schemas.microsoft.com/office/powerpoint/2010/main" val="106669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1073F-78A1-4F2B-8651-14EF88278069}"/>
              </a:ext>
            </a:extLst>
          </p:cNvPr>
          <p:cNvSpPr>
            <a:spLocks noGrp="1"/>
          </p:cNvSpPr>
          <p:nvPr>
            <p:ph type="title"/>
          </p:nvPr>
        </p:nvSpPr>
        <p:spPr>
          <a:xfrm>
            <a:off x="106325" y="-60221"/>
            <a:ext cx="8931349" cy="857250"/>
          </a:xfrm>
        </p:spPr>
        <p:txBody>
          <a:bodyPr>
            <a:normAutofit/>
          </a:bodyPr>
          <a:lstStyle/>
          <a:p>
            <a:r>
              <a:rPr lang="en-US" sz="3200" b="1" dirty="0"/>
              <a:t>Finding the Correct Key Value</a:t>
            </a:r>
          </a:p>
        </p:txBody>
      </p:sp>
      <p:sp>
        <p:nvSpPr>
          <p:cNvPr id="34" name="Content Placeholder 2">
            <a:extLst>
              <a:ext uri="{FF2B5EF4-FFF2-40B4-BE49-F238E27FC236}">
                <a16:creationId xmlns:a16="http://schemas.microsoft.com/office/drawing/2014/main" xmlns="" id="{0582429D-A6AE-4440-9B37-E9D8ACB36DFF}"/>
              </a:ext>
            </a:extLst>
          </p:cNvPr>
          <p:cNvSpPr>
            <a:spLocks noGrp="1"/>
          </p:cNvSpPr>
          <p:nvPr>
            <p:ph idx="1"/>
          </p:nvPr>
        </p:nvSpPr>
        <p:spPr>
          <a:xfrm>
            <a:off x="347505" y="538581"/>
            <a:ext cx="8448990" cy="3501141"/>
          </a:xfrm>
        </p:spPr>
        <p:txBody>
          <a:bodyPr/>
          <a:lstStyle/>
          <a:p>
            <a:r>
              <a:rPr lang="en-US" sz="2400" dirty="0"/>
              <a:t>Attacker encrypts ‘N’ number of plaintexts over server</a:t>
            </a:r>
          </a:p>
          <a:p>
            <a:pPr lvl="1"/>
            <a:r>
              <a:rPr lang="en-US" sz="1800" dirty="0"/>
              <a:t>Records Ciphertext and Execution time</a:t>
            </a:r>
          </a:p>
          <a:p>
            <a:pPr marL="0" indent="0">
              <a:buNone/>
            </a:pPr>
            <a:endParaRPr lang="en-US" dirty="0"/>
          </a:p>
        </p:txBody>
      </p:sp>
      <p:sp>
        <p:nvSpPr>
          <p:cNvPr id="3" name="Slide Number Placeholder 2">
            <a:extLst>
              <a:ext uri="{FF2B5EF4-FFF2-40B4-BE49-F238E27FC236}">
                <a16:creationId xmlns:a16="http://schemas.microsoft.com/office/drawing/2014/main" xmlns="" id="{BDEDD571-A675-4A26-9515-C46AEAF87BCC}"/>
              </a:ext>
            </a:extLst>
          </p:cNvPr>
          <p:cNvSpPr>
            <a:spLocks noGrp="1"/>
          </p:cNvSpPr>
          <p:nvPr>
            <p:ph type="sldNum" sz="quarter" idx="12"/>
          </p:nvPr>
        </p:nvSpPr>
        <p:spPr/>
        <p:txBody>
          <a:bodyPr/>
          <a:lstStyle/>
          <a:p>
            <a:fld id="{FB86036A-A961-4FA9-B8B8-F964629D4DC8}" type="slidenum">
              <a:rPr lang="en-US" smtClean="0"/>
              <a:pPr/>
              <a:t>49</a:t>
            </a:fld>
            <a:endParaRPr lang="en-US" dirty="0"/>
          </a:p>
        </p:txBody>
      </p:sp>
      <p:sp>
        <p:nvSpPr>
          <p:cNvPr id="4" name="Rectangle 3">
            <a:extLst>
              <a:ext uri="{FF2B5EF4-FFF2-40B4-BE49-F238E27FC236}">
                <a16:creationId xmlns:a16="http://schemas.microsoft.com/office/drawing/2014/main" xmlns="" id="{03E8783B-FB6C-4414-8197-98D0455137E1}"/>
              </a:ext>
            </a:extLst>
          </p:cNvPr>
          <p:cNvSpPr/>
          <p:nvPr/>
        </p:nvSpPr>
        <p:spPr>
          <a:xfrm>
            <a:off x="1180730" y="1827664"/>
            <a:ext cx="3770601" cy="295234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en-US" sz="506"/>
          </a:p>
        </p:txBody>
      </p:sp>
      <p:sp>
        <p:nvSpPr>
          <p:cNvPr id="5" name="Rectangle 4">
            <a:extLst>
              <a:ext uri="{FF2B5EF4-FFF2-40B4-BE49-F238E27FC236}">
                <a16:creationId xmlns:a16="http://schemas.microsoft.com/office/drawing/2014/main" xmlns="" id="{84972944-6405-468A-8C4E-8A036DB4C56D}"/>
              </a:ext>
            </a:extLst>
          </p:cNvPr>
          <p:cNvSpPr/>
          <p:nvPr/>
        </p:nvSpPr>
        <p:spPr>
          <a:xfrm>
            <a:off x="1208342" y="1862251"/>
            <a:ext cx="3702495" cy="43168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0,1</a:t>
            </a:r>
            <a:r>
              <a:rPr lang="en-US" dirty="0">
                <a:solidFill>
                  <a:schemeClr val="tx1"/>
                </a:solidFill>
                <a:latin typeface="Consolas" panose="020B0609020204030204" pitchFamily="49" charset="0"/>
              </a:rPr>
              <a:t>, 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0,2</a:t>
            </a:r>
            <a:r>
              <a:rPr lang="en-US" dirty="0">
                <a:solidFill>
                  <a:schemeClr val="tx1"/>
                </a:solidFill>
                <a:latin typeface="Consolas" panose="020B0609020204030204" pitchFamily="49" charset="0"/>
              </a:rPr>
              <a:t>, . . . . , 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0,N</a:t>
            </a:r>
          </a:p>
        </p:txBody>
      </p:sp>
      <p:sp>
        <p:nvSpPr>
          <p:cNvPr id="6" name="Rectangle 5">
            <a:extLst>
              <a:ext uri="{FF2B5EF4-FFF2-40B4-BE49-F238E27FC236}">
                <a16:creationId xmlns:a16="http://schemas.microsoft.com/office/drawing/2014/main" xmlns="" id="{C4C4ED7E-6F87-4B6F-8527-81FB7BC2C0E9}"/>
              </a:ext>
            </a:extLst>
          </p:cNvPr>
          <p:cNvSpPr/>
          <p:nvPr/>
        </p:nvSpPr>
        <p:spPr>
          <a:xfrm>
            <a:off x="5333573" y="1850778"/>
            <a:ext cx="1686339" cy="439006"/>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E</a:t>
            </a:r>
            <a:r>
              <a:rPr lang="en-US" baseline="-25000" dirty="0">
                <a:solidFill>
                  <a:schemeClr val="tx1"/>
                </a:solidFill>
                <a:latin typeface="Consolas" panose="020B0609020204030204" pitchFamily="49" charset="0"/>
              </a:rPr>
              <a:t>1</a:t>
            </a:r>
            <a:r>
              <a:rPr lang="en-US" dirty="0">
                <a:solidFill>
                  <a:schemeClr val="tx1"/>
                </a:solidFill>
                <a:latin typeface="Consolas" panose="020B0609020204030204" pitchFamily="49" charset="0"/>
              </a:rPr>
              <a:t>,E</a:t>
            </a:r>
            <a:r>
              <a:rPr lang="en-US" baseline="-25000" dirty="0">
                <a:solidFill>
                  <a:schemeClr val="tx1"/>
                </a:solidFill>
                <a:latin typeface="Consolas" panose="020B0609020204030204" pitchFamily="49" charset="0"/>
              </a:rPr>
              <a:t>2</a:t>
            </a:r>
            <a:r>
              <a:rPr lang="en-US" dirty="0">
                <a:solidFill>
                  <a:schemeClr val="tx1"/>
                </a:solidFill>
                <a:latin typeface="Consolas" panose="020B0609020204030204" pitchFamily="49" charset="0"/>
              </a:rPr>
              <a:t>,...,E</a:t>
            </a:r>
            <a:r>
              <a:rPr lang="en-US" baseline="-25000" dirty="0">
                <a:solidFill>
                  <a:schemeClr val="tx1"/>
                </a:solidFill>
                <a:latin typeface="Consolas" panose="020B0609020204030204" pitchFamily="49" charset="0"/>
              </a:rPr>
              <a:t>N</a:t>
            </a:r>
            <a:endParaRPr lang="en-US" baseline="30000" dirty="0">
              <a:solidFill>
                <a:schemeClr val="tx1"/>
              </a:solidFill>
              <a:latin typeface="Consolas" panose="020B0609020204030204" pitchFamily="49" charset="0"/>
            </a:endParaRPr>
          </a:p>
        </p:txBody>
      </p:sp>
      <p:sp>
        <p:nvSpPr>
          <p:cNvPr id="7" name="TextBox 6">
            <a:extLst>
              <a:ext uri="{FF2B5EF4-FFF2-40B4-BE49-F238E27FC236}">
                <a16:creationId xmlns:a16="http://schemas.microsoft.com/office/drawing/2014/main" xmlns="" id="{BEB7DC3D-82D5-436D-B61C-19D3F28FCB72}"/>
              </a:ext>
            </a:extLst>
          </p:cNvPr>
          <p:cNvSpPr txBox="1"/>
          <p:nvPr/>
        </p:nvSpPr>
        <p:spPr>
          <a:xfrm>
            <a:off x="-67175" y="1934004"/>
            <a:ext cx="1285929" cy="323165"/>
          </a:xfrm>
          <a:prstGeom prst="rect">
            <a:avLst/>
          </a:prstGeom>
          <a:noFill/>
        </p:spPr>
        <p:txBody>
          <a:bodyPr wrap="none" rtlCol="0">
            <a:spAutoFit/>
          </a:bodyPr>
          <a:lstStyle/>
          <a:p>
            <a:pPr algn="ctr"/>
            <a:r>
              <a:rPr lang="en-US" sz="1500" dirty="0"/>
              <a:t>Key Guess 0</a:t>
            </a:r>
          </a:p>
        </p:txBody>
      </p:sp>
      <p:sp>
        <p:nvSpPr>
          <p:cNvPr id="9" name="TextBox 8">
            <a:extLst>
              <a:ext uri="{FF2B5EF4-FFF2-40B4-BE49-F238E27FC236}">
                <a16:creationId xmlns:a16="http://schemas.microsoft.com/office/drawing/2014/main" xmlns="" id="{C9BC2F3C-121F-4F92-B7A1-A3BD11B7CE70}"/>
              </a:ext>
            </a:extLst>
          </p:cNvPr>
          <p:cNvSpPr txBox="1"/>
          <p:nvPr/>
        </p:nvSpPr>
        <p:spPr>
          <a:xfrm>
            <a:off x="-66787" y="2481390"/>
            <a:ext cx="1285929" cy="323165"/>
          </a:xfrm>
          <a:prstGeom prst="rect">
            <a:avLst/>
          </a:prstGeom>
          <a:noFill/>
        </p:spPr>
        <p:txBody>
          <a:bodyPr wrap="none" rtlCol="0">
            <a:spAutoFit/>
          </a:bodyPr>
          <a:lstStyle/>
          <a:p>
            <a:pPr algn="ctr"/>
            <a:r>
              <a:rPr lang="en-US" sz="1500" dirty="0"/>
              <a:t>Key Guess 1</a:t>
            </a:r>
          </a:p>
        </p:txBody>
      </p:sp>
      <p:sp>
        <p:nvSpPr>
          <p:cNvPr id="11" name="TextBox 10">
            <a:extLst>
              <a:ext uri="{FF2B5EF4-FFF2-40B4-BE49-F238E27FC236}">
                <a16:creationId xmlns:a16="http://schemas.microsoft.com/office/drawing/2014/main" xmlns="" id="{C7D5CB06-EF5F-4C26-8CE9-07EA3A5BF094}"/>
              </a:ext>
            </a:extLst>
          </p:cNvPr>
          <p:cNvSpPr txBox="1"/>
          <p:nvPr/>
        </p:nvSpPr>
        <p:spPr>
          <a:xfrm>
            <a:off x="69483" y="4249094"/>
            <a:ext cx="1116011" cy="553998"/>
          </a:xfrm>
          <a:prstGeom prst="rect">
            <a:avLst/>
          </a:prstGeom>
          <a:noFill/>
        </p:spPr>
        <p:txBody>
          <a:bodyPr wrap="none" rtlCol="0">
            <a:spAutoFit/>
          </a:bodyPr>
          <a:lstStyle/>
          <a:p>
            <a:pPr algn="ctr"/>
            <a:r>
              <a:rPr lang="en-US" sz="1500" dirty="0"/>
              <a:t>Key </a:t>
            </a:r>
          </a:p>
          <a:p>
            <a:pPr algn="ctr"/>
            <a:r>
              <a:rPr lang="en-US" sz="1500" dirty="0"/>
              <a:t>Guess 255</a:t>
            </a:r>
            <a:endParaRPr lang="en-US" sz="1050" dirty="0"/>
          </a:p>
        </p:txBody>
      </p:sp>
      <p:sp>
        <p:nvSpPr>
          <p:cNvPr id="13" name="Rectangle: Rounded Corners 135">
            <a:extLst>
              <a:ext uri="{FF2B5EF4-FFF2-40B4-BE49-F238E27FC236}">
                <a16:creationId xmlns:a16="http://schemas.microsoft.com/office/drawing/2014/main" xmlns="" id="{C753B238-A242-4C73-B4FF-46A9826E25DF}"/>
              </a:ext>
            </a:extLst>
          </p:cNvPr>
          <p:cNvSpPr/>
          <p:nvPr/>
        </p:nvSpPr>
        <p:spPr>
          <a:xfrm rot="16200000">
            <a:off x="2768213" y="83420"/>
            <a:ext cx="623247" cy="3894396"/>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en-US" sz="563"/>
          </a:p>
        </p:txBody>
      </p:sp>
      <p:sp>
        <p:nvSpPr>
          <p:cNvPr id="14" name="Rectangle 13">
            <a:extLst>
              <a:ext uri="{FF2B5EF4-FFF2-40B4-BE49-F238E27FC236}">
                <a16:creationId xmlns:a16="http://schemas.microsoft.com/office/drawing/2014/main" xmlns="" id="{025B3A26-55AD-4E87-9585-36C7C16609F1}"/>
              </a:ext>
            </a:extLst>
          </p:cNvPr>
          <p:cNvSpPr/>
          <p:nvPr/>
        </p:nvSpPr>
        <p:spPr>
          <a:xfrm>
            <a:off x="7605460" y="1827664"/>
            <a:ext cx="1085078" cy="2952344"/>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en-US" sz="506"/>
          </a:p>
        </p:txBody>
      </p:sp>
      <p:sp>
        <p:nvSpPr>
          <p:cNvPr id="15" name="Rectangle 14">
            <a:extLst>
              <a:ext uri="{FF2B5EF4-FFF2-40B4-BE49-F238E27FC236}">
                <a16:creationId xmlns:a16="http://schemas.microsoft.com/office/drawing/2014/main" xmlns="" id="{9BC71A51-FFE5-42DD-AF9E-6A566942F3B8}"/>
              </a:ext>
            </a:extLst>
          </p:cNvPr>
          <p:cNvSpPr/>
          <p:nvPr/>
        </p:nvSpPr>
        <p:spPr>
          <a:xfrm>
            <a:off x="7655304" y="1860945"/>
            <a:ext cx="995970" cy="434296"/>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Corr</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0</a:t>
            </a:r>
          </a:p>
        </p:txBody>
      </p:sp>
      <p:sp>
        <p:nvSpPr>
          <p:cNvPr id="17" name="Rectangle 16">
            <a:extLst>
              <a:ext uri="{FF2B5EF4-FFF2-40B4-BE49-F238E27FC236}">
                <a16:creationId xmlns:a16="http://schemas.microsoft.com/office/drawing/2014/main" xmlns="" id="{0DEBEB23-88E1-4663-887B-7A42FB9FC4FC}"/>
              </a:ext>
            </a:extLst>
          </p:cNvPr>
          <p:cNvSpPr/>
          <p:nvPr/>
        </p:nvSpPr>
        <p:spPr>
          <a:xfrm>
            <a:off x="7653840" y="2430733"/>
            <a:ext cx="995970" cy="424886"/>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Corr</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1</a:t>
            </a:r>
          </a:p>
        </p:txBody>
      </p:sp>
      <p:sp>
        <p:nvSpPr>
          <p:cNvPr id="18" name="Rectangle 17">
            <a:extLst>
              <a:ext uri="{FF2B5EF4-FFF2-40B4-BE49-F238E27FC236}">
                <a16:creationId xmlns:a16="http://schemas.microsoft.com/office/drawing/2014/main" xmlns="" id="{AB3033F5-FA1B-4DA7-B6E7-7BF3F6A6BA2E}"/>
              </a:ext>
            </a:extLst>
          </p:cNvPr>
          <p:cNvSpPr/>
          <p:nvPr/>
        </p:nvSpPr>
        <p:spPr>
          <a:xfrm>
            <a:off x="7655305" y="4298708"/>
            <a:ext cx="995971" cy="43168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Corr</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255</a:t>
            </a:r>
          </a:p>
        </p:txBody>
      </p:sp>
      <p:sp>
        <p:nvSpPr>
          <p:cNvPr id="22" name="TextBox 21">
            <a:extLst>
              <a:ext uri="{FF2B5EF4-FFF2-40B4-BE49-F238E27FC236}">
                <a16:creationId xmlns:a16="http://schemas.microsoft.com/office/drawing/2014/main" xmlns="" id="{DDC00D7A-EBD4-4E1E-8C3E-1BA7AF252FC1}"/>
              </a:ext>
            </a:extLst>
          </p:cNvPr>
          <p:cNvSpPr txBox="1"/>
          <p:nvPr/>
        </p:nvSpPr>
        <p:spPr>
          <a:xfrm>
            <a:off x="110785" y="3384993"/>
            <a:ext cx="904415" cy="553998"/>
          </a:xfrm>
          <a:prstGeom prst="rect">
            <a:avLst/>
          </a:prstGeom>
          <a:noFill/>
        </p:spPr>
        <p:txBody>
          <a:bodyPr wrap="none" rtlCol="0">
            <a:spAutoFit/>
          </a:bodyPr>
          <a:lstStyle/>
          <a:p>
            <a:pPr algn="ctr"/>
            <a:r>
              <a:rPr lang="en-US" sz="1500" dirty="0"/>
              <a:t>Key </a:t>
            </a:r>
          </a:p>
          <a:p>
            <a:pPr algn="ctr"/>
            <a:r>
              <a:rPr lang="en-US" sz="1500" dirty="0"/>
              <a:t>Guess </a:t>
            </a:r>
            <a:r>
              <a:rPr lang="el-GR" sz="1500" dirty="0"/>
              <a:t>α</a:t>
            </a:r>
            <a:endParaRPr lang="en-US" sz="1500" dirty="0"/>
          </a:p>
        </p:txBody>
      </p:sp>
      <p:sp>
        <p:nvSpPr>
          <p:cNvPr id="24" name="Rectangle 23">
            <a:extLst>
              <a:ext uri="{FF2B5EF4-FFF2-40B4-BE49-F238E27FC236}">
                <a16:creationId xmlns:a16="http://schemas.microsoft.com/office/drawing/2014/main" xmlns="" id="{5725D02E-4A84-46CC-B63D-E2E43026BCAF}"/>
              </a:ext>
            </a:extLst>
          </p:cNvPr>
          <p:cNvSpPr/>
          <p:nvPr/>
        </p:nvSpPr>
        <p:spPr>
          <a:xfrm>
            <a:off x="7653841" y="3409552"/>
            <a:ext cx="995971" cy="43168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err="1">
                <a:solidFill>
                  <a:schemeClr val="tx1"/>
                </a:solidFill>
                <a:latin typeface="Consolas" panose="020B0609020204030204" pitchFamily="49" charset="0"/>
              </a:rPr>
              <a:t>Corr</a:t>
            </a:r>
            <a:r>
              <a:rPr lang="en-US" baseline="-25000" dirty="0" err="1">
                <a:solidFill>
                  <a:schemeClr val="tx1"/>
                </a:solidFill>
                <a:latin typeface="Consolas" panose="020B0609020204030204" pitchFamily="49" charset="0"/>
              </a:rPr>
              <a:t>j</a:t>
            </a:r>
            <a:r>
              <a:rPr lang="el-GR" baseline="30000" dirty="0">
                <a:solidFill>
                  <a:schemeClr val="tx1"/>
                </a:solidFill>
                <a:latin typeface="Consolas" panose="020B0609020204030204" pitchFamily="49" charset="0"/>
              </a:rPr>
              <a:t>α</a:t>
            </a:r>
            <a:endParaRPr lang="en-US" baseline="30000" dirty="0">
              <a:solidFill>
                <a:schemeClr val="tx1"/>
              </a:solidFill>
              <a:latin typeface="Consolas" panose="020B0609020204030204" pitchFamily="49" charset="0"/>
            </a:endParaRPr>
          </a:p>
        </p:txBody>
      </p:sp>
      <p:sp>
        <p:nvSpPr>
          <p:cNvPr id="25" name="Rectangle: Rounded Corners 135">
            <a:extLst>
              <a:ext uri="{FF2B5EF4-FFF2-40B4-BE49-F238E27FC236}">
                <a16:creationId xmlns:a16="http://schemas.microsoft.com/office/drawing/2014/main" xmlns="" id="{7FB2460B-8E77-4E92-B94F-F154E9A25F6F}"/>
              </a:ext>
            </a:extLst>
          </p:cNvPr>
          <p:cNvSpPr/>
          <p:nvPr/>
        </p:nvSpPr>
        <p:spPr>
          <a:xfrm rot="16200000">
            <a:off x="2301832" y="1171700"/>
            <a:ext cx="534157" cy="4916250"/>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en-US" sz="563"/>
          </a:p>
        </p:txBody>
      </p:sp>
      <p:sp>
        <p:nvSpPr>
          <p:cNvPr id="26" name="Rectangle: Rounded Corners 135">
            <a:extLst>
              <a:ext uri="{FF2B5EF4-FFF2-40B4-BE49-F238E27FC236}">
                <a16:creationId xmlns:a16="http://schemas.microsoft.com/office/drawing/2014/main" xmlns="" id="{03B8E499-3CBC-416E-9FD9-569D9F6C8240}"/>
              </a:ext>
            </a:extLst>
          </p:cNvPr>
          <p:cNvSpPr/>
          <p:nvPr/>
        </p:nvSpPr>
        <p:spPr>
          <a:xfrm rot="16200000">
            <a:off x="7893453" y="3003963"/>
            <a:ext cx="534157" cy="1241006"/>
          </a:xfrm>
          <a:prstGeom prst="round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en-US" sz="563"/>
          </a:p>
        </p:txBody>
      </p:sp>
      <p:sp>
        <p:nvSpPr>
          <p:cNvPr id="29" name="TextBox 28">
            <a:extLst>
              <a:ext uri="{FF2B5EF4-FFF2-40B4-BE49-F238E27FC236}">
                <a16:creationId xmlns:a16="http://schemas.microsoft.com/office/drawing/2014/main" xmlns="" id="{E6429953-7A53-4215-B7D5-D9F323E09335}"/>
              </a:ext>
            </a:extLst>
          </p:cNvPr>
          <p:cNvSpPr txBox="1"/>
          <p:nvPr/>
        </p:nvSpPr>
        <p:spPr>
          <a:xfrm>
            <a:off x="6300799" y="3271938"/>
            <a:ext cx="1313181" cy="646331"/>
          </a:xfrm>
          <a:prstGeom prst="rect">
            <a:avLst/>
          </a:prstGeom>
          <a:noFill/>
        </p:spPr>
        <p:txBody>
          <a:bodyPr wrap="none" rtlCol="0">
            <a:spAutoFit/>
          </a:bodyPr>
          <a:lstStyle/>
          <a:p>
            <a:pPr algn="ctr"/>
            <a:r>
              <a:rPr lang="en-US" dirty="0">
                <a:solidFill>
                  <a:srgbClr val="FF0000"/>
                </a:solidFill>
              </a:rPr>
              <a:t>Maximum</a:t>
            </a:r>
            <a:br>
              <a:rPr lang="en-US" dirty="0">
                <a:solidFill>
                  <a:srgbClr val="FF0000"/>
                </a:solidFill>
              </a:rPr>
            </a:br>
            <a:r>
              <a:rPr lang="en-US" dirty="0">
                <a:solidFill>
                  <a:srgbClr val="FF0000"/>
                </a:solidFill>
              </a:rPr>
              <a:t>Correlation</a:t>
            </a:r>
          </a:p>
        </p:txBody>
      </p:sp>
      <p:sp>
        <p:nvSpPr>
          <p:cNvPr id="30" name="Rectangle 29">
            <a:extLst>
              <a:ext uri="{FF2B5EF4-FFF2-40B4-BE49-F238E27FC236}">
                <a16:creationId xmlns:a16="http://schemas.microsoft.com/office/drawing/2014/main" xmlns="" id="{2FDC4723-7105-4979-937A-0EC8C1672531}"/>
              </a:ext>
            </a:extLst>
          </p:cNvPr>
          <p:cNvSpPr/>
          <p:nvPr/>
        </p:nvSpPr>
        <p:spPr>
          <a:xfrm>
            <a:off x="1208338" y="2428096"/>
            <a:ext cx="3702495" cy="43168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1,1</a:t>
            </a:r>
            <a:r>
              <a:rPr lang="en-US" dirty="0">
                <a:solidFill>
                  <a:schemeClr val="tx1"/>
                </a:solidFill>
                <a:latin typeface="Consolas" panose="020B0609020204030204" pitchFamily="49" charset="0"/>
              </a:rPr>
              <a:t>, 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1,2</a:t>
            </a:r>
            <a:r>
              <a:rPr lang="en-US" dirty="0">
                <a:solidFill>
                  <a:schemeClr val="tx1"/>
                </a:solidFill>
                <a:latin typeface="Consolas" panose="020B0609020204030204" pitchFamily="49" charset="0"/>
              </a:rPr>
              <a:t>, . . . . , 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1,N</a:t>
            </a:r>
          </a:p>
        </p:txBody>
      </p:sp>
      <p:sp>
        <p:nvSpPr>
          <p:cNvPr id="31" name="Rectangle 30">
            <a:extLst>
              <a:ext uri="{FF2B5EF4-FFF2-40B4-BE49-F238E27FC236}">
                <a16:creationId xmlns:a16="http://schemas.microsoft.com/office/drawing/2014/main" xmlns="" id="{DCF8279D-440F-4BAD-8B90-C160FD509FB5}"/>
              </a:ext>
            </a:extLst>
          </p:cNvPr>
          <p:cNvSpPr/>
          <p:nvPr/>
        </p:nvSpPr>
        <p:spPr>
          <a:xfrm>
            <a:off x="1207898" y="3406099"/>
            <a:ext cx="3702495" cy="43168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err="1">
                <a:solidFill>
                  <a:schemeClr val="tx1"/>
                </a:solidFill>
                <a:latin typeface="Consolas" panose="020B0609020204030204" pitchFamily="49" charset="0"/>
              </a:rPr>
              <a:t>A</a:t>
            </a:r>
            <a:r>
              <a:rPr lang="en-US" baseline="-25000" dirty="0" err="1">
                <a:solidFill>
                  <a:schemeClr val="tx1"/>
                </a:solidFill>
                <a:latin typeface="Consolas" panose="020B0609020204030204" pitchFamily="49" charset="0"/>
              </a:rPr>
              <a:t>j</a:t>
            </a:r>
            <a:r>
              <a:rPr lang="el-GR" baseline="30000" dirty="0">
                <a:solidFill>
                  <a:schemeClr val="tx1"/>
                </a:solidFill>
                <a:latin typeface="Consolas" panose="020B0609020204030204" pitchFamily="49" charset="0"/>
              </a:rPr>
              <a:t>α</a:t>
            </a:r>
            <a:r>
              <a:rPr lang="en-US" baseline="30000" dirty="0">
                <a:solidFill>
                  <a:schemeClr val="tx1"/>
                </a:solidFill>
                <a:latin typeface="Consolas" panose="020B0609020204030204" pitchFamily="49" charset="0"/>
              </a:rPr>
              <a:t>,1</a:t>
            </a:r>
            <a:r>
              <a:rPr lang="en-US" dirty="0">
                <a:solidFill>
                  <a:schemeClr val="tx1"/>
                </a:solidFill>
                <a:latin typeface="Consolas" panose="020B0609020204030204" pitchFamily="49" charset="0"/>
              </a:rPr>
              <a:t>, </a:t>
            </a:r>
            <a:r>
              <a:rPr lang="en-US" dirty="0" err="1">
                <a:solidFill>
                  <a:schemeClr val="tx1"/>
                </a:solidFill>
                <a:latin typeface="Consolas" panose="020B0609020204030204" pitchFamily="49" charset="0"/>
              </a:rPr>
              <a:t>A</a:t>
            </a:r>
            <a:r>
              <a:rPr lang="en-US" baseline="-25000" dirty="0" err="1">
                <a:solidFill>
                  <a:schemeClr val="tx1"/>
                </a:solidFill>
                <a:latin typeface="Consolas" panose="020B0609020204030204" pitchFamily="49" charset="0"/>
              </a:rPr>
              <a:t>j</a:t>
            </a:r>
            <a:r>
              <a:rPr lang="el-GR" baseline="30000" dirty="0">
                <a:solidFill>
                  <a:schemeClr val="tx1"/>
                </a:solidFill>
                <a:latin typeface="Consolas" panose="020B0609020204030204" pitchFamily="49" charset="0"/>
              </a:rPr>
              <a:t>α</a:t>
            </a:r>
            <a:r>
              <a:rPr lang="en-US" baseline="30000" dirty="0">
                <a:solidFill>
                  <a:schemeClr val="tx1"/>
                </a:solidFill>
                <a:latin typeface="Consolas" panose="020B0609020204030204" pitchFamily="49" charset="0"/>
              </a:rPr>
              <a:t>,2</a:t>
            </a:r>
            <a:r>
              <a:rPr lang="en-US" dirty="0">
                <a:solidFill>
                  <a:schemeClr val="tx1"/>
                </a:solidFill>
                <a:latin typeface="Consolas" panose="020B0609020204030204" pitchFamily="49" charset="0"/>
              </a:rPr>
              <a:t>, . . . . , </a:t>
            </a:r>
            <a:r>
              <a:rPr lang="en-US" dirty="0" err="1">
                <a:solidFill>
                  <a:schemeClr val="tx1"/>
                </a:solidFill>
                <a:latin typeface="Consolas" panose="020B0609020204030204" pitchFamily="49" charset="0"/>
              </a:rPr>
              <a:t>A</a:t>
            </a:r>
            <a:r>
              <a:rPr lang="en-US" baseline="-25000" dirty="0" err="1">
                <a:solidFill>
                  <a:schemeClr val="tx1"/>
                </a:solidFill>
                <a:latin typeface="Consolas" panose="020B0609020204030204" pitchFamily="49" charset="0"/>
              </a:rPr>
              <a:t>j</a:t>
            </a:r>
            <a:r>
              <a:rPr lang="el-GR" baseline="30000" dirty="0">
                <a:solidFill>
                  <a:schemeClr val="tx1"/>
                </a:solidFill>
                <a:latin typeface="Consolas" panose="020B0609020204030204" pitchFamily="49" charset="0"/>
              </a:rPr>
              <a:t>α</a:t>
            </a:r>
            <a:r>
              <a:rPr lang="en-US" baseline="30000" dirty="0">
                <a:solidFill>
                  <a:schemeClr val="tx1"/>
                </a:solidFill>
                <a:latin typeface="Consolas" panose="020B0609020204030204" pitchFamily="49" charset="0"/>
              </a:rPr>
              <a:t>,N</a:t>
            </a:r>
          </a:p>
        </p:txBody>
      </p:sp>
      <p:sp>
        <p:nvSpPr>
          <p:cNvPr id="32" name="Rectangle 31">
            <a:extLst>
              <a:ext uri="{FF2B5EF4-FFF2-40B4-BE49-F238E27FC236}">
                <a16:creationId xmlns:a16="http://schemas.microsoft.com/office/drawing/2014/main" xmlns="" id="{C843F5E0-1E98-4EC7-B750-A7F6E0F62B42}"/>
              </a:ext>
            </a:extLst>
          </p:cNvPr>
          <p:cNvSpPr/>
          <p:nvPr/>
        </p:nvSpPr>
        <p:spPr>
          <a:xfrm>
            <a:off x="1207898" y="4305979"/>
            <a:ext cx="3702495" cy="43168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r>
              <a:rPr lang="en-US" dirty="0">
                <a:solidFill>
                  <a:schemeClr val="tx1"/>
                </a:solidFill>
                <a:latin typeface="Consolas" panose="020B0609020204030204" pitchFamily="49" charset="0"/>
              </a:rPr>
              <a:t>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255,1</a:t>
            </a:r>
            <a:r>
              <a:rPr lang="en-US" dirty="0">
                <a:solidFill>
                  <a:schemeClr val="tx1"/>
                </a:solidFill>
                <a:latin typeface="Consolas" panose="020B0609020204030204" pitchFamily="49" charset="0"/>
              </a:rPr>
              <a:t>, 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255,2</a:t>
            </a:r>
            <a:r>
              <a:rPr lang="en-US" dirty="0">
                <a:solidFill>
                  <a:schemeClr val="tx1"/>
                </a:solidFill>
                <a:latin typeface="Consolas" panose="020B0609020204030204" pitchFamily="49" charset="0"/>
              </a:rPr>
              <a:t>, . . . . ,A</a:t>
            </a:r>
            <a:r>
              <a:rPr lang="en-US" baseline="-25000" dirty="0">
                <a:solidFill>
                  <a:schemeClr val="tx1"/>
                </a:solidFill>
                <a:latin typeface="Consolas" panose="020B0609020204030204" pitchFamily="49" charset="0"/>
              </a:rPr>
              <a:t>j</a:t>
            </a:r>
            <a:r>
              <a:rPr lang="en-US" baseline="30000" dirty="0">
                <a:solidFill>
                  <a:schemeClr val="tx1"/>
                </a:solidFill>
                <a:latin typeface="Consolas" panose="020B0609020204030204" pitchFamily="49" charset="0"/>
              </a:rPr>
              <a:t>255,N</a:t>
            </a:r>
          </a:p>
        </p:txBody>
      </p:sp>
      <p:sp>
        <p:nvSpPr>
          <p:cNvPr id="33" name="Rectangle: Rounded Corners 135">
            <a:extLst>
              <a:ext uri="{FF2B5EF4-FFF2-40B4-BE49-F238E27FC236}">
                <a16:creationId xmlns:a16="http://schemas.microsoft.com/office/drawing/2014/main" xmlns="" id="{2826C43E-5511-46F5-914B-B0358C170652}"/>
              </a:ext>
            </a:extLst>
          </p:cNvPr>
          <p:cNvSpPr/>
          <p:nvPr/>
        </p:nvSpPr>
        <p:spPr>
          <a:xfrm rot="16200000">
            <a:off x="5872295" y="1095441"/>
            <a:ext cx="623249" cy="1870354"/>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718" tIns="12859" rIns="25718" bIns="12859" numCol="1" spcCol="0" rtlCol="0" fromWordArt="0" anchor="ctr" anchorCtr="0" forceAA="0" compatLnSpc="1">
            <a:prstTxWarp prst="textNoShape">
              <a:avLst/>
            </a:prstTxWarp>
            <a:noAutofit/>
          </a:bodyPr>
          <a:lstStyle/>
          <a:p>
            <a:pPr algn="ctr"/>
            <a:endParaRPr lang="en-US" sz="563"/>
          </a:p>
        </p:txBody>
      </p:sp>
      <p:sp>
        <p:nvSpPr>
          <p:cNvPr id="37" name="TextBox 36">
            <a:extLst>
              <a:ext uri="{FF2B5EF4-FFF2-40B4-BE49-F238E27FC236}">
                <a16:creationId xmlns:a16="http://schemas.microsoft.com/office/drawing/2014/main" xmlns="" id="{9E3B2D4D-0BDC-4461-9490-0DD83AF9C6EF}"/>
              </a:ext>
            </a:extLst>
          </p:cNvPr>
          <p:cNvSpPr txBox="1"/>
          <p:nvPr/>
        </p:nvSpPr>
        <p:spPr>
          <a:xfrm rot="16200000">
            <a:off x="2930751" y="2663458"/>
            <a:ext cx="378046" cy="923330"/>
          </a:xfrm>
          <a:prstGeom prst="rect">
            <a:avLst/>
          </a:prstGeom>
          <a:noFill/>
          <a:ln w="19050">
            <a:noFill/>
          </a:ln>
        </p:spPr>
        <p:txBody>
          <a:bodyPr wrap="square" rtlCol="0">
            <a:spAutoFit/>
          </a:bodyPr>
          <a:lstStyle/>
          <a:p>
            <a:r>
              <a:rPr lang="en-US" b="1" dirty="0"/>
              <a:t>.</a:t>
            </a:r>
          </a:p>
          <a:p>
            <a:r>
              <a:rPr lang="en-US" b="1" dirty="0"/>
              <a:t>.</a:t>
            </a:r>
          </a:p>
          <a:p>
            <a:r>
              <a:rPr lang="en-US" b="1" dirty="0"/>
              <a:t>.</a:t>
            </a:r>
            <a:endParaRPr lang="en-US" sz="1125" b="1" dirty="0"/>
          </a:p>
        </p:txBody>
      </p:sp>
      <p:sp>
        <p:nvSpPr>
          <p:cNvPr id="38" name="TextBox 37">
            <a:extLst>
              <a:ext uri="{FF2B5EF4-FFF2-40B4-BE49-F238E27FC236}">
                <a16:creationId xmlns:a16="http://schemas.microsoft.com/office/drawing/2014/main" xmlns="" id="{48E491BA-E86D-488A-A565-C0684C73CDB8}"/>
              </a:ext>
            </a:extLst>
          </p:cNvPr>
          <p:cNvSpPr txBox="1"/>
          <p:nvPr/>
        </p:nvSpPr>
        <p:spPr>
          <a:xfrm rot="16200000">
            <a:off x="2955021" y="3551483"/>
            <a:ext cx="378046" cy="923330"/>
          </a:xfrm>
          <a:prstGeom prst="rect">
            <a:avLst/>
          </a:prstGeom>
          <a:noFill/>
          <a:ln w="19050">
            <a:noFill/>
          </a:ln>
        </p:spPr>
        <p:txBody>
          <a:bodyPr wrap="square" rtlCol="0">
            <a:spAutoFit/>
          </a:bodyPr>
          <a:lstStyle/>
          <a:p>
            <a:r>
              <a:rPr lang="en-US" b="1" dirty="0"/>
              <a:t>.</a:t>
            </a:r>
          </a:p>
          <a:p>
            <a:r>
              <a:rPr lang="en-US" b="1" dirty="0"/>
              <a:t>.</a:t>
            </a:r>
          </a:p>
          <a:p>
            <a:r>
              <a:rPr lang="en-US" b="1" dirty="0"/>
              <a:t>.</a:t>
            </a:r>
            <a:endParaRPr lang="en-US" sz="1125" b="1" dirty="0"/>
          </a:p>
        </p:txBody>
      </p:sp>
      <p:sp>
        <p:nvSpPr>
          <p:cNvPr id="41" name="TextBox 40">
            <a:extLst>
              <a:ext uri="{FF2B5EF4-FFF2-40B4-BE49-F238E27FC236}">
                <a16:creationId xmlns:a16="http://schemas.microsoft.com/office/drawing/2014/main" xmlns="" id="{C0E77EFD-8C08-4DCD-83A1-BE8C184919E5}"/>
              </a:ext>
            </a:extLst>
          </p:cNvPr>
          <p:cNvSpPr txBox="1"/>
          <p:nvPr/>
        </p:nvSpPr>
        <p:spPr>
          <a:xfrm rot="16200000">
            <a:off x="7956972" y="2665229"/>
            <a:ext cx="378046" cy="923330"/>
          </a:xfrm>
          <a:prstGeom prst="rect">
            <a:avLst/>
          </a:prstGeom>
          <a:noFill/>
          <a:ln w="19050">
            <a:noFill/>
          </a:ln>
        </p:spPr>
        <p:txBody>
          <a:bodyPr wrap="square" rtlCol="0">
            <a:spAutoFit/>
          </a:bodyPr>
          <a:lstStyle/>
          <a:p>
            <a:r>
              <a:rPr lang="en-US" b="1" dirty="0"/>
              <a:t>.</a:t>
            </a:r>
          </a:p>
          <a:p>
            <a:r>
              <a:rPr lang="en-US" b="1" dirty="0"/>
              <a:t>.</a:t>
            </a:r>
          </a:p>
          <a:p>
            <a:r>
              <a:rPr lang="en-US" b="1" dirty="0"/>
              <a:t>.</a:t>
            </a:r>
            <a:endParaRPr lang="en-US" sz="1125" b="1" dirty="0"/>
          </a:p>
        </p:txBody>
      </p:sp>
      <p:sp>
        <p:nvSpPr>
          <p:cNvPr id="42" name="TextBox 41">
            <a:extLst>
              <a:ext uri="{FF2B5EF4-FFF2-40B4-BE49-F238E27FC236}">
                <a16:creationId xmlns:a16="http://schemas.microsoft.com/office/drawing/2014/main" xmlns="" id="{3CBC2675-680F-406C-8665-A45EC34C8D3D}"/>
              </a:ext>
            </a:extLst>
          </p:cNvPr>
          <p:cNvSpPr txBox="1"/>
          <p:nvPr/>
        </p:nvSpPr>
        <p:spPr>
          <a:xfrm rot="16200000">
            <a:off x="7981244" y="3553254"/>
            <a:ext cx="378046" cy="923330"/>
          </a:xfrm>
          <a:prstGeom prst="rect">
            <a:avLst/>
          </a:prstGeom>
          <a:noFill/>
          <a:ln w="19050">
            <a:noFill/>
          </a:ln>
        </p:spPr>
        <p:txBody>
          <a:bodyPr wrap="square" rtlCol="0">
            <a:spAutoFit/>
          </a:bodyPr>
          <a:lstStyle/>
          <a:p>
            <a:r>
              <a:rPr lang="en-US" b="1" dirty="0"/>
              <a:t>.</a:t>
            </a:r>
          </a:p>
          <a:p>
            <a:r>
              <a:rPr lang="en-US" b="1" dirty="0"/>
              <a:t>.</a:t>
            </a:r>
          </a:p>
          <a:p>
            <a:r>
              <a:rPr lang="en-US" b="1" dirty="0"/>
              <a:t>.</a:t>
            </a:r>
            <a:endParaRPr lang="en-US" sz="1125" b="1" dirty="0"/>
          </a:p>
        </p:txBody>
      </p:sp>
      <p:sp>
        <p:nvSpPr>
          <p:cNvPr id="43" name="TextBox 42">
            <a:extLst>
              <a:ext uri="{FF2B5EF4-FFF2-40B4-BE49-F238E27FC236}">
                <a16:creationId xmlns:a16="http://schemas.microsoft.com/office/drawing/2014/main" xmlns="" id="{3D5F6F47-EB7E-4900-9571-C558FD7B4BF1}"/>
              </a:ext>
            </a:extLst>
          </p:cNvPr>
          <p:cNvSpPr txBox="1"/>
          <p:nvPr/>
        </p:nvSpPr>
        <p:spPr>
          <a:xfrm>
            <a:off x="5295702" y="1145363"/>
            <a:ext cx="1762085" cy="646331"/>
          </a:xfrm>
          <a:prstGeom prst="rect">
            <a:avLst/>
          </a:prstGeom>
          <a:noFill/>
        </p:spPr>
        <p:txBody>
          <a:bodyPr wrap="none" rtlCol="0">
            <a:spAutoFit/>
          </a:bodyPr>
          <a:lstStyle/>
          <a:p>
            <a:pPr algn="ctr"/>
            <a:r>
              <a:rPr lang="en-US" dirty="0"/>
              <a:t>Recorded</a:t>
            </a:r>
          </a:p>
          <a:p>
            <a:pPr algn="ctr"/>
            <a:r>
              <a:rPr lang="en-US" dirty="0"/>
              <a:t>Execution Time</a:t>
            </a:r>
          </a:p>
        </p:txBody>
      </p:sp>
      <p:sp>
        <p:nvSpPr>
          <p:cNvPr id="44" name="TextBox 43">
            <a:extLst>
              <a:ext uri="{FF2B5EF4-FFF2-40B4-BE49-F238E27FC236}">
                <a16:creationId xmlns:a16="http://schemas.microsoft.com/office/drawing/2014/main" xmlns="" id="{39D058EB-E11C-4FDC-9EEF-EF9531BA72D4}"/>
              </a:ext>
            </a:extLst>
          </p:cNvPr>
          <p:cNvSpPr txBox="1"/>
          <p:nvPr/>
        </p:nvSpPr>
        <p:spPr>
          <a:xfrm>
            <a:off x="4969076" y="3278540"/>
            <a:ext cx="1107996" cy="646331"/>
          </a:xfrm>
          <a:prstGeom prst="rect">
            <a:avLst/>
          </a:prstGeom>
          <a:noFill/>
        </p:spPr>
        <p:txBody>
          <a:bodyPr wrap="none" rtlCol="0">
            <a:spAutoFit/>
          </a:bodyPr>
          <a:lstStyle/>
          <a:p>
            <a:pPr algn="ctr"/>
            <a:r>
              <a:rPr lang="en-US" dirty="0">
                <a:solidFill>
                  <a:srgbClr val="FF0000"/>
                </a:solidFill>
              </a:rPr>
              <a:t>Correct</a:t>
            </a:r>
          </a:p>
          <a:p>
            <a:pPr algn="ctr"/>
            <a:r>
              <a:rPr lang="en-US" dirty="0">
                <a:solidFill>
                  <a:srgbClr val="FF0000"/>
                </a:solidFill>
              </a:rPr>
              <a:t>Key Byte</a:t>
            </a:r>
          </a:p>
        </p:txBody>
      </p:sp>
      <p:sp>
        <p:nvSpPr>
          <p:cNvPr id="45" name="TextBox 44">
            <a:extLst>
              <a:ext uri="{FF2B5EF4-FFF2-40B4-BE49-F238E27FC236}">
                <a16:creationId xmlns:a16="http://schemas.microsoft.com/office/drawing/2014/main" xmlns="" id="{F757F463-9101-4780-89C7-F5DA948BF3C6}"/>
              </a:ext>
            </a:extLst>
          </p:cNvPr>
          <p:cNvSpPr txBox="1"/>
          <p:nvPr/>
        </p:nvSpPr>
        <p:spPr>
          <a:xfrm>
            <a:off x="1677458" y="1388832"/>
            <a:ext cx="2762359" cy="369332"/>
          </a:xfrm>
          <a:prstGeom prst="rect">
            <a:avLst/>
          </a:prstGeom>
          <a:noFill/>
        </p:spPr>
        <p:txBody>
          <a:bodyPr wrap="none" rtlCol="0">
            <a:spAutoFit/>
          </a:bodyPr>
          <a:lstStyle/>
          <a:p>
            <a:pPr algn="ctr"/>
            <a:r>
              <a:rPr lang="en-US" dirty="0"/>
              <a:t># of Coalesced Accesses</a:t>
            </a:r>
          </a:p>
        </p:txBody>
      </p:sp>
      <p:sp>
        <p:nvSpPr>
          <p:cNvPr id="46" name="TextBox 45">
            <a:extLst>
              <a:ext uri="{FF2B5EF4-FFF2-40B4-BE49-F238E27FC236}">
                <a16:creationId xmlns:a16="http://schemas.microsoft.com/office/drawing/2014/main" xmlns="" id="{4EE762D9-42B3-4E58-B0F1-05EF2D0D949A}"/>
              </a:ext>
            </a:extLst>
          </p:cNvPr>
          <p:cNvSpPr txBox="1"/>
          <p:nvPr/>
        </p:nvSpPr>
        <p:spPr>
          <a:xfrm>
            <a:off x="7407775" y="1468436"/>
            <a:ext cx="1428596" cy="369332"/>
          </a:xfrm>
          <a:prstGeom prst="rect">
            <a:avLst/>
          </a:prstGeom>
          <a:noFill/>
        </p:spPr>
        <p:txBody>
          <a:bodyPr wrap="none" rtlCol="0">
            <a:spAutoFit/>
          </a:bodyPr>
          <a:lstStyle/>
          <a:p>
            <a:pPr algn="ctr"/>
            <a:r>
              <a:rPr lang="en-US" dirty="0"/>
              <a:t>Correlations</a:t>
            </a:r>
          </a:p>
        </p:txBody>
      </p:sp>
    </p:spTree>
    <p:extLst>
      <p:ext uri="{BB962C8B-B14F-4D97-AF65-F5344CB8AC3E}">
        <p14:creationId xmlns:p14="http://schemas.microsoft.com/office/powerpoint/2010/main" val="32111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4" nodeType="clickEffect">
                                  <p:stCondLst>
                                    <p:cond delay="0"/>
                                  </p:stCondLst>
                                  <p:childTnLst>
                                    <p:set>
                                      <p:cBhvr>
                                        <p:cTn id="62" dur="1" fill="hold">
                                          <p:stCondLst>
                                            <p:cond delay="0"/>
                                          </p:stCondLst>
                                        </p:cTn>
                                        <p:tgtEl>
                                          <p:spTgt spid="1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p"/>
      <p:bldP spid="4" grpId="0" animBg="1"/>
      <p:bldP spid="5" grpId="0" animBg="1"/>
      <p:bldP spid="6" grpId="0" animBg="1"/>
      <p:bldP spid="7" grpId="0"/>
      <p:bldP spid="9" grpId="0"/>
      <p:bldP spid="11" grpId="0"/>
      <p:bldP spid="13" grpId="0" animBg="1"/>
      <p:bldP spid="13" grpId="4" animBg="1"/>
      <p:bldP spid="14" grpId="0" animBg="1"/>
      <p:bldP spid="15" grpId="0" animBg="1"/>
      <p:bldP spid="17" grpId="0" animBg="1"/>
      <p:bldP spid="18" grpId="0" animBg="1"/>
      <p:bldP spid="22" grpId="0"/>
      <p:bldP spid="24" grpId="0" animBg="1"/>
      <p:bldP spid="25" grpId="0" animBg="1"/>
      <p:bldP spid="26" grpId="0" animBg="1"/>
      <p:bldP spid="29" grpId="0"/>
      <p:bldP spid="30" grpId="0" animBg="1"/>
      <p:bldP spid="31" grpId="0" animBg="1"/>
      <p:bldP spid="32" grpId="0" animBg="1"/>
      <p:bldP spid="33" grpId="0" animBg="1"/>
      <p:bldP spid="33" grpId="1" animBg="1"/>
      <p:bldP spid="37" grpId="0"/>
      <p:bldP spid="38"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138" y="-143788"/>
            <a:ext cx="6237923" cy="994172"/>
          </a:xfrm>
        </p:spPr>
        <p:txBody>
          <a:bodyPr>
            <a:normAutofit/>
          </a:bodyPr>
          <a:lstStyle/>
          <a:p>
            <a:r>
              <a:rPr lang="en-US" sz="3600" dirty="0" smtClean="0"/>
              <a:t>Why GPUs? </a:t>
            </a:r>
            <a:endParaRPr lang="en-US" sz="3600" dirty="0"/>
          </a:p>
        </p:txBody>
      </p:sp>
      <p:pic>
        <p:nvPicPr>
          <p:cNvPr id="26" name="Content Placeholder 2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6444" y="3403296"/>
            <a:ext cx="1105496" cy="904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p:cNvPicPr>
          <p:nvPr/>
        </p:nvPicPr>
        <p:blipFill>
          <a:blip r:embed="rId4">
            <a:extLst>
              <a:ext uri="{28A0092B-C50C-407E-A947-70E740481C1C}">
                <a14:useLocalDpi xmlns:a14="http://schemas.microsoft.com/office/drawing/2010/main" val="0"/>
              </a:ext>
            </a:extLst>
          </a:blip>
          <a:stretch>
            <a:fillRect/>
          </a:stretch>
        </p:blipFill>
        <p:spPr>
          <a:xfrm>
            <a:off x="2075850" y="802708"/>
            <a:ext cx="991196" cy="904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5656262" y="746357"/>
            <a:ext cx="991196" cy="904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7276802" y="779710"/>
            <a:ext cx="991196" cy="904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294649" y="1791296"/>
            <a:ext cx="1104412" cy="300082"/>
          </a:xfrm>
          <a:prstGeom prst="rect">
            <a:avLst/>
          </a:prstGeom>
          <a:noFill/>
        </p:spPr>
        <p:txBody>
          <a:bodyPr wrap="square" rtlCol="0">
            <a:spAutoFit/>
          </a:bodyPr>
          <a:lstStyle/>
          <a:p>
            <a:pPr algn="ctr"/>
            <a:r>
              <a:rPr lang="en-US" sz="1350" dirty="0"/>
              <a:t>Astronomy</a:t>
            </a:r>
          </a:p>
        </p:txBody>
      </p:sp>
      <p:sp>
        <p:nvSpPr>
          <p:cNvPr id="12" name="TextBox 11"/>
          <p:cNvSpPr txBox="1"/>
          <p:nvPr/>
        </p:nvSpPr>
        <p:spPr>
          <a:xfrm>
            <a:off x="1581629" y="1726480"/>
            <a:ext cx="1909113" cy="507831"/>
          </a:xfrm>
          <a:prstGeom prst="rect">
            <a:avLst/>
          </a:prstGeom>
          <a:noFill/>
        </p:spPr>
        <p:txBody>
          <a:bodyPr wrap="square" rtlCol="0">
            <a:spAutoFit/>
          </a:bodyPr>
          <a:lstStyle/>
          <a:p>
            <a:pPr algn="ctr"/>
            <a:r>
              <a:rPr lang="en-US" sz="1350" dirty="0"/>
              <a:t>Medical</a:t>
            </a:r>
          </a:p>
          <a:p>
            <a:pPr algn="ctr"/>
            <a:r>
              <a:rPr lang="en-US" sz="1350" dirty="0"/>
              <a:t>Imaging</a:t>
            </a:r>
          </a:p>
        </p:txBody>
      </p:sp>
      <p:sp>
        <p:nvSpPr>
          <p:cNvPr id="13" name="TextBox 12"/>
          <p:cNvSpPr txBox="1"/>
          <p:nvPr/>
        </p:nvSpPr>
        <p:spPr>
          <a:xfrm>
            <a:off x="5404206" y="1735001"/>
            <a:ext cx="1495307" cy="507831"/>
          </a:xfrm>
          <a:prstGeom prst="rect">
            <a:avLst/>
          </a:prstGeom>
          <a:noFill/>
        </p:spPr>
        <p:txBody>
          <a:bodyPr wrap="square" rtlCol="0">
            <a:spAutoFit/>
          </a:bodyPr>
          <a:lstStyle/>
          <a:p>
            <a:pPr algn="ctr"/>
            <a:r>
              <a:rPr lang="en-US" sz="1350" dirty="0"/>
              <a:t>Audio </a:t>
            </a:r>
          </a:p>
          <a:p>
            <a:pPr algn="ctr"/>
            <a:r>
              <a:rPr lang="en-US" sz="1350" dirty="0"/>
              <a:t>Processing</a:t>
            </a:r>
          </a:p>
        </p:txBody>
      </p:sp>
      <p:sp>
        <p:nvSpPr>
          <p:cNvPr id="14" name="TextBox 13"/>
          <p:cNvSpPr txBox="1"/>
          <p:nvPr/>
        </p:nvSpPr>
        <p:spPr>
          <a:xfrm>
            <a:off x="7346483" y="1745161"/>
            <a:ext cx="908491" cy="507831"/>
          </a:xfrm>
          <a:prstGeom prst="rect">
            <a:avLst/>
          </a:prstGeom>
          <a:noFill/>
        </p:spPr>
        <p:txBody>
          <a:bodyPr wrap="square" rtlCol="0">
            <a:spAutoFit/>
          </a:bodyPr>
          <a:lstStyle/>
          <a:p>
            <a:pPr algn="ctr"/>
            <a:r>
              <a:rPr lang="en-US" sz="1350" dirty="0"/>
              <a:t>Machine</a:t>
            </a:r>
          </a:p>
          <a:p>
            <a:pPr algn="ctr"/>
            <a:r>
              <a:rPr lang="en-US" sz="1350" dirty="0"/>
              <a:t> Learning</a:t>
            </a:r>
          </a:p>
        </p:txBody>
      </p:sp>
      <p:sp>
        <p:nvSpPr>
          <p:cNvPr id="15" name="TextBox 14"/>
          <p:cNvSpPr txBox="1"/>
          <p:nvPr/>
        </p:nvSpPr>
        <p:spPr>
          <a:xfrm>
            <a:off x="3624230" y="1755835"/>
            <a:ext cx="1452327" cy="507831"/>
          </a:xfrm>
          <a:prstGeom prst="rect">
            <a:avLst/>
          </a:prstGeom>
          <a:noFill/>
        </p:spPr>
        <p:txBody>
          <a:bodyPr wrap="square" rtlCol="0">
            <a:spAutoFit/>
          </a:bodyPr>
          <a:lstStyle/>
          <a:p>
            <a:pPr algn="ctr"/>
            <a:r>
              <a:rPr lang="en-US" sz="1350" dirty="0"/>
              <a:t>Physics</a:t>
            </a:r>
          </a:p>
          <a:p>
            <a:pPr algn="ctr"/>
            <a:r>
              <a:rPr lang="en-US" sz="1350" dirty="0"/>
              <a:t>Simulation</a:t>
            </a:r>
          </a:p>
        </p:txBody>
      </p:sp>
      <p:sp>
        <p:nvSpPr>
          <p:cNvPr id="21" name="TextBox 20"/>
          <p:cNvSpPr txBox="1"/>
          <p:nvPr/>
        </p:nvSpPr>
        <p:spPr>
          <a:xfrm>
            <a:off x="686239" y="4466582"/>
            <a:ext cx="742511" cy="300082"/>
          </a:xfrm>
          <a:prstGeom prst="rect">
            <a:avLst/>
          </a:prstGeom>
          <a:noFill/>
        </p:spPr>
        <p:txBody>
          <a:bodyPr wrap="none" rtlCol="0">
            <a:spAutoFit/>
          </a:bodyPr>
          <a:lstStyle/>
          <a:p>
            <a:r>
              <a:rPr lang="en-US" sz="1350" dirty="0"/>
              <a:t>Games</a:t>
            </a:r>
          </a:p>
        </p:txBody>
      </p:sp>
      <p:sp>
        <p:nvSpPr>
          <p:cNvPr id="22" name="TextBox 21"/>
          <p:cNvSpPr txBox="1"/>
          <p:nvPr/>
        </p:nvSpPr>
        <p:spPr>
          <a:xfrm>
            <a:off x="2175549" y="4376759"/>
            <a:ext cx="1576484" cy="300082"/>
          </a:xfrm>
          <a:prstGeom prst="rect">
            <a:avLst/>
          </a:prstGeom>
          <a:noFill/>
        </p:spPr>
        <p:txBody>
          <a:bodyPr wrap="square" rtlCol="0">
            <a:spAutoFit/>
          </a:bodyPr>
          <a:lstStyle/>
          <a:p>
            <a:pPr algn="ctr"/>
            <a:r>
              <a:rPr lang="en-US" sz="1350" dirty="0"/>
              <a:t>Image Processing</a:t>
            </a:r>
          </a:p>
        </p:txBody>
      </p:sp>
      <p:sp>
        <p:nvSpPr>
          <p:cNvPr id="23" name="TextBox 22"/>
          <p:cNvSpPr txBox="1"/>
          <p:nvPr/>
        </p:nvSpPr>
        <p:spPr>
          <a:xfrm>
            <a:off x="4145110" y="4326975"/>
            <a:ext cx="2171700" cy="300082"/>
          </a:xfrm>
          <a:prstGeom prst="rect">
            <a:avLst/>
          </a:prstGeom>
          <a:noFill/>
        </p:spPr>
        <p:txBody>
          <a:bodyPr wrap="square" rtlCol="0">
            <a:spAutoFit/>
          </a:bodyPr>
          <a:lstStyle/>
          <a:p>
            <a:pPr algn="ctr"/>
            <a:r>
              <a:rPr lang="en-US" sz="1350" dirty="0"/>
              <a:t>Financial Computing</a:t>
            </a:r>
          </a:p>
        </p:txBody>
      </p:sp>
      <p:sp>
        <p:nvSpPr>
          <p:cNvPr id="24" name="TextBox 23"/>
          <p:cNvSpPr txBox="1"/>
          <p:nvPr/>
        </p:nvSpPr>
        <p:spPr>
          <a:xfrm>
            <a:off x="6634816" y="4300279"/>
            <a:ext cx="1423334" cy="300082"/>
          </a:xfrm>
          <a:prstGeom prst="rect">
            <a:avLst/>
          </a:prstGeom>
          <a:noFill/>
        </p:spPr>
        <p:txBody>
          <a:bodyPr wrap="square" rtlCol="0">
            <a:spAutoFit/>
          </a:bodyPr>
          <a:lstStyle/>
          <a:p>
            <a:r>
              <a:rPr lang="en-US" sz="1350" dirty="0"/>
              <a:t>Genomics</a:t>
            </a:r>
          </a:p>
        </p:txBody>
      </p:sp>
      <p:pic>
        <p:nvPicPr>
          <p:cNvPr id="28" name="Picture 27"/>
          <p:cNvPicPr>
            <a:picLocks/>
          </p:cNvPicPr>
          <p:nvPr/>
        </p:nvPicPr>
        <p:blipFill>
          <a:blip r:embed="rId7">
            <a:extLst>
              <a:ext uri="{28A0092B-C50C-407E-A947-70E740481C1C}">
                <a14:useLocalDpi xmlns:a14="http://schemas.microsoft.com/office/drawing/2010/main" val="0"/>
              </a:ext>
            </a:extLst>
          </a:blip>
          <a:stretch>
            <a:fillRect/>
          </a:stretch>
        </p:blipFill>
        <p:spPr>
          <a:xfrm>
            <a:off x="2154365" y="3392933"/>
            <a:ext cx="1749169" cy="904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4796" y="702930"/>
            <a:ext cx="991196" cy="9911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Rounded Rectangle 24"/>
          <p:cNvSpPr/>
          <p:nvPr/>
        </p:nvSpPr>
        <p:spPr>
          <a:xfrm>
            <a:off x="1828800" y="2343150"/>
            <a:ext cx="2400300" cy="839203"/>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Data-Level Parallelism</a:t>
            </a:r>
          </a:p>
        </p:txBody>
      </p:sp>
      <p:sp>
        <p:nvSpPr>
          <p:cNvPr id="34" name="Rounded Rectangle 33"/>
          <p:cNvSpPr/>
          <p:nvPr/>
        </p:nvSpPr>
        <p:spPr>
          <a:xfrm>
            <a:off x="4743449" y="2343150"/>
            <a:ext cx="3028951" cy="839203"/>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n w="0"/>
                <a:solidFill>
                  <a:schemeClr val="tx1"/>
                </a:solidFill>
                <a:effectLst>
                  <a:outerShdw blurRad="38100" dist="19050" dir="2700000" algn="tl" rotWithShape="0">
                    <a:schemeClr val="dk1">
                      <a:alpha val="40000"/>
                    </a:schemeClr>
                  </a:outerShdw>
                </a:effectLst>
              </a:rPr>
              <a:t>Large </a:t>
            </a:r>
          </a:p>
          <a:p>
            <a:pPr algn="ctr"/>
            <a:r>
              <a:rPr lang="en-US" b="1" dirty="0">
                <a:ln w="0"/>
                <a:solidFill>
                  <a:schemeClr val="tx1"/>
                </a:solidFill>
                <a:effectLst>
                  <a:outerShdw blurRad="38100" dist="19050" dir="2700000" algn="tl" rotWithShape="0">
                    <a:schemeClr val="dk1">
                      <a:alpha val="40000"/>
                    </a:schemeClr>
                  </a:outerShdw>
                </a:effectLst>
              </a:rPr>
              <a:t>Data Sets</a:t>
            </a:r>
          </a:p>
        </p:txBody>
      </p:sp>
      <p:pic>
        <p:nvPicPr>
          <p:cNvPr id="27" name="Picture 2" descr="File:NASA Mars Rov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807" y="828465"/>
            <a:ext cx="1039943" cy="831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2" name="Picture 31"/>
          <p:cNvPicPr>
            <a:picLocks noChangeAspect="1"/>
          </p:cNvPicPr>
          <p:nvPr/>
        </p:nvPicPr>
        <p:blipFill>
          <a:blip r:embed="rId10"/>
          <a:stretch>
            <a:fillRect/>
          </a:stretch>
        </p:blipFill>
        <p:spPr>
          <a:xfrm>
            <a:off x="4523394" y="3382989"/>
            <a:ext cx="1336301" cy="857250"/>
          </a:xfrm>
          <a:prstGeom prst="rect">
            <a:avLst/>
          </a:prstGeom>
        </p:spPr>
      </p:pic>
      <p:pic>
        <p:nvPicPr>
          <p:cNvPr id="35" name="Picture 34"/>
          <p:cNvPicPr>
            <a:picLocks noChangeAspect="1"/>
          </p:cNvPicPr>
          <p:nvPr/>
        </p:nvPicPr>
        <p:blipFill>
          <a:blip r:embed="rId11"/>
          <a:stretch>
            <a:fillRect/>
          </a:stretch>
        </p:blipFill>
        <p:spPr>
          <a:xfrm>
            <a:off x="6479556" y="3371850"/>
            <a:ext cx="1292845" cy="857250"/>
          </a:xfrm>
          <a:prstGeom prst="rect">
            <a:avLst/>
          </a:prstGeom>
        </p:spPr>
      </p:pic>
      <p:sp>
        <p:nvSpPr>
          <p:cNvPr id="29" name="Slide Number Placeholder 28"/>
          <p:cNvSpPr>
            <a:spLocks noGrp="1"/>
          </p:cNvSpPr>
          <p:nvPr>
            <p:ph type="sldNum" sz="quarter" idx="11"/>
          </p:nvPr>
        </p:nvSpPr>
        <p:spPr/>
        <p:txBody>
          <a:bodyPr/>
          <a:lstStyle/>
          <a:p>
            <a:fld id="{323594FA-E141-4234-AE05-360401972BE7}" type="slidenum">
              <a:rPr lang="en-US" altLang="en-US" smtClean="0"/>
              <a:pPr/>
              <a:t>5</a:t>
            </a:fld>
            <a:endParaRPr lang="en-US" altLang="en-US" dirty="0"/>
          </a:p>
        </p:txBody>
      </p:sp>
    </p:spTree>
    <p:extLst>
      <p:ext uri="{BB962C8B-B14F-4D97-AF65-F5344CB8AC3E}">
        <p14:creationId xmlns:p14="http://schemas.microsoft.com/office/powerpoint/2010/main" val="32482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86F2B9-46B3-41DA-A2D9-C6867D7112DC}"/>
              </a:ext>
            </a:extLst>
          </p:cNvPr>
          <p:cNvSpPr>
            <a:spLocks noGrp="1"/>
          </p:cNvSpPr>
          <p:nvPr>
            <p:ph type="title"/>
          </p:nvPr>
        </p:nvSpPr>
        <p:spPr/>
        <p:txBody>
          <a:bodyPr>
            <a:normAutofit/>
          </a:bodyPr>
          <a:lstStyle/>
          <a:p>
            <a:r>
              <a:rPr lang="en-US" sz="3400" b="1" dirty="0"/>
              <a:t>Simulating Timing Attack on our Set-up</a:t>
            </a:r>
          </a:p>
        </p:txBody>
      </p:sp>
      <p:sp>
        <p:nvSpPr>
          <p:cNvPr id="16" name="Content Placeholder 15">
            <a:extLst>
              <a:ext uri="{FF2B5EF4-FFF2-40B4-BE49-F238E27FC236}">
                <a16:creationId xmlns:a16="http://schemas.microsoft.com/office/drawing/2014/main" xmlns="" id="{040A8336-9F89-4F6B-8A48-71A5D6D81988}"/>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xmlns="" id="{7CA5FA7A-F3A0-40CF-AC04-7BA40AEE015F}"/>
              </a:ext>
            </a:extLst>
          </p:cNvPr>
          <p:cNvSpPr>
            <a:spLocks noGrp="1"/>
          </p:cNvSpPr>
          <p:nvPr>
            <p:ph type="sldNum" sz="quarter" idx="12"/>
          </p:nvPr>
        </p:nvSpPr>
        <p:spPr/>
        <p:txBody>
          <a:bodyPr/>
          <a:lstStyle/>
          <a:p>
            <a:fld id="{FB86036A-A961-4FA9-B8B8-F964629D4DC8}" type="slidenum">
              <a:rPr lang="en-US" smtClean="0"/>
              <a:pPr/>
              <a:t>50</a:t>
            </a:fld>
            <a:endParaRPr lang="en-US" dirty="0"/>
          </a:p>
        </p:txBody>
      </p:sp>
      <p:pic>
        <p:nvPicPr>
          <p:cNvPr id="11" name="Picture 10">
            <a:extLst>
              <a:ext uri="{FF2B5EF4-FFF2-40B4-BE49-F238E27FC236}">
                <a16:creationId xmlns:a16="http://schemas.microsoft.com/office/drawing/2014/main" xmlns="" id="{5B2B94D1-D22C-4466-9193-861B8C2DB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082" y="851498"/>
            <a:ext cx="6899990" cy="4073352"/>
          </a:xfrm>
          <a:prstGeom prst="rect">
            <a:avLst/>
          </a:prstGeom>
        </p:spPr>
      </p:pic>
      <p:sp>
        <p:nvSpPr>
          <p:cNvPr id="12" name="Rectangle: Rounded Corners 11">
            <a:extLst>
              <a:ext uri="{FF2B5EF4-FFF2-40B4-BE49-F238E27FC236}">
                <a16:creationId xmlns:a16="http://schemas.microsoft.com/office/drawing/2014/main" xmlns="" id="{29747360-A11C-45C3-BA55-B67495A2423D}"/>
              </a:ext>
            </a:extLst>
          </p:cNvPr>
          <p:cNvSpPr/>
          <p:nvPr/>
        </p:nvSpPr>
        <p:spPr>
          <a:xfrm>
            <a:off x="2266374" y="2779077"/>
            <a:ext cx="4608540" cy="10897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xmlns="" id="{4DEE170E-A51E-4927-BBFF-0C4CEF275FEE}"/>
              </a:ext>
            </a:extLst>
          </p:cNvPr>
          <p:cNvSpPr/>
          <p:nvPr/>
        </p:nvSpPr>
        <p:spPr>
          <a:xfrm>
            <a:off x="2553977" y="1274657"/>
            <a:ext cx="480056" cy="4474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xmlns="" id="{224E6D4B-1C0D-45B1-8733-6CE8938AAB83}"/>
              </a:ext>
            </a:extLst>
          </p:cNvPr>
          <p:cNvSpPr txBox="1"/>
          <p:nvPr/>
        </p:nvSpPr>
        <p:spPr>
          <a:xfrm>
            <a:off x="2978372" y="1211092"/>
            <a:ext cx="1858201" cy="415498"/>
          </a:xfrm>
          <a:prstGeom prst="rect">
            <a:avLst/>
          </a:prstGeom>
          <a:noFill/>
        </p:spPr>
        <p:txBody>
          <a:bodyPr wrap="none" rtlCol="0">
            <a:spAutoFit/>
          </a:bodyPr>
          <a:lstStyle/>
          <a:p>
            <a:r>
              <a:rPr lang="en-US" sz="2100" dirty="0">
                <a:solidFill>
                  <a:srgbClr val="FF0000"/>
                </a:solidFill>
              </a:rPr>
              <a:t>Correct guess</a:t>
            </a:r>
            <a:endParaRPr lang="en-US" sz="1350" dirty="0">
              <a:solidFill>
                <a:srgbClr val="FF0000"/>
              </a:solidFill>
            </a:endParaRPr>
          </a:p>
        </p:txBody>
      </p:sp>
      <p:sp>
        <p:nvSpPr>
          <p:cNvPr id="15" name="TextBox 14">
            <a:extLst>
              <a:ext uri="{FF2B5EF4-FFF2-40B4-BE49-F238E27FC236}">
                <a16:creationId xmlns:a16="http://schemas.microsoft.com/office/drawing/2014/main" xmlns="" id="{9AB41AB2-3178-46EE-BCE8-420CD88231A1}"/>
              </a:ext>
            </a:extLst>
          </p:cNvPr>
          <p:cNvSpPr txBox="1"/>
          <p:nvPr/>
        </p:nvSpPr>
        <p:spPr>
          <a:xfrm>
            <a:off x="3515877" y="2395031"/>
            <a:ext cx="2307042" cy="415498"/>
          </a:xfrm>
          <a:prstGeom prst="rect">
            <a:avLst/>
          </a:prstGeom>
          <a:noFill/>
        </p:spPr>
        <p:txBody>
          <a:bodyPr wrap="none" rtlCol="0">
            <a:spAutoFit/>
          </a:bodyPr>
          <a:lstStyle/>
          <a:p>
            <a:r>
              <a:rPr lang="en-US" sz="2100" dirty="0">
                <a:solidFill>
                  <a:srgbClr val="FF0000"/>
                </a:solidFill>
              </a:rPr>
              <a:t>Incorrect guesses</a:t>
            </a:r>
            <a:endParaRPr lang="en-US" sz="1350" dirty="0">
              <a:solidFill>
                <a:srgbClr val="FF0000"/>
              </a:solidFill>
            </a:endParaRPr>
          </a:p>
        </p:txBody>
      </p:sp>
      <p:sp>
        <p:nvSpPr>
          <p:cNvPr id="10" name="Rectangle: Rounded Corners 9">
            <a:extLst>
              <a:ext uri="{FF2B5EF4-FFF2-40B4-BE49-F238E27FC236}">
                <a16:creationId xmlns:a16="http://schemas.microsoft.com/office/drawing/2014/main" xmlns="" id="{5E78A2E0-F435-4994-9CB8-978C2970E80B}"/>
              </a:ext>
            </a:extLst>
          </p:cNvPr>
          <p:cNvSpPr/>
          <p:nvPr/>
        </p:nvSpPr>
        <p:spPr>
          <a:xfrm>
            <a:off x="106325" y="194537"/>
            <a:ext cx="8931349" cy="4538561"/>
          </a:xfrm>
          <a:prstGeom prst="round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3300" b="1" dirty="0"/>
              <a:t>Why is Correlation Timing Attack possible?</a:t>
            </a:r>
          </a:p>
          <a:p>
            <a:pPr marL="342892" indent="-342892">
              <a:buFont typeface="Arial" panose="020B0604020202020204" pitchFamily="34" charset="0"/>
              <a:buChar char="•"/>
            </a:pPr>
            <a:r>
              <a:rPr lang="en-US" sz="2400" dirty="0"/>
              <a:t>The </a:t>
            </a:r>
            <a:r>
              <a:rPr lang="en-US" sz="2400" b="1" i="1" dirty="0"/>
              <a:t>baseline attack</a:t>
            </a:r>
            <a:r>
              <a:rPr lang="en-US" sz="2400" dirty="0"/>
              <a:t> leverages the </a:t>
            </a:r>
            <a:r>
              <a:rPr lang="en-US" sz="2400" b="1" i="1" dirty="0"/>
              <a:t>deterministic</a:t>
            </a:r>
            <a:r>
              <a:rPr lang="en-US" sz="2400" dirty="0"/>
              <a:t> nature of the coalescing </a:t>
            </a:r>
            <a:r>
              <a:rPr lang="en-US" sz="2400" dirty="0" smtClean="0"/>
              <a:t>mechanism</a:t>
            </a:r>
          </a:p>
          <a:p>
            <a:pPr marL="342892" indent="-342892">
              <a:buFont typeface="Arial" panose="020B0604020202020204" pitchFamily="34" charset="0"/>
              <a:buChar char="•"/>
            </a:pPr>
            <a:r>
              <a:rPr lang="en-US" sz="2400" dirty="0" smtClean="0"/>
              <a:t>AES key value affects the coalesced accesses</a:t>
            </a:r>
          </a:p>
          <a:p>
            <a:pPr marL="342892" indent="-342892">
              <a:buFont typeface="Arial" panose="020B0604020202020204" pitchFamily="34" charset="0"/>
              <a:buChar char="•"/>
            </a:pPr>
            <a:r>
              <a:rPr lang="en-US" sz="2400" dirty="0"/>
              <a:t># coalesced </a:t>
            </a:r>
            <a:r>
              <a:rPr lang="en-US" sz="2400" dirty="0" smtClean="0"/>
              <a:t>accesses affects the execution time</a:t>
            </a:r>
            <a:endParaRPr lang="en-US" sz="2400" dirty="0"/>
          </a:p>
        </p:txBody>
      </p:sp>
      <p:sp>
        <p:nvSpPr>
          <p:cNvPr id="17" name="Rectangle: Rounded Corners 16">
            <a:extLst>
              <a:ext uri="{FF2B5EF4-FFF2-40B4-BE49-F238E27FC236}">
                <a16:creationId xmlns:a16="http://schemas.microsoft.com/office/drawing/2014/main" xmlns="" id="{F8E2EC2F-E5A6-40F4-AFE0-216AFC1AC862}"/>
              </a:ext>
            </a:extLst>
          </p:cNvPr>
          <p:cNvSpPr/>
          <p:nvPr/>
        </p:nvSpPr>
        <p:spPr>
          <a:xfrm>
            <a:off x="106325" y="194537"/>
            <a:ext cx="8941974" cy="4538561"/>
          </a:xfrm>
          <a:prstGeom prst="round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3300" b="1" dirty="0"/>
              <a:t>How to mitigate Correlation Timing Attacks on GPU</a:t>
            </a:r>
            <a:r>
              <a:rPr lang="en-US" sz="3300" b="1" dirty="0" smtClean="0"/>
              <a:t>?</a:t>
            </a:r>
          </a:p>
          <a:p>
            <a:pPr algn="ctr"/>
            <a:endParaRPr lang="en-US" sz="3300" b="1" dirty="0"/>
          </a:p>
          <a:p>
            <a:pPr algn="ctr"/>
            <a:r>
              <a:rPr lang="en-US" sz="3300" b="1" dirty="0" smtClean="0"/>
              <a:t>Answer: By making it harder for the attacker to correctly calculate the number of coalesced accesses</a:t>
            </a:r>
            <a:endParaRPr lang="en-US" sz="3300" b="1" dirty="0"/>
          </a:p>
        </p:txBody>
      </p:sp>
    </p:spTree>
    <p:extLst>
      <p:ext uri="{BB962C8B-B14F-4D97-AF65-F5344CB8AC3E}">
        <p14:creationId xmlns:p14="http://schemas.microsoft.com/office/powerpoint/2010/main" val="36157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P spid="10"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2C606F-E80F-4848-9E9D-AC6BD4F0D23C}"/>
              </a:ext>
            </a:extLst>
          </p:cNvPr>
          <p:cNvSpPr>
            <a:spLocks noGrp="1"/>
          </p:cNvSpPr>
          <p:nvPr>
            <p:ph type="title"/>
          </p:nvPr>
        </p:nvSpPr>
        <p:spPr/>
        <p:txBody>
          <a:bodyPr>
            <a:normAutofit/>
          </a:bodyPr>
          <a:lstStyle/>
          <a:p>
            <a:r>
              <a:rPr lang="en-US" sz="3600" b="1" dirty="0"/>
              <a:t>Naïve Solution</a:t>
            </a:r>
          </a:p>
        </p:txBody>
      </p:sp>
      <p:sp>
        <p:nvSpPr>
          <p:cNvPr id="3" name="Content Placeholder 2">
            <a:extLst>
              <a:ext uri="{FF2B5EF4-FFF2-40B4-BE49-F238E27FC236}">
                <a16:creationId xmlns:a16="http://schemas.microsoft.com/office/drawing/2014/main" xmlns="" id="{DAB93C25-1946-40E9-AB6C-654AA11B1139}"/>
              </a:ext>
            </a:extLst>
          </p:cNvPr>
          <p:cNvSpPr>
            <a:spLocks noGrp="1"/>
          </p:cNvSpPr>
          <p:nvPr>
            <p:ph idx="1"/>
          </p:nvPr>
        </p:nvSpPr>
        <p:spPr>
          <a:xfrm>
            <a:off x="106325" y="768123"/>
            <a:ext cx="8931349" cy="3729858"/>
          </a:xfrm>
        </p:spPr>
        <p:txBody>
          <a:bodyPr>
            <a:normAutofit/>
          </a:bodyPr>
          <a:lstStyle/>
          <a:p>
            <a:r>
              <a:rPr lang="en-US" sz="2400" dirty="0"/>
              <a:t>Disable coalescing altogether?</a:t>
            </a:r>
          </a:p>
          <a:p>
            <a:pPr lvl="1"/>
            <a:r>
              <a:rPr lang="en-US" sz="2000" dirty="0"/>
              <a:t>Correlation drops to </a:t>
            </a:r>
            <a:r>
              <a:rPr lang="en-US" sz="2000" dirty="0">
                <a:latin typeface="Yu Gothic" panose="020B0400000000000000" pitchFamily="34" charset="-128"/>
                <a:ea typeface="Yu Gothic" panose="020B0400000000000000" pitchFamily="34" charset="-128"/>
              </a:rPr>
              <a:t>~</a:t>
            </a:r>
            <a:r>
              <a:rPr lang="en-US" sz="2000" dirty="0"/>
              <a:t>0</a:t>
            </a:r>
          </a:p>
          <a:p>
            <a:pPr lvl="1"/>
            <a:r>
              <a:rPr lang="en-US" sz="2000" dirty="0"/>
              <a:t>Correct key byte is indistinguishable</a:t>
            </a:r>
          </a:p>
          <a:p>
            <a:endParaRPr lang="en-US" sz="2400" dirty="0"/>
          </a:p>
          <a:p>
            <a:endParaRPr lang="en-US" sz="2400" dirty="0"/>
          </a:p>
          <a:p>
            <a:endParaRPr lang="en-US" sz="2400" dirty="0"/>
          </a:p>
          <a:p>
            <a:r>
              <a:rPr lang="en-US" sz="2400" dirty="0"/>
              <a:t>Up to </a:t>
            </a:r>
            <a:r>
              <a:rPr lang="en-US" sz="2400" dirty="0">
                <a:solidFill>
                  <a:srgbClr val="FF0000"/>
                </a:solidFill>
              </a:rPr>
              <a:t>178%</a:t>
            </a:r>
            <a:r>
              <a:rPr lang="en-US" sz="2400" dirty="0"/>
              <a:t> performance degradation</a:t>
            </a:r>
          </a:p>
          <a:p>
            <a:pPr lvl="1"/>
            <a:r>
              <a:rPr lang="en-US" sz="2000" dirty="0"/>
              <a:t>Degradation increases with plaintext size</a:t>
            </a:r>
          </a:p>
        </p:txBody>
      </p:sp>
      <p:sp>
        <p:nvSpPr>
          <p:cNvPr id="8" name="Slide Number Placeholder 7">
            <a:extLst>
              <a:ext uri="{FF2B5EF4-FFF2-40B4-BE49-F238E27FC236}">
                <a16:creationId xmlns:a16="http://schemas.microsoft.com/office/drawing/2014/main" xmlns="" id="{607DFBFC-0352-42AB-8AAA-9B93D4E20EF9}"/>
              </a:ext>
            </a:extLst>
          </p:cNvPr>
          <p:cNvSpPr>
            <a:spLocks noGrp="1"/>
          </p:cNvSpPr>
          <p:nvPr>
            <p:ph type="sldNum" sz="quarter" idx="12"/>
          </p:nvPr>
        </p:nvSpPr>
        <p:spPr/>
        <p:txBody>
          <a:bodyPr/>
          <a:lstStyle/>
          <a:p>
            <a:fld id="{FB86036A-A961-4FA9-B8B8-F964629D4DC8}" type="slidenum">
              <a:rPr lang="en-US" smtClean="0"/>
              <a:pPr/>
              <a:t>51</a:t>
            </a:fld>
            <a:endParaRPr lang="en-US" dirty="0"/>
          </a:p>
        </p:txBody>
      </p:sp>
      <p:pic>
        <p:nvPicPr>
          <p:cNvPr id="5" name="Picture 4">
            <a:extLst>
              <a:ext uri="{FF2B5EF4-FFF2-40B4-BE49-F238E27FC236}">
                <a16:creationId xmlns:a16="http://schemas.microsoft.com/office/drawing/2014/main" xmlns="" id="{ED88E0B3-5EA0-423A-88B0-E89D18D92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148" y="865088"/>
            <a:ext cx="4119750" cy="2432061"/>
          </a:xfrm>
          <a:prstGeom prst="rect">
            <a:avLst/>
          </a:prstGeom>
        </p:spPr>
      </p:pic>
      <p:sp>
        <p:nvSpPr>
          <p:cNvPr id="6" name="Oval 5">
            <a:extLst>
              <a:ext uri="{FF2B5EF4-FFF2-40B4-BE49-F238E27FC236}">
                <a16:creationId xmlns:a16="http://schemas.microsoft.com/office/drawing/2014/main" xmlns="" id="{92B29736-5480-4751-9B31-970DFC80A59F}"/>
              </a:ext>
            </a:extLst>
          </p:cNvPr>
          <p:cNvSpPr/>
          <p:nvPr/>
        </p:nvSpPr>
        <p:spPr>
          <a:xfrm>
            <a:off x="6020629" y="2145311"/>
            <a:ext cx="480056" cy="4474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xmlns="" id="{A3636F94-2E33-4114-99C6-31065F939994}"/>
              </a:ext>
            </a:extLst>
          </p:cNvPr>
          <p:cNvSpPr txBox="1"/>
          <p:nvPr/>
        </p:nvSpPr>
        <p:spPr>
          <a:xfrm>
            <a:off x="6756819" y="1428347"/>
            <a:ext cx="1858201" cy="415498"/>
          </a:xfrm>
          <a:prstGeom prst="rect">
            <a:avLst/>
          </a:prstGeom>
          <a:noFill/>
        </p:spPr>
        <p:txBody>
          <a:bodyPr wrap="none" rtlCol="0">
            <a:spAutoFit/>
          </a:bodyPr>
          <a:lstStyle/>
          <a:p>
            <a:r>
              <a:rPr lang="en-US" sz="2100" dirty="0">
                <a:solidFill>
                  <a:srgbClr val="FF0000"/>
                </a:solidFill>
              </a:rPr>
              <a:t>Correct guess</a:t>
            </a:r>
            <a:endParaRPr lang="en-US" sz="1350" dirty="0">
              <a:solidFill>
                <a:srgbClr val="FF0000"/>
              </a:solidFill>
            </a:endParaRPr>
          </a:p>
        </p:txBody>
      </p:sp>
      <p:cxnSp>
        <p:nvCxnSpPr>
          <p:cNvPr id="11" name="Straight Arrow Connector 10">
            <a:extLst>
              <a:ext uri="{FF2B5EF4-FFF2-40B4-BE49-F238E27FC236}">
                <a16:creationId xmlns:a16="http://schemas.microsoft.com/office/drawing/2014/main" xmlns="" id="{15061502-41C4-4FDD-B5AD-F754F4120871}"/>
              </a:ext>
            </a:extLst>
          </p:cNvPr>
          <p:cNvCxnSpPr>
            <a:endCxn id="6" idx="0"/>
          </p:cNvCxnSpPr>
          <p:nvPr/>
        </p:nvCxnSpPr>
        <p:spPr>
          <a:xfrm flipH="1">
            <a:off x="6260657" y="1752606"/>
            <a:ext cx="496163" cy="3927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xmlns="" id="{4ED06E78-3ACF-40B1-A43A-70C773804E8E}"/>
              </a:ext>
            </a:extLst>
          </p:cNvPr>
          <p:cNvSpPr/>
          <p:nvPr/>
        </p:nvSpPr>
        <p:spPr>
          <a:xfrm>
            <a:off x="988741" y="4114387"/>
            <a:ext cx="7181385" cy="70418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rPr>
              <a:t>Naïve solution is Good for Security, Bad for Performance</a:t>
            </a:r>
          </a:p>
          <a:p>
            <a:pPr algn="ctr"/>
            <a:r>
              <a:rPr lang="en-US" sz="2100" dirty="0">
                <a:solidFill>
                  <a:srgbClr val="FF0000"/>
                </a:solidFill>
              </a:rPr>
              <a:t>Offers no tradeoff</a:t>
            </a:r>
            <a:endParaRPr lang="en-US" sz="1350" dirty="0"/>
          </a:p>
        </p:txBody>
      </p:sp>
      <p:sp>
        <p:nvSpPr>
          <p:cNvPr id="12" name="Rectangle: Rounded Corners 11">
            <a:extLst>
              <a:ext uri="{FF2B5EF4-FFF2-40B4-BE49-F238E27FC236}">
                <a16:creationId xmlns:a16="http://schemas.microsoft.com/office/drawing/2014/main" xmlns="" id="{B91D047B-E46F-4B5A-A26F-7E970E2DDC57}"/>
              </a:ext>
            </a:extLst>
          </p:cNvPr>
          <p:cNvSpPr/>
          <p:nvPr/>
        </p:nvSpPr>
        <p:spPr>
          <a:xfrm>
            <a:off x="186482" y="287592"/>
            <a:ext cx="8783782" cy="4623100"/>
          </a:xfrm>
          <a:prstGeom prst="round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342892" indent="-342892">
              <a:buFont typeface="Arial" panose="020B0604020202020204" pitchFamily="34" charset="0"/>
              <a:buChar char="•"/>
            </a:pPr>
            <a:endParaRPr lang="en-US" sz="2400" dirty="0">
              <a:solidFill>
                <a:schemeClr val="bg1"/>
              </a:solidFill>
            </a:endParaRPr>
          </a:p>
          <a:p>
            <a:pPr marL="342892" indent="-342892">
              <a:buFont typeface="Arial" panose="020B0604020202020204" pitchFamily="34" charset="0"/>
              <a:buChar char="•"/>
            </a:pPr>
            <a:endParaRPr lang="en-US" sz="2400" dirty="0">
              <a:solidFill>
                <a:schemeClr val="bg1"/>
              </a:solidFill>
            </a:endParaRPr>
          </a:p>
          <a:p>
            <a:pPr marL="342892" indent="-342892">
              <a:buFont typeface="Arial" panose="020B0604020202020204" pitchFamily="34" charset="0"/>
              <a:buChar char="•"/>
            </a:pPr>
            <a:r>
              <a:rPr lang="en-US" sz="2400" dirty="0" smtClean="0">
                <a:solidFill>
                  <a:schemeClr val="bg1"/>
                </a:solidFill>
              </a:rPr>
              <a:t>Targets </a:t>
            </a:r>
            <a:r>
              <a:rPr lang="en-US" sz="2400" dirty="0">
                <a:solidFill>
                  <a:schemeClr val="bg1"/>
                </a:solidFill>
              </a:rPr>
              <a:t>the </a:t>
            </a:r>
            <a:r>
              <a:rPr lang="en-US" sz="2400" b="1" i="1" dirty="0">
                <a:solidFill>
                  <a:schemeClr val="bg1"/>
                </a:solidFill>
              </a:rPr>
              <a:t>deterministic</a:t>
            </a:r>
            <a:r>
              <a:rPr lang="en-US" sz="2400" dirty="0">
                <a:solidFill>
                  <a:schemeClr val="bg1"/>
                </a:solidFill>
              </a:rPr>
              <a:t> nature of the coalescing mechanism</a:t>
            </a:r>
          </a:p>
          <a:p>
            <a:pPr marL="685783" lvl="1" indent="-342892">
              <a:buFont typeface="Arial" panose="020B0604020202020204" pitchFamily="34" charset="0"/>
              <a:buChar char="•"/>
            </a:pPr>
            <a:r>
              <a:rPr lang="en-US" sz="2100" dirty="0">
                <a:solidFill>
                  <a:schemeClr val="bg1"/>
                </a:solidFill>
              </a:rPr>
              <a:t>Fixed number of </a:t>
            </a:r>
            <a:r>
              <a:rPr lang="en-US" sz="2100" dirty="0" err="1">
                <a:solidFill>
                  <a:schemeClr val="bg1"/>
                </a:solidFill>
              </a:rPr>
              <a:t>subwarps</a:t>
            </a:r>
            <a:endParaRPr lang="en-US" sz="2100" dirty="0">
              <a:solidFill>
                <a:schemeClr val="bg1"/>
              </a:solidFill>
            </a:endParaRPr>
          </a:p>
          <a:p>
            <a:pPr marL="685783" lvl="1" indent="-342892">
              <a:buFont typeface="Arial" panose="020B0604020202020204" pitchFamily="34" charset="0"/>
              <a:buChar char="•"/>
            </a:pPr>
            <a:r>
              <a:rPr lang="en-US" sz="2100" dirty="0">
                <a:solidFill>
                  <a:schemeClr val="bg1"/>
                </a:solidFill>
              </a:rPr>
              <a:t>Fixed sizes of </a:t>
            </a:r>
            <a:r>
              <a:rPr lang="en-US" sz="2100" dirty="0" err="1">
                <a:solidFill>
                  <a:schemeClr val="bg1"/>
                </a:solidFill>
              </a:rPr>
              <a:t>subwarp</a:t>
            </a:r>
            <a:endParaRPr lang="en-US" sz="2100" dirty="0">
              <a:solidFill>
                <a:schemeClr val="bg1"/>
              </a:solidFill>
            </a:endParaRPr>
          </a:p>
          <a:p>
            <a:pPr marL="685783" lvl="1" indent="-342892">
              <a:buFont typeface="Arial" panose="020B0604020202020204" pitchFamily="34" charset="0"/>
              <a:buChar char="•"/>
            </a:pPr>
            <a:r>
              <a:rPr lang="en-US" sz="2100" dirty="0">
                <a:solidFill>
                  <a:schemeClr val="bg1"/>
                </a:solidFill>
              </a:rPr>
              <a:t>Deterministic mapping of the thread elements to </a:t>
            </a:r>
            <a:r>
              <a:rPr lang="en-US" sz="2100" dirty="0" err="1">
                <a:solidFill>
                  <a:schemeClr val="bg1"/>
                </a:solidFill>
              </a:rPr>
              <a:t>subwarps</a:t>
            </a:r>
            <a:endParaRPr lang="en-US" sz="2100" dirty="0">
              <a:solidFill>
                <a:schemeClr val="bg1"/>
              </a:solidFill>
            </a:endParaRPr>
          </a:p>
        </p:txBody>
      </p:sp>
      <p:sp>
        <p:nvSpPr>
          <p:cNvPr id="17" name="TextBox 16">
            <a:extLst>
              <a:ext uri="{FF2B5EF4-FFF2-40B4-BE49-F238E27FC236}">
                <a16:creationId xmlns:a16="http://schemas.microsoft.com/office/drawing/2014/main" xmlns="" id="{86C9154D-2BDE-485F-A02E-A4F132166D0A}"/>
              </a:ext>
            </a:extLst>
          </p:cNvPr>
          <p:cNvSpPr txBox="1"/>
          <p:nvPr/>
        </p:nvSpPr>
        <p:spPr>
          <a:xfrm>
            <a:off x="212101" y="828093"/>
            <a:ext cx="8761565" cy="1477328"/>
          </a:xfrm>
          <a:prstGeom prst="rect">
            <a:avLst/>
          </a:prstGeom>
          <a:noFill/>
        </p:spPr>
        <p:txBody>
          <a:bodyPr wrap="square" rtlCol="0">
            <a:spAutoFit/>
          </a:bodyPr>
          <a:lstStyle/>
          <a:p>
            <a:pPr algn="ctr"/>
            <a:r>
              <a:rPr lang="en-US" sz="3600" b="1" dirty="0" err="1">
                <a:solidFill>
                  <a:schemeClr val="bg1"/>
                </a:solidFill>
              </a:rPr>
              <a:t>RCoal</a:t>
            </a:r>
            <a:r>
              <a:rPr lang="en-US" sz="3600" b="1" dirty="0">
                <a:solidFill>
                  <a:schemeClr val="bg1"/>
                </a:solidFill>
              </a:rPr>
              <a:t> </a:t>
            </a:r>
            <a:r>
              <a:rPr lang="en-US" sz="3600" dirty="0">
                <a:solidFill>
                  <a:schemeClr val="bg1"/>
                </a:solidFill>
              </a:rPr>
              <a:t>to mitigate the correlation timing</a:t>
            </a:r>
          </a:p>
          <a:p>
            <a:pPr algn="ctr"/>
            <a:r>
              <a:rPr lang="en-US" sz="3600" dirty="0">
                <a:solidFill>
                  <a:schemeClr val="bg1"/>
                </a:solidFill>
              </a:rPr>
              <a:t>attacks</a:t>
            </a:r>
          </a:p>
          <a:p>
            <a:endParaRPr lang="en-US" dirty="0"/>
          </a:p>
        </p:txBody>
      </p:sp>
    </p:spTree>
    <p:extLst>
      <p:ext uri="{BB962C8B-B14F-4D97-AF65-F5344CB8AC3E}">
        <p14:creationId xmlns:p14="http://schemas.microsoft.com/office/powerpoint/2010/main" val="315719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P spid="4" grpId="0" animBg="1"/>
      <p:bldP spid="12"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6DAD3-3893-4BF3-A028-95E76B774534}"/>
              </a:ext>
            </a:extLst>
          </p:cNvPr>
          <p:cNvSpPr>
            <a:spLocks noGrp="1"/>
          </p:cNvSpPr>
          <p:nvPr>
            <p:ph type="title"/>
          </p:nvPr>
        </p:nvSpPr>
        <p:spPr/>
        <p:txBody>
          <a:bodyPr>
            <a:normAutofit/>
          </a:bodyPr>
          <a:lstStyle/>
          <a:p>
            <a:r>
              <a:rPr lang="en-US" sz="3600" b="1" dirty="0" err="1"/>
              <a:t>RCoal</a:t>
            </a:r>
            <a:r>
              <a:rPr lang="en-US" sz="3600" b="1" dirty="0"/>
              <a:t>: Fixed Sized </a:t>
            </a:r>
            <a:r>
              <a:rPr lang="en-US" sz="3600" b="1" dirty="0" err="1"/>
              <a:t>Subwarp</a:t>
            </a:r>
            <a:r>
              <a:rPr lang="en-US" sz="3600" b="1" dirty="0"/>
              <a:t> (FSS)</a:t>
            </a:r>
          </a:p>
        </p:txBody>
      </p:sp>
      <p:sp>
        <p:nvSpPr>
          <p:cNvPr id="3" name="Slide Number Placeholder 2">
            <a:extLst>
              <a:ext uri="{FF2B5EF4-FFF2-40B4-BE49-F238E27FC236}">
                <a16:creationId xmlns:a16="http://schemas.microsoft.com/office/drawing/2014/main" xmlns="" id="{73477B66-0CA8-4591-BAC3-D235D51DC4FF}"/>
              </a:ext>
            </a:extLst>
          </p:cNvPr>
          <p:cNvSpPr>
            <a:spLocks noGrp="1"/>
          </p:cNvSpPr>
          <p:nvPr>
            <p:ph type="sldNum" sz="quarter" idx="12"/>
          </p:nvPr>
        </p:nvSpPr>
        <p:spPr/>
        <p:txBody>
          <a:bodyPr/>
          <a:lstStyle/>
          <a:p>
            <a:fld id="{FB86036A-A961-4FA9-B8B8-F964629D4DC8}" type="slidenum">
              <a:rPr lang="en-US" smtClean="0"/>
              <a:pPr/>
              <a:t>52</a:t>
            </a:fld>
            <a:endParaRPr lang="en-US" dirty="0"/>
          </a:p>
        </p:txBody>
      </p:sp>
      <p:sp>
        <p:nvSpPr>
          <p:cNvPr id="6" name="Rectangle 5">
            <a:extLst>
              <a:ext uri="{FF2B5EF4-FFF2-40B4-BE49-F238E27FC236}">
                <a16:creationId xmlns:a16="http://schemas.microsoft.com/office/drawing/2014/main" xmlns="" id="{AAAA2CCE-B301-4710-9675-8E7136DB340E}"/>
              </a:ext>
            </a:extLst>
          </p:cNvPr>
          <p:cNvSpPr/>
          <p:nvPr/>
        </p:nvSpPr>
        <p:spPr>
          <a:xfrm>
            <a:off x="1127809" y="2493353"/>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7" name="Rectangle 6">
            <a:extLst>
              <a:ext uri="{FF2B5EF4-FFF2-40B4-BE49-F238E27FC236}">
                <a16:creationId xmlns:a16="http://schemas.microsoft.com/office/drawing/2014/main" xmlns="" id="{E2F2D1AE-6725-410E-BDFE-41DEDA6172E5}"/>
              </a:ext>
            </a:extLst>
          </p:cNvPr>
          <p:cNvSpPr/>
          <p:nvPr/>
        </p:nvSpPr>
        <p:spPr>
          <a:xfrm>
            <a:off x="723577" y="3219905"/>
            <a:ext cx="775418"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8" name="Rectangle 7">
            <a:extLst>
              <a:ext uri="{FF2B5EF4-FFF2-40B4-BE49-F238E27FC236}">
                <a16:creationId xmlns:a16="http://schemas.microsoft.com/office/drawing/2014/main" xmlns="" id="{B70A4774-B58E-4AC6-BB3C-05C2A0BE4162}"/>
              </a:ext>
            </a:extLst>
          </p:cNvPr>
          <p:cNvSpPr/>
          <p:nvPr/>
        </p:nvSpPr>
        <p:spPr>
          <a:xfrm>
            <a:off x="1497895" y="3219905"/>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9" name="Rectangle 8">
            <a:extLst>
              <a:ext uri="{FF2B5EF4-FFF2-40B4-BE49-F238E27FC236}">
                <a16:creationId xmlns:a16="http://schemas.microsoft.com/office/drawing/2014/main" xmlns="" id="{8C09094A-A58E-457F-9F8F-2738B0BCDD64}"/>
              </a:ext>
            </a:extLst>
          </p:cNvPr>
          <p:cNvSpPr/>
          <p:nvPr/>
        </p:nvSpPr>
        <p:spPr>
          <a:xfrm>
            <a:off x="2263471" y="321990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10" name="Rectangle 9">
            <a:extLst>
              <a:ext uri="{FF2B5EF4-FFF2-40B4-BE49-F238E27FC236}">
                <a16:creationId xmlns:a16="http://schemas.microsoft.com/office/drawing/2014/main" xmlns="" id="{85571A48-EF65-4C46-931D-94FE1B89B86C}"/>
              </a:ext>
            </a:extLst>
          </p:cNvPr>
          <p:cNvSpPr/>
          <p:nvPr/>
        </p:nvSpPr>
        <p:spPr>
          <a:xfrm>
            <a:off x="3027574" y="321990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12" name="Arrow: Down 11">
            <a:extLst>
              <a:ext uri="{FF2B5EF4-FFF2-40B4-BE49-F238E27FC236}">
                <a16:creationId xmlns:a16="http://schemas.microsoft.com/office/drawing/2014/main" xmlns="" id="{08311D77-BE73-4E81-9F1D-04FE61D37776}"/>
              </a:ext>
            </a:extLst>
          </p:cNvPr>
          <p:cNvSpPr/>
          <p:nvPr/>
        </p:nvSpPr>
        <p:spPr>
          <a:xfrm>
            <a:off x="2039787" y="2187706"/>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18" name="Rectangle 17">
            <a:extLst>
              <a:ext uri="{FF2B5EF4-FFF2-40B4-BE49-F238E27FC236}">
                <a16:creationId xmlns:a16="http://schemas.microsoft.com/office/drawing/2014/main" xmlns="" id="{80292F3F-01EF-4E4F-9812-1BE3B0447C7E}"/>
              </a:ext>
            </a:extLst>
          </p:cNvPr>
          <p:cNvSpPr/>
          <p:nvPr/>
        </p:nvSpPr>
        <p:spPr>
          <a:xfrm>
            <a:off x="731550" y="4491976"/>
            <a:ext cx="774964"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0x08</a:t>
            </a:r>
          </a:p>
        </p:txBody>
      </p:sp>
      <p:sp>
        <p:nvSpPr>
          <p:cNvPr id="19" name="Rectangle 18">
            <a:extLst>
              <a:ext uri="{FF2B5EF4-FFF2-40B4-BE49-F238E27FC236}">
                <a16:creationId xmlns:a16="http://schemas.microsoft.com/office/drawing/2014/main" xmlns="" id="{D255AAC2-9B16-44EA-9DF7-075DF99AFC17}"/>
              </a:ext>
            </a:extLst>
          </p:cNvPr>
          <p:cNvSpPr/>
          <p:nvPr/>
        </p:nvSpPr>
        <p:spPr>
          <a:xfrm>
            <a:off x="1505871" y="4491976"/>
            <a:ext cx="76186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0x09</a:t>
            </a:r>
          </a:p>
        </p:txBody>
      </p:sp>
      <p:sp>
        <p:nvSpPr>
          <p:cNvPr id="20" name="Rectangle 19">
            <a:extLst>
              <a:ext uri="{FF2B5EF4-FFF2-40B4-BE49-F238E27FC236}">
                <a16:creationId xmlns:a16="http://schemas.microsoft.com/office/drawing/2014/main" xmlns="" id="{B01417E0-9DF7-4777-8EFC-C548EDBE2031}"/>
              </a:ext>
            </a:extLst>
          </p:cNvPr>
          <p:cNvSpPr/>
          <p:nvPr/>
        </p:nvSpPr>
        <p:spPr>
          <a:xfrm>
            <a:off x="2268376" y="449197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0x0A</a:t>
            </a:r>
          </a:p>
        </p:txBody>
      </p:sp>
      <p:sp>
        <p:nvSpPr>
          <p:cNvPr id="21" name="Rectangle 20">
            <a:extLst>
              <a:ext uri="{FF2B5EF4-FFF2-40B4-BE49-F238E27FC236}">
                <a16:creationId xmlns:a16="http://schemas.microsoft.com/office/drawing/2014/main" xmlns="" id="{B156314E-7632-46E1-BCB0-AD73EB648167}"/>
              </a:ext>
            </a:extLst>
          </p:cNvPr>
          <p:cNvSpPr/>
          <p:nvPr/>
        </p:nvSpPr>
        <p:spPr>
          <a:xfrm>
            <a:off x="3027847" y="449197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0x0B</a:t>
            </a:r>
          </a:p>
        </p:txBody>
      </p:sp>
      <p:sp>
        <p:nvSpPr>
          <p:cNvPr id="46" name="TextBox 45">
            <a:extLst>
              <a:ext uri="{FF2B5EF4-FFF2-40B4-BE49-F238E27FC236}">
                <a16:creationId xmlns:a16="http://schemas.microsoft.com/office/drawing/2014/main" xmlns="" id="{A4BE8B87-432E-4E44-9FEF-F06D6E0D0F33}"/>
              </a:ext>
            </a:extLst>
          </p:cNvPr>
          <p:cNvSpPr txBox="1"/>
          <p:nvPr/>
        </p:nvSpPr>
        <p:spPr>
          <a:xfrm>
            <a:off x="648537" y="651526"/>
            <a:ext cx="3435171" cy="369332"/>
          </a:xfrm>
          <a:prstGeom prst="rect">
            <a:avLst/>
          </a:prstGeom>
          <a:noFill/>
        </p:spPr>
        <p:txBody>
          <a:bodyPr wrap="none" rtlCol="0">
            <a:spAutoFit/>
          </a:bodyPr>
          <a:lstStyle/>
          <a:p>
            <a:pPr defTabSz="130642"/>
            <a:r>
              <a:rPr lang="en-US" b="1" dirty="0">
                <a:solidFill>
                  <a:prstClr val="black"/>
                </a:solidFill>
                <a:latin typeface="Calibri" panose="020F0502020204030204"/>
              </a:rPr>
              <a:t>DEFAULT: number of </a:t>
            </a:r>
            <a:r>
              <a:rPr lang="en-US" b="1" dirty="0" err="1">
                <a:solidFill>
                  <a:prstClr val="black"/>
                </a:solidFill>
                <a:latin typeface="Calibri" panose="020F0502020204030204"/>
              </a:rPr>
              <a:t>subwarps</a:t>
            </a:r>
            <a:r>
              <a:rPr lang="en-US" b="1" dirty="0">
                <a:solidFill>
                  <a:prstClr val="black"/>
                </a:solidFill>
                <a:latin typeface="Calibri" panose="020F0502020204030204"/>
              </a:rPr>
              <a:t> = 1</a:t>
            </a:r>
          </a:p>
        </p:txBody>
      </p:sp>
      <p:sp>
        <p:nvSpPr>
          <p:cNvPr id="52" name="Rectangle 51">
            <a:extLst>
              <a:ext uri="{FF2B5EF4-FFF2-40B4-BE49-F238E27FC236}">
                <a16:creationId xmlns:a16="http://schemas.microsoft.com/office/drawing/2014/main" xmlns="" id="{BA8B4680-5A05-47A1-A5C6-6FEC1523058C}"/>
              </a:ext>
            </a:extLst>
          </p:cNvPr>
          <p:cNvSpPr/>
          <p:nvPr/>
        </p:nvSpPr>
        <p:spPr>
          <a:xfrm>
            <a:off x="176056" y="1023625"/>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53" name="Rectangle 52">
            <a:extLst>
              <a:ext uri="{FF2B5EF4-FFF2-40B4-BE49-F238E27FC236}">
                <a16:creationId xmlns:a16="http://schemas.microsoft.com/office/drawing/2014/main" xmlns="" id="{5434C32B-38F6-4117-89EF-ADAFF3CADAD2}"/>
              </a:ext>
            </a:extLst>
          </p:cNvPr>
          <p:cNvSpPr/>
          <p:nvPr/>
        </p:nvSpPr>
        <p:spPr>
          <a:xfrm>
            <a:off x="415558" y="1809370"/>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54" name="Rectangle 53">
            <a:extLst>
              <a:ext uri="{FF2B5EF4-FFF2-40B4-BE49-F238E27FC236}">
                <a16:creationId xmlns:a16="http://schemas.microsoft.com/office/drawing/2014/main" xmlns="" id="{33572645-708A-4357-B8D7-807ED5F024EB}"/>
              </a:ext>
            </a:extLst>
          </p:cNvPr>
          <p:cNvSpPr/>
          <p:nvPr/>
        </p:nvSpPr>
        <p:spPr>
          <a:xfrm>
            <a:off x="415558" y="1105718"/>
            <a:ext cx="3721141" cy="363262"/>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55" name="Rectangle 54">
            <a:extLst>
              <a:ext uri="{FF2B5EF4-FFF2-40B4-BE49-F238E27FC236}">
                <a16:creationId xmlns:a16="http://schemas.microsoft.com/office/drawing/2014/main" xmlns="" id="{649A7BD2-4B12-4397-9C2B-A248F3E4860F}"/>
              </a:ext>
            </a:extLst>
          </p:cNvPr>
          <p:cNvSpPr/>
          <p:nvPr/>
        </p:nvSpPr>
        <p:spPr>
          <a:xfrm>
            <a:off x="1345303" y="1811485"/>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0x04</a:t>
            </a:r>
          </a:p>
        </p:txBody>
      </p:sp>
      <p:sp>
        <p:nvSpPr>
          <p:cNvPr id="57" name="Rectangle 56">
            <a:extLst>
              <a:ext uri="{FF2B5EF4-FFF2-40B4-BE49-F238E27FC236}">
                <a16:creationId xmlns:a16="http://schemas.microsoft.com/office/drawing/2014/main" xmlns="" id="{CE5DDCB5-6D4E-4CF7-9DB4-26A3FB54BF2A}"/>
              </a:ext>
            </a:extLst>
          </p:cNvPr>
          <p:cNvSpPr/>
          <p:nvPr/>
        </p:nvSpPr>
        <p:spPr>
          <a:xfrm>
            <a:off x="2279071" y="1812004"/>
            <a:ext cx="931202"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0x07</a:t>
            </a:r>
          </a:p>
        </p:txBody>
      </p:sp>
      <p:sp>
        <p:nvSpPr>
          <p:cNvPr id="59" name="Rectangle 58">
            <a:extLst>
              <a:ext uri="{FF2B5EF4-FFF2-40B4-BE49-F238E27FC236}">
                <a16:creationId xmlns:a16="http://schemas.microsoft.com/office/drawing/2014/main" xmlns="" id="{1413425D-CAC6-4237-8E81-9E051795801F}"/>
              </a:ext>
            </a:extLst>
          </p:cNvPr>
          <p:cNvSpPr/>
          <p:nvPr/>
        </p:nvSpPr>
        <p:spPr>
          <a:xfrm>
            <a:off x="3207442" y="1812088"/>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0x09</a:t>
            </a:r>
          </a:p>
        </p:txBody>
      </p:sp>
      <p:sp>
        <p:nvSpPr>
          <p:cNvPr id="61" name="Rectangle: Rounded Corners 60">
            <a:extLst>
              <a:ext uri="{FF2B5EF4-FFF2-40B4-BE49-F238E27FC236}">
                <a16:creationId xmlns:a16="http://schemas.microsoft.com/office/drawing/2014/main" xmlns="" id="{495FEF7A-7BDC-40DC-8838-6E00E75A46C0}"/>
              </a:ext>
            </a:extLst>
          </p:cNvPr>
          <p:cNvSpPr/>
          <p:nvPr/>
        </p:nvSpPr>
        <p:spPr>
          <a:xfrm>
            <a:off x="215283" y="1050117"/>
            <a:ext cx="4081475" cy="11095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79" name="Rectangle 78">
            <a:extLst>
              <a:ext uri="{FF2B5EF4-FFF2-40B4-BE49-F238E27FC236}">
                <a16:creationId xmlns:a16="http://schemas.microsoft.com/office/drawing/2014/main" xmlns="" id="{FBC21EA3-1FFA-4763-87C9-748182927980}"/>
              </a:ext>
            </a:extLst>
          </p:cNvPr>
          <p:cNvSpPr/>
          <p:nvPr/>
        </p:nvSpPr>
        <p:spPr>
          <a:xfrm>
            <a:off x="416086" y="1457330"/>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80" name="Rectangle 79">
            <a:extLst>
              <a:ext uri="{FF2B5EF4-FFF2-40B4-BE49-F238E27FC236}">
                <a16:creationId xmlns:a16="http://schemas.microsoft.com/office/drawing/2014/main" xmlns="" id="{A8D1C291-17DA-4069-B750-C73AB7FA12EB}"/>
              </a:ext>
            </a:extLst>
          </p:cNvPr>
          <p:cNvSpPr/>
          <p:nvPr/>
        </p:nvSpPr>
        <p:spPr>
          <a:xfrm>
            <a:off x="1345371" y="1459577"/>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81" name="Rectangle 80">
            <a:extLst>
              <a:ext uri="{FF2B5EF4-FFF2-40B4-BE49-F238E27FC236}">
                <a16:creationId xmlns:a16="http://schemas.microsoft.com/office/drawing/2014/main" xmlns="" id="{F1A8344D-6E17-4D93-8D2E-7E7F969D39FC}"/>
              </a:ext>
            </a:extLst>
          </p:cNvPr>
          <p:cNvSpPr/>
          <p:nvPr/>
        </p:nvSpPr>
        <p:spPr>
          <a:xfrm>
            <a:off x="2276710" y="1459577"/>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82" name="Rectangle 81">
            <a:extLst>
              <a:ext uri="{FF2B5EF4-FFF2-40B4-BE49-F238E27FC236}">
                <a16:creationId xmlns:a16="http://schemas.microsoft.com/office/drawing/2014/main" xmlns="" id="{81CF2974-A5F4-4831-85A1-4DAACC13D687}"/>
              </a:ext>
            </a:extLst>
          </p:cNvPr>
          <p:cNvSpPr/>
          <p:nvPr/>
        </p:nvSpPr>
        <p:spPr>
          <a:xfrm>
            <a:off x="3207159" y="1458066"/>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83" name="Arrow: Down 82">
            <a:extLst>
              <a:ext uri="{FF2B5EF4-FFF2-40B4-BE49-F238E27FC236}">
                <a16:creationId xmlns:a16="http://schemas.microsoft.com/office/drawing/2014/main" xmlns="" id="{0C8CDE1D-9DBF-4699-952C-9E79951A3922}"/>
              </a:ext>
            </a:extLst>
          </p:cNvPr>
          <p:cNvSpPr/>
          <p:nvPr/>
        </p:nvSpPr>
        <p:spPr>
          <a:xfrm>
            <a:off x="2019302" y="2879307"/>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8" name="Rectangle 87">
            <a:extLst>
              <a:ext uri="{FF2B5EF4-FFF2-40B4-BE49-F238E27FC236}">
                <a16:creationId xmlns:a16="http://schemas.microsoft.com/office/drawing/2014/main" xmlns="" id="{CF6F58FE-4772-4176-8136-500B38CA552C}"/>
              </a:ext>
            </a:extLst>
          </p:cNvPr>
          <p:cNvSpPr/>
          <p:nvPr/>
        </p:nvSpPr>
        <p:spPr>
          <a:xfrm>
            <a:off x="731550" y="3876362"/>
            <a:ext cx="774502"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89" name="Rectangle 88">
            <a:extLst>
              <a:ext uri="{FF2B5EF4-FFF2-40B4-BE49-F238E27FC236}">
                <a16:creationId xmlns:a16="http://schemas.microsoft.com/office/drawing/2014/main" xmlns="" id="{3A7903AA-E10C-4BE5-9948-D4453B2766C6}"/>
              </a:ext>
            </a:extLst>
          </p:cNvPr>
          <p:cNvSpPr/>
          <p:nvPr/>
        </p:nvSpPr>
        <p:spPr>
          <a:xfrm>
            <a:off x="1505598" y="3876362"/>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90" name="Rectangle 89">
            <a:extLst>
              <a:ext uri="{FF2B5EF4-FFF2-40B4-BE49-F238E27FC236}">
                <a16:creationId xmlns:a16="http://schemas.microsoft.com/office/drawing/2014/main" xmlns="" id="{E56BC163-3847-4AAC-96F2-9D214209238E}"/>
              </a:ext>
            </a:extLst>
          </p:cNvPr>
          <p:cNvSpPr/>
          <p:nvPr/>
        </p:nvSpPr>
        <p:spPr>
          <a:xfrm>
            <a:off x="2263199" y="3876362"/>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0x06</a:t>
            </a:r>
          </a:p>
        </p:txBody>
      </p:sp>
      <p:sp>
        <p:nvSpPr>
          <p:cNvPr id="91" name="Rectangle 90">
            <a:extLst>
              <a:ext uri="{FF2B5EF4-FFF2-40B4-BE49-F238E27FC236}">
                <a16:creationId xmlns:a16="http://schemas.microsoft.com/office/drawing/2014/main" xmlns="" id="{8E6673D2-6B9C-4BCB-8DAF-843FF388AE33}"/>
              </a:ext>
            </a:extLst>
          </p:cNvPr>
          <p:cNvSpPr/>
          <p:nvPr/>
        </p:nvSpPr>
        <p:spPr>
          <a:xfrm>
            <a:off x="3026656" y="3876362"/>
            <a:ext cx="76809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92" name="Rectangle 91">
            <a:extLst>
              <a:ext uri="{FF2B5EF4-FFF2-40B4-BE49-F238E27FC236}">
                <a16:creationId xmlns:a16="http://schemas.microsoft.com/office/drawing/2014/main" xmlns="" id="{0912FC26-4661-4F2E-806E-0B5DBAF7D8AD}"/>
              </a:ext>
            </a:extLst>
          </p:cNvPr>
          <p:cNvSpPr/>
          <p:nvPr/>
        </p:nvSpPr>
        <p:spPr>
          <a:xfrm>
            <a:off x="5718016" y="2493353"/>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93" name="Rectangle 92">
            <a:extLst>
              <a:ext uri="{FF2B5EF4-FFF2-40B4-BE49-F238E27FC236}">
                <a16:creationId xmlns:a16="http://schemas.microsoft.com/office/drawing/2014/main" xmlns="" id="{D8D9C434-7A7F-41E3-8E30-741BD3F8212F}"/>
              </a:ext>
            </a:extLst>
          </p:cNvPr>
          <p:cNvSpPr/>
          <p:nvPr/>
        </p:nvSpPr>
        <p:spPr>
          <a:xfrm>
            <a:off x="5313784" y="3219905"/>
            <a:ext cx="775418"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94" name="Rectangle 93">
            <a:extLst>
              <a:ext uri="{FF2B5EF4-FFF2-40B4-BE49-F238E27FC236}">
                <a16:creationId xmlns:a16="http://schemas.microsoft.com/office/drawing/2014/main" xmlns="" id="{A1CBA86B-28A7-49DD-B3A2-D2550D8D47E5}"/>
              </a:ext>
            </a:extLst>
          </p:cNvPr>
          <p:cNvSpPr/>
          <p:nvPr/>
        </p:nvSpPr>
        <p:spPr>
          <a:xfrm>
            <a:off x="6088102" y="3219905"/>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95" name="Rectangle 94">
            <a:extLst>
              <a:ext uri="{FF2B5EF4-FFF2-40B4-BE49-F238E27FC236}">
                <a16:creationId xmlns:a16="http://schemas.microsoft.com/office/drawing/2014/main" xmlns="" id="{CB0FC01F-CF8F-409E-B7AD-ADD6DC66ABC1}"/>
              </a:ext>
            </a:extLst>
          </p:cNvPr>
          <p:cNvSpPr/>
          <p:nvPr/>
        </p:nvSpPr>
        <p:spPr>
          <a:xfrm>
            <a:off x="6853678" y="321990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96" name="Rectangle 95">
            <a:extLst>
              <a:ext uri="{FF2B5EF4-FFF2-40B4-BE49-F238E27FC236}">
                <a16:creationId xmlns:a16="http://schemas.microsoft.com/office/drawing/2014/main" xmlns="" id="{37EDED38-AD73-4269-B614-CC46C515E28A}"/>
              </a:ext>
            </a:extLst>
          </p:cNvPr>
          <p:cNvSpPr/>
          <p:nvPr/>
        </p:nvSpPr>
        <p:spPr>
          <a:xfrm>
            <a:off x="7617781" y="321990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97" name="Arrow: Down 96">
            <a:extLst>
              <a:ext uri="{FF2B5EF4-FFF2-40B4-BE49-F238E27FC236}">
                <a16:creationId xmlns:a16="http://schemas.microsoft.com/office/drawing/2014/main" xmlns="" id="{B59068CE-675A-4891-91FF-4EB43C41EAFF}"/>
              </a:ext>
            </a:extLst>
          </p:cNvPr>
          <p:cNvSpPr/>
          <p:nvPr/>
        </p:nvSpPr>
        <p:spPr>
          <a:xfrm>
            <a:off x="6629994" y="2187706"/>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98" name="Rectangle 97">
            <a:extLst>
              <a:ext uri="{FF2B5EF4-FFF2-40B4-BE49-F238E27FC236}">
                <a16:creationId xmlns:a16="http://schemas.microsoft.com/office/drawing/2014/main" xmlns="" id="{C02F2D2B-F4E5-4A33-9D01-5517B9E001C6}"/>
              </a:ext>
            </a:extLst>
          </p:cNvPr>
          <p:cNvSpPr/>
          <p:nvPr/>
        </p:nvSpPr>
        <p:spPr>
          <a:xfrm>
            <a:off x="5321757" y="3643824"/>
            <a:ext cx="774502"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99" name="Rectangle 98">
            <a:extLst>
              <a:ext uri="{FF2B5EF4-FFF2-40B4-BE49-F238E27FC236}">
                <a16:creationId xmlns:a16="http://schemas.microsoft.com/office/drawing/2014/main" xmlns="" id="{F06C5AF6-612D-4A75-AC55-352E908FDB2C}"/>
              </a:ext>
            </a:extLst>
          </p:cNvPr>
          <p:cNvSpPr/>
          <p:nvPr/>
        </p:nvSpPr>
        <p:spPr>
          <a:xfrm>
            <a:off x="6095805" y="3643824"/>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100" name="Rectangle 99">
            <a:extLst>
              <a:ext uri="{FF2B5EF4-FFF2-40B4-BE49-F238E27FC236}">
                <a16:creationId xmlns:a16="http://schemas.microsoft.com/office/drawing/2014/main" xmlns="" id="{69CDB431-0D8F-4194-8CD5-ECD18C41D9F7}"/>
              </a:ext>
            </a:extLst>
          </p:cNvPr>
          <p:cNvSpPr/>
          <p:nvPr/>
        </p:nvSpPr>
        <p:spPr>
          <a:xfrm>
            <a:off x="6853406" y="3643824"/>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0x06</a:t>
            </a:r>
          </a:p>
        </p:txBody>
      </p:sp>
      <p:sp>
        <p:nvSpPr>
          <p:cNvPr id="101" name="Rectangle 100">
            <a:extLst>
              <a:ext uri="{FF2B5EF4-FFF2-40B4-BE49-F238E27FC236}">
                <a16:creationId xmlns:a16="http://schemas.microsoft.com/office/drawing/2014/main" xmlns="" id="{CBE00FD2-8B61-4E19-B135-3B1FF3B5B526}"/>
              </a:ext>
            </a:extLst>
          </p:cNvPr>
          <p:cNvSpPr/>
          <p:nvPr/>
        </p:nvSpPr>
        <p:spPr>
          <a:xfrm>
            <a:off x="7616863" y="3643824"/>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0x07</a:t>
            </a:r>
          </a:p>
        </p:txBody>
      </p:sp>
      <p:sp>
        <p:nvSpPr>
          <p:cNvPr id="102" name="Rectangle 101">
            <a:extLst>
              <a:ext uri="{FF2B5EF4-FFF2-40B4-BE49-F238E27FC236}">
                <a16:creationId xmlns:a16="http://schemas.microsoft.com/office/drawing/2014/main" xmlns="" id="{F826D1E6-3C9D-47A7-A9AE-05D0390A74D1}"/>
              </a:ext>
            </a:extLst>
          </p:cNvPr>
          <p:cNvSpPr/>
          <p:nvPr/>
        </p:nvSpPr>
        <p:spPr>
          <a:xfrm>
            <a:off x="5321757" y="4491976"/>
            <a:ext cx="774964"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0x08</a:t>
            </a:r>
          </a:p>
        </p:txBody>
      </p:sp>
      <p:sp>
        <p:nvSpPr>
          <p:cNvPr id="103" name="Rectangle 102">
            <a:extLst>
              <a:ext uri="{FF2B5EF4-FFF2-40B4-BE49-F238E27FC236}">
                <a16:creationId xmlns:a16="http://schemas.microsoft.com/office/drawing/2014/main" xmlns="" id="{8B8E4718-C72C-4597-BC4A-1AC5CD3E5C27}"/>
              </a:ext>
            </a:extLst>
          </p:cNvPr>
          <p:cNvSpPr/>
          <p:nvPr/>
        </p:nvSpPr>
        <p:spPr>
          <a:xfrm>
            <a:off x="6096078" y="4491976"/>
            <a:ext cx="76186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0x09</a:t>
            </a:r>
          </a:p>
        </p:txBody>
      </p:sp>
      <p:sp>
        <p:nvSpPr>
          <p:cNvPr id="104" name="Rectangle 103">
            <a:extLst>
              <a:ext uri="{FF2B5EF4-FFF2-40B4-BE49-F238E27FC236}">
                <a16:creationId xmlns:a16="http://schemas.microsoft.com/office/drawing/2014/main" xmlns="" id="{089F62E8-1BAD-4EED-805F-010E8A2601B6}"/>
              </a:ext>
            </a:extLst>
          </p:cNvPr>
          <p:cNvSpPr/>
          <p:nvPr/>
        </p:nvSpPr>
        <p:spPr>
          <a:xfrm>
            <a:off x="6858583" y="449197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0x0A</a:t>
            </a:r>
          </a:p>
        </p:txBody>
      </p:sp>
      <p:sp>
        <p:nvSpPr>
          <p:cNvPr id="105" name="Rectangle 104">
            <a:extLst>
              <a:ext uri="{FF2B5EF4-FFF2-40B4-BE49-F238E27FC236}">
                <a16:creationId xmlns:a16="http://schemas.microsoft.com/office/drawing/2014/main" xmlns="" id="{C8B04515-50B5-4389-A03F-808A371F4C19}"/>
              </a:ext>
            </a:extLst>
          </p:cNvPr>
          <p:cNvSpPr/>
          <p:nvPr/>
        </p:nvSpPr>
        <p:spPr>
          <a:xfrm>
            <a:off x="7618054" y="449197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0x0B</a:t>
            </a:r>
          </a:p>
        </p:txBody>
      </p:sp>
      <p:sp>
        <p:nvSpPr>
          <p:cNvPr id="106" name="TextBox 105">
            <a:extLst>
              <a:ext uri="{FF2B5EF4-FFF2-40B4-BE49-F238E27FC236}">
                <a16:creationId xmlns:a16="http://schemas.microsoft.com/office/drawing/2014/main" xmlns="" id="{94625192-BFB9-4396-BA06-B374BE864AD7}"/>
              </a:ext>
            </a:extLst>
          </p:cNvPr>
          <p:cNvSpPr txBox="1"/>
          <p:nvPr/>
        </p:nvSpPr>
        <p:spPr>
          <a:xfrm>
            <a:off x="5428481" y="651526"/>
            <a:ext cx="2934008" cy="369332"/>
          </a:xfrm>
          <a:prstGeom prst="rect">
            <a:avLst/>
          </a:prstGeom>
          <a:noFill/>
        </p:spPr>
        <p:txBody>
          <a:bodyPr wrap="none" rtlCol="0">
            <a:spAutoFit/>
          </a:bodyPr>
          <a:lstStyle/>
          <a:p>
            <a:pPr defTabSz="130642"/>
            <a:r>
              <a:rPr lang="en-US" b="1" dirty="0">
                <a:solidFill>
                  <a:prstClr val="black"/>
                </a:solidFill>
                <a:latin typeface="Calibri" panose="020F0502020204030204"/>
              </a:rPr>
              <a:t>FSS: number of </a:t>
            </a:r>
            <a:r>
              <a:rPr lang="en-US" b="1" dirty="0" err="1">
                <a:solidFill>
                  <a:prstClr val="black"/>
                </a:solidFill>
                <a:latin typeface="Calibri" panose="020F0502020204030204"/>
              </a:rPr>
              <a:t>subwarps</a:t>
            </a:r>
            <a:r>
              <a:rPr lang="en-US" b="1" dirty="0">
                <a:solidFill>
                  <a:prstClr val="black"/>
                </a:solidFill>
                <a:latin typeface="Calibri" panose="020F0502020204030204"/>
              </a:rPr>
              <a:t> = 2</a:t>
            </a:r>
          </a:p>
        </p:txBody>
      </p:sp>
      <p:sp>
        <p:nvSpPr>
          <p:cNvPr id="107" name="Rectangle 106">
            <a:extLst>
              <a:ext uri="{FF2B5EF4-FFF2-40B4-BE49-F238E27FC236}">
                <a16:creationId xmlns:a16="http://schemas.microsoft.com/office/drawing/2014/main" xmlns="" id="{5A13A7FA-AD67-4DE0-8283-A1B7400E6521}"/>
              </a:ext>
            </a:extLst>
          </p:cNvPr>
          <p:cNvSpPr/>
          <p:nvPr/>
        </p:nvSpPr>
        <p:spPr>
          <a:xfrm>
            <a:off x="4745227" y="1005381"/>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108" name="Rectangle 107">
            <a:extLst>
              <a:ext uri="{FF2B5EF4-FFF2-40B4-BE49-F238E27FC236}">
                <a16:creationId xmlns:a16="http://schemas.microsoft.com/office/drawing/2014/main" xmlns="" id="{533301FE-3A86-4961-B0BC-8B37D43C1DF5}"/>
              </a:ext>
            </a:extLst>
          </p:cNvPr>
          <p:cNvSpPr/>
          <p:nvPr/>
        </p:nvSpPr>
        <p:spPr>
          <a:xfrm>
            <a:off x="5005765" y="1809370"/>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109" name="Rectangle 108">
            <a:extLst>
              <a:ext uri="{FF2B5EF4-FFF2-40B4-BE49-F238E27FC236}">
                <a16:creationId xmlns:a16="http://schemas.microsoft.com/office/drawing/2014/main" xmlns="" id="{D86FDBD2-EDD0-4988-82B3-BEF19F14E9B9}"/>
              </a:ext>
            </a:extLst>
          </p:cNvPr>
          <p:cNvSpPr/>
          <p:nvPr/>
        </p:nvSpPr>
        <p:spPr>
          <a:xfrm>
            <a:off x="5006292" y="1106153"/>
            <a:ext cx="1840051" cy="353199"/>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110" name="Rectangle 109">
            <a:extLst>
              <a:ext uri="{FF2B5EF4-FFF2-40B4-BE49-F238E27FC236}">
                <a16:creationId xmlns:a16="http://schemas.microsoft.com/office/drawing/2014/main" xmlns="" id="{E60CE24A-69FC-4DDE-BBC2-DD4D33C8D01C}"/>
              </a:ext>
            </a:extLst>
          </p:cNvPr>
          <p:cNvSpPr/>
          <p:nvPr/>
        </p:nvSpPr>
        <p:spPr>
          <a:xfrm>
            <a:off x="5935510" y="1811485"/>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0x04</a:t>
            </a:r>
          </a:p>
        </p:txBody>
      </p:sp>
      <p:sp>
        <p:nvSpPr>
          <p:cNvPr id="112" name="Rectangle 111">
            <a:extLst>
              <a:ext uri="{FF2B5EF4-FFF2-40B4-BE49-F238E27FC236}">
                <a16:creationId xmlns:a16="http://schemas.microsoft.com/office/drawing/2014/main" xmlns="" id="{30968A23-97DF-4963-9116-A504F9031344}"/>
              </a:ext>
            </a:extLst>
          </p:cNvPr>
          <p:cNvSpPr/>
          <p:nvPr/>
        </p:nvSpPr>
        <p:spPr>
          <a:xfrm>
            <a:off x="6869278" y="1812004"/>
            <a:ext cx="931202"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0x07</a:t>
            </a:r>
          </a:p>
        </p:txBody>
      </p:sp>
      <p:sp>
        <p:nvSpPr>
          <p:cNvPr id="113" name="Rectangle 112">
            <a:extLst>
              <a:ext uri="{FF2B5EF4-FFF2-40B4-BE49-F238E27FC236}">
                <a16:creationId xmlns:a16="http://schemas.microsoft.com/office/drawing/2014/main" xmlns="" id="{C2242EA6-2EC6-438F-ACCC-666A3E6E91D6}"/>
              </a:ext>
            </a:extLst>
          </p:cNvPr>
          <p:cNvSpPr/>
          <p:nvPr/>
        </p:nvSpPr>
        <p:spPr>
          <a:xfrm>
            <a:off x="6866916" y="1105718"/>
            <a:ext cx="1859989"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
        <p:nvSpPr>
          <p:cNvPr id="114" name="Rectangle 113">
            <a:extLst>
              <a:ext uri="{FF2B5EF4-FFF2-40B4-BE49-F238E27FC236}">
                <a16:creationId xmlns:a16="http://schemas.microsoft.com/office/drawing/2014/main" xmlns="" id="{04D7AEF0-E82E-4E33-83B7-3D5C968309F0}"/>
              </a:ext>
            </a:extLst>
          </p:cNvPr>
          <p:cNvSpPr/>
          <p:nvPr/>
        </p:nvSpPr>
        <p:spPr>
          <a:xfrm>
            <a:off x="7797649" y="1812088"/>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0x09</a:t>
            </a:r>
          </a:p>
        </p:txBody>
      </p:sp>
      <p:sp>
        <p:nvSpPr>
          <p:cNvPr id="117" name="Rectangle 116">
            <a:extLst>
              <a:ext uri="{FF2B5EF4-FFF2-40B4-BE49-F238E27FC236}">
                <a16:creationId xmlns:a16="http://schemas.microsoft.com/office/drawing/2014/main" xmlns="" id="{F5F34BD6-2DDF-417C-8035-60295001C312}"/>
              </a:ext>
            </a:extLst>
          </p:cNvPr>
          <p:cNvSpPr/>
          <p:nvPr/>
        </p:nvSpPr>
        <p:spPr>
          <a:xfrm>
            <a:off x="5006293" y="1457330"/>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118" name="Rectangle 117">
            <a:extLst>
              <a:ext uri="{FF2B5EF4-FFF2-40B4-BE49-F238E27FC236}">
                <a16:creationId xmlns:a16="http://schemas.microsoft.com/office/drawing/2014/main" xmlns="" id="{CECF1AB9-E7A4-4863-A9F3-F5E9C4E9C712}"/>
              </a:ext>
            </a:extLst>
          </p:cNvPr>
          <p:cNvSpPr/>
          <p:nvPr/>
        </p:nvSpPr>
        <p:spPr>
          <a:xfrm>
            <a:off x="5935578" y="1459577"/>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119" name="Rectangle 118">
            <a:extLst>
              <a:ext uri="{FF2B5EF4-FFF2-40B4-BE49-F238E27FC236}">
                <a16:creationId xmlns:a16="http://schemas.microsoft.com/office/drawing/2014/main" xmlns="" id="{C50FE077-9EA8-4DD3-820C-C68712CF4947}"/>
              </a:ext>
            </a:extLst>
          </p:cNvPr>
          <p:cNvSpPr/>
          <p:nvPr/>
        </p:nvSpPr>
        <p:spPr>
          <a:xfrm>
            <a:off x="6866917" y="1459577"/>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120" name="Rectangle 119">
            <a:extLst>
              <a:ext uri="{FF2B5EF4-FFF2-40B4-BE49-F238E27FC236}">
                <a16:creationId xmlns:a16="http://schemas.microsoft.com/office/drawing/2014/main" xmlns="" id="{7E5EF0A9-207E-42FF-9EFF-D07FB1261E55}"/>
              </a:ext>
            </a:extLst>
          </p:cNvPr>
          <p:cNvSpPr/>
          <p:nvPr/>
        </p:nvSpPr>
        <p:spPr>
          <a:xfrm>
            <a:off x="7797366" y="1458066"/>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121" name="Arrow: Down 120">
            <a:extLst>
              <a:ext uri="{FF2B5EF4-FFF2-40B4-BE49-F238E27FC236}">
                <a16:creationId xmlns:a16="http://schemas.microsoft.com/office/drawing/2014/main" xmlns="" id="{44C61CE2-BE27-4E12-BDFA-349F93CDFA92}"/>
              </a:ext>
            </a:extLst>
          </p:cNvPr>
          <p:cNvSpPr/>
          <p:nvPr/>
        </p:nvSpPr>
        <p:spPr>
          <a:xfrm>
            <a:off x="6609509" y="2879307"/>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122" name="Rectangle 121">
            <a:extLst>
              <a:ext uri="{FF2B5EF4-FFF2-40B4-BE49-F238E27FC236}">
                <a16:creationId xmlns:a16="http://schemas.microsoft.com/office/drawing/2014/main" xmlns="" id="{44A23AF1-1DAE-42C6-AC6F-9F975E24A985}"/>
              </a:ext>
            </a:extLst>
          </p:cNvPr>
          <p:cNvSpPr/>
          <p:nvPr/>
        </p:nvSpPr>
        <p:spPr>
          <a:xfrm>
            <a:off x="5321757" y="4068056"/>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123" name="Rectangle 122">
            <a:extLst>
              <a:ext uri="{FF2B5EF4-FFF2-40B4-BE49-F238E27FC236}">
                <a16:creationId xmlns:a16="http://schemas.microsoft.com/office/drawing/2014/main" xmlns="" id="{5F0DF246-F240-4164-8044-AC5A410323BF}"/>
              </a:ext>
            </a:extLst>
          </p:cNvPr>
          <p:cNvSpPr/>
          <p:nvPr/>
        </p:nvSpPr>
        <p:spPr>
          <a:xfrm>
            <a:off x="6095805" y="4068056"/>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124" name="Rectangle 123">
            <a:extLst>
              <a:ext uri="{FF2B5EF4-FFF2-40B4-BE49-F238E27FC236}">
                <a16:creationId xmlns:a16="http://schemas.microsoft.com/office/drawing/2014/main" xmlns="" id="{8F955885-663A-4154-A0C7-729C9D9B4427}"/>
              </a:ext>
            </a:extLst>
          </p:cNvPr>
          <p:cNvSpPr/>
          <p:nvPr/>
        </p:nvSpPr>
        <p:spPr>
          <a:xfrm>
            <a:off x="6853406" y="4068056"/>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6126" tIns="13063" rIns="26126" bIns="13063" numCol="1" spcCol="0" rtlCol="0" fromWordArt="0" anchor="ctr" anchorCtr="0" forceAA="0" compatLnSpc="1">
            <a:prstTxWarp prst="textNoShape">
              <a:avLst/>
            </a:prstTxWarp>
            <a:noAutofit/>
          </a:bodyPr>
          <a:lstStyle/>
          <a:p>
            <a:pPr algn="ctr" defTabSz="130642"/>
            <a:r>
              <a:rPr lang="en-US" sz="1257" dirty="0">
                <a:solidFill>
                  <a:prstClr val="black"/>
                </a:solidFill>
                <a:latin typeface="Calibri" panose="020F0502020204030204"/>
              </a:rPr>
              <a:t>0x06</a:t>
            </a:r>
          </a:p>
        </p:txBody>
      </p:sp>
      <p:sp>
        <p:nvSpPr>
          <p:cNvPr id="125" name="Rectangle 124">
            <a:extLst>
              <a:ext uri="{FF2B5EF4-FFF2-40B4-BE49-F238E27FC236}">
                <a16:creationId xmlns:a16="http://schemas.microsoft.com/office/drawing/2014/main" xmlns="" id="{74C8E3DC-D971-429B-BB26-99C9C4581E27}"/>
              </a:ext>
            </a:extLst>
          </p:cNvPr>
          <p:cNvSpPr/>
          <p:nvPr/>
        </p:nvSpPr>
        <p:spPr>
          <a:xfrm>
            <a:off x="7616863" y="4068056"/>
            <a:ext cx="768091" cy="3840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130" name="Oval 129">
            <a:extLst>
              <a:ext uri="{FF2B5EF4-FFF2-40B4-BE49-F238E27FC236}">
                <a16:creationId xmlns:a16="http://schemas.microsoft.com/office/drawing/2014/main" xmlns="" id="{F812624E-3075-4732-A93E-D616C56F4CAA}"/>
              </a:ext>
            </a:extLst>
          </p:cNvPr>
          <p:cNvSpPr/>
          <p:nvPr/>
        </p:nvSpPr>
        <p:spPr>
          <a:xfrm>
            <a:off x="5236798" y="3579343"/>
            <a:ext cx="929389" cy="4937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686">
              <a:solidFill>
                <a:prstClr val="white"/>
              </a:solidFill>
              <a:latin typeface="Calibri" panose="020F0502020204030204"/>
            </a:endParaRPr>
          </a:p>
        </p:txBody>
      </p:sp>
      <p:sp>
        <p:nvSpPr>
          <p:cNvPr id="131" name="Oval 130">
            <a:extLst>
              <a:ext uri="{FF2B5EF4-FFF2-40B4-BE49-F238E27FC236}">
                <a16:creationId xmlns:a16="http://schemas.microsoft.com/office/drawing/2014/main" xmlns="" id="{BFD73269-F1B5-4516-8045-5CB9EA6D2560}"/>
              </a:ext>
            </a:extLst>
          </p:cNvPr>
          <p:cNvSpPr/>
          <p:nvPr/>
        </p:nvSpPr>
        <p:spPr>
          <a:xfrm>
            <a:off x="7536214" y="4022629"/>
            <a:ext cx="929389" cy="4937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686">
              <a:solidFill>
                <a:prstClr val="white"/>
              </a:solidFill>
              <a:latin typeface="Calibri" panose="020F0502020204030204"/>
            </a:endParaRPr>
          </a:p>
        </p:txBody>
      </p:sp>
      <p:sp>
        <p:nvSpPr>
          <p:cNvPr id="132" name="Rectangle: Rounded Corners 131">
            <a:extLst>
              <a:ext uri="{FF2B5EF4-FFF2-40B4-BE49-F238E27FC236}">
                <a16:creationId xmlns:a16="http://schemas.microsoft.com/office/drawing/2014/main" xmlns="" id="{1264F4B2-35F9-47BC-8685-3EA47D42C3D5}"/>
              </a:ext>
            </a:extLst>
          </p:cNvPr>
          <p:cNvSpPr/>
          <p:nvPr/>
        </p:nvSpPr>
        <p:spPr>
          <a:xfrm>
            <a:off x="6951709" y="1043191"/>
            <a:ext cx="2016237" cy="11095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116" name="Rectangle: Rounded Corners 115">
            <a:extLst>
              <a:ext uri="{FF2B5EF4-FFF2-40B4-BE49-F238E27FC236}">
                <a16:creationId xmlns:a16="http://schemas.microsoft.com/office/drawing/2014/main" xmlns="" id="{4923EF51-800A-4893-911F-60B1A4BCEBFB}"/>
              </a:ext>
            </a:extLst>
          </p:cNvPr>
          <p:cNvSpPr/>
          <p:nvPr/>
        </p:nvSpPr>
        <p:spPr>
          <a:xfrm>
            <a:off x="4764024" y="1050117"/>
            <a:ext cx="2016236" cy="11095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Tree>
    <p:extLst>
      <p:ext uri="{BB962C8B-B14F-4D97-AF65-F5344CB8AC3E}">
        <p14:creationId xmlns:p14="http://schemas.microsoft.com/office/powerpoint/2010/main" val="14346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1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0" presetClass="path" presetSubtype="0" accel="50000" decel="50000" fill="hold" grpId="1" nodeType="clickEffect">
                                  <p:stCondLst>
                                    <p:cond delay="0"/>
                                  </p:stCondLst>
                                  <p:childTnLst>
                                    <p:animMotion origin="layout" path="M 0 0 L -0.02084 0 " pathEditMode="relative" ptsTypes="AA">
                                      <p:cBhvr>
                                        <p:cTn id="92" dur="500" fill="hold"/>
                                        <p:tgtEl>
                                          <p:spTgt spid="108"/>
                                        </p:tgtEl>
                                        <p:attrNameLst>
                                          <p:attrName>ppt_x</p:attrName>
                                          <p:attrName>ppt_y</p:attrName>
                                        </p:attrNameLst>
                                      </p:cBhvr>
                                    </p:animMotion>
                                  </p:childTnLst>
                                </p:cTn>
                              </p:par>
                              <p:par>
                                <p:cTn id="93" presetID="0" presetClass="path" presetSubtype="0" accel="50000" decel="50000" fill="hold" grpId="1" nodeType="withEffect">
                                  <p:stCondLst>
                                    <p:cond delay="0"/>
                                  </p:stCondLst>
                                  <p:childTnLst>
                                    <p:animMotion origin="layout" path="M -2.77778E-7 -2.71605E-6 L -0.02083 -2.71605E-6 " pathEditMode="relative" rAng="0" ptsTypes="AA">
                                      <p:cBhvr>
                                        <p:cTn id="94" dur="500" fill="hold"/>
                                        <p:tgtEl>
                                          <p:spTgt spid="109"/>
                                        </p:tgtEl>
                                        <p:attrNameLst>
                                          <p:attrName>ppt_x</p:attrName>
                                          <p:attrName>ppt_y</p:attrName>
                                        </p:attrNameLst>
                                      </p:cBhvr>
                                      <p:rCtr x="-1042" y="0"/>
                                    </p:animMotion>
                                  </p:childTnLst>
                                </p:cTn>
                              </p:par>
                              <p:par>
                                <p:cTn id="95" presetID="0" presetClass="path" presetSubtype="0" accel="50000" decel="50000" fill="hold" grpId="1" nodeType="withEffect">
                                  <p:stCondLst>
                                    <p:cond delay="0"/>
                                  </p:stCondLst>
                                  <p:childTnLst>
                                    <p:animMotion origin="layout" path="M 0 0 L -0.02084 0 " pathEditMode="relative" ptsTypes="AA">
                                      <p:cBhvr>
                                        <p:cTn id="96" dur="500" fill="hold"/>
                                        <p:tgtEl>
                                          <p:spTgt spid="110"/>
                                        </p:tgtEl>
                                        <p:attrNameLst>
                                          <p:attrName>ppt_x</p:attrName>
                                          <p:attrName>ppt_y</p:attrName>
                                        </p:attrNameLst>
                                      </p:cBhvr>
                                    </p:animMotion>
                                  </p:childTnLst>
                                </p:cTn>
                              </p:par>
                              <p:par>
                                <p:cTn id="97" presetID="0" presetClass="path" presetSubtype="0" accel="50000" decel="50000" fill="hold" grpId="1" nodeType="withEffect">
                                  <p:stCondLst>
                                    <p:cond delay="0"/>
                                  </p:stCondLst>
                                  <p:childTnLst>
                                    <p:animMotion origin="layout" path="M 0 0 L -0.02084 0 " pathEditMode="relative" ptsTypes="AA">
                                      <p:cBhvr>
                                        <p:cTn id="98" dur="500" fill="hold"/>
                                        <p:tgtEl>
                                          <p:spTgt spid="117"/>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02084 0 " pathEditMode="relative" ptsTypes="AA">
                                      <p:cBhvr>
                                        <p:cTn id="100" dur="500" fill="hold"/>
                                        <p:tgtEl>
                                          <p:spTgt spid="118"/>
                                        </p:tgtEl>
                                        <p:attrNameLst>
                                          <p:attrName>ppt_x</p:attrName>
                                          <p:attrName>ppt_y</p:attrName>
                                        </p:attrNameLst>
                                      </p:cBhvr>
                                    </p:animMotion>
                                  </p:childTnLst>
                                </p:cTn>
                              </p:par>
                              <p:par>
                                <p:cTn id="101" presetID="0" presetClass="path" presetSubtype="0" accel="50000" decel="50000" fill="hold" grpId="1" nodeType="withEffect">
                                  <p:stCondLst>
                                    <p:cond delay="0"/>
                                  </p:stCondLst>
                                  <p:childTnLst>
                                    <p:animMotion origin="layout" path="M 0 0 L 0 0 L 0.0233 0 " pathEditMode="relative" ptsTypes="AAA">
                                      <p:cBhvr>
                                        <p:cTn id="102" dur="500" fill="hold"/>
                                        <p:tgtEl>
                                          <p:spTgt spid="112"/>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4.16667E-6 -2.71605E-6 L -4.16667E-6 0.00031 L 0.02327 -2.71605E-6 " pathEditMode="relative" rAng="0" ptsTypes="AAA">
                                      <p:cBhvr>
                                        <p:cTn id="104" dur="500" fill="hold"/>
                                        <p:tgtEl>
                                          <p:spTgt spid="113"/>
                                        </p:tgtEl>
                                        <p:attrNameLst>
                                          <p:attrName>ppt_x</p:attrName>
                                          <p:attrName>ppt_y</p:attrName>
                                        </p:attrNameLst>
                                      </p:cBhvr>
                                      <p:rCtr x="1163" y="0"/>
                                    </p:animMotion>
                                  </p:childTnLst>
                                </p:cTn>
                              </p:par>
                              <p:par>
                                <p:cTn id="105" presetID="0" presetClass="path" presetSubtype="0" accel="50000" decel="50000" fill="hold" grpId="1" nodeType="withEffect">
                                  <p:stCondLst>
                                    <p:cond delay="0"/>
                                  </p:stCondLst>
                                  <p:childTnLst>
                                    <p:animMotion origin="layout" path="M 0 0 L 0 0 L 0.0233 0 " pathEditMode="relative" ptsTypes="AAA">
                                      <p:cBhvr>
                                        <p:cTn id="106" dur="500" fill="hold"/>
                                        <p:tgtEl>
                                          <p:spTgt spid="114"/>
                                        </p:tgtEl>
                                        <p:attrNameLst>
                                          <p:attrName>ppt_x</p:attrName>
                                          <p:attrName>ppt_y</p:attrName>
                                        </p:attrNameLst>
                                      </p:cBhvr>
                                    </p:animMotion>
                                  </p:childTnLst>
                                </p:cTn>
                              </p:par>
                              <p:par>
                                <p:cTn id="107" presetID="0" presetClass="path" presetSubtype="0" accel="50000" decel="50000" fill="hold" grpId="1" nodeType="withEffect">
                                  <p:stCondLst>
                                    <p:cond delay="0"/>
                                  </p:stCondLst>
                                  <p:childTnLst>
                                    <p:animMotion origin="layout" path="M 0 0 L 0 0 L 0.0233 0 " pathEditMode="relative" ptsTypes="AAA">
                                      <p:cBhvr>
                                        <p:cTn id="108" dur="500" fill="hold"/>
                                        <p:tgtEl>
                                          <p:spTgt spid="119"/>
                                        </p:tgtEl>
                                        <p:attrNameLst>
                                          <p:attrName>ppt_x</p:attrName>
                                          <p:attrName>ppt_y</p:attrName>
                                        </p:attrNameLst>
                                      </p:cBhvr>
                                    </p:animMotion>
                                  </p:childTnLst>
                                </p:cTn>
                              </p:par>
                              <p:par>
                                <p:cTn id="109" presetID="0" presetClass="path" presetSubtype="0" accel="50000" decel="50000" fill="hold" grpId="1" nodeType="withEffect">
                                  <p:stCondLst>
                                    <p:cond delay="0"/>
                                  </p:stCondLst>
                                  <p:childTnLst>
                                    <p:animMotion origin="layout" path="M 0 0 L 0 0 L 0.0233 0 " pathEditMode="relative" ptsTypes="AAA">
                                      <p:cBhvr>
                                        <p:cTn id="110" dur="500" fill="hold"/>
                                        <p:tgtEl>
                                          <p:spTgt spid="120"/>
                                        </p:tgtEl>
                                        <p:attrNameLst>
                                          <p:attrName>ppt_x</p:attrName>
                                          <p:attrName>ppt_y</p:attrName>
                                        </p:attrNameLst>
                                      </p:cBhvr>
                                    </p:animMotion>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1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3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9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94"/>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5"/>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6"/>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8"/>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9"/>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00"/>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0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0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22"/>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23"/>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124"/>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25"/>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30"/>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8" grpId="0" animBg="1"/>
      <p:bldP spid="19" grpId="0" animBg="1"/>
      <p:bldP spid="20" grpId="0" animBg="1"/>
      <p:bldP spid="21" grpId="0" animBg="1"/>
      <p:bldP spid="46" grpId="0"/>
      <p:bldP spid="52" grpId="0" animBg="1"/>
      <p:bldP spid="53" grpId="0" animBg="1"/>
      <p:bldP spid="54" grpId="0" animBg="1"/>
      <p:bldP spid="55" grpId="0" animBg="1"/>
      <p:bldP spid="57" grpId="0" animBg="1"/>
      <p:bldP spid="59" grpId="0" animBg="1"/>
      <p:bldP spid="61" grpId="0" animBg="1"/>
      <p:bldP spid="79" grpId="0" animBg="1"/>
      <p:bldP spid="80" grpId="0" animBg="1"/>
      <p:bldP spid="81" grpId="0" animBg="1"/>
      <p:bldP spid="82" grpId="0" animBg="1"/>
      <p:bldP spid="83"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p:bldP spid="107" grpId="0" animBg="1"/>
      <p:bldP spid="108" grpId="0" animBg="1"/>
      <p:bldP spid="108" grpId="1" animBg="1"/>
      <p:bldP spid="109" grpId="0" animBg="1"/>
      <p:bldP spid="109" grpId="1" animBg="1"/>
      <p:bldP spid="110" grpId="0" animBg="1"/>
      <p:bldP spid="110" grpId="1" animBg="1"/>
      <p:bldP spid="112" grpId="0" animBg="1"/>
      <p:bldP spid="112" grpId="1" animBg="1"/>
      <p:bldP spid="113" grpId="0" animBg="1"/>
      <p:bldP spid="113" grpId="1" animBg="1"/>
      <p:bldP spid="114" grpId="0" animBg="1"/>
      <p:bldP spid="114"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2" grpId="0" animBg="1"/>
      <p:bldP spid="123" grpId="0" animBg="1"/>
      <p:bldP spid="124" grpId="0" animBg="1"/>
      <p:bldP spid="125" grpId="0" animBg="1"/>
      <p:bldP spid="130" grpId="0" animBg="1"/>
      <p:bldP spid="131" grpId="0" animBg="1"/>
      <p:bldP spid="132" grpId="0" animBg="1"/>
      <p:bldP spid="11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80CCD-EED6-4B23-B22C-DB2DA5C332C8}"/>
              </a:ext>
            </a:extLst>
          </p:cNvPr>
          <p:cNvSpPr>
            <a:spLocks noGrp="1"/>
          </p:cNvSpPr>
          <p:nvPr>
            <p:ph type="title"/>
          </p:nvPr>
        </p:nvSpPr>
        <p:spPr/>
        <p:txBody>
          <a:bodyPr>
            <a:normAutofit fontScale="90000"/>
          </a:bodyPr>
          <a:lstStyle/>
          <a:p>
            <a:r>
              <a:rPr lang="en-US" b="1" dirty="0"/>
              <a:t>FSS Security against Baseline Attack</a:t>
            </a:r>
          </a:p>
        </p:txBody>
      </p:sp>
      <p:pic>
        <p:nvPicPr>
          <p:cNvPr id="5" name="Content Placeholder 4">
            <a:extLst>
              <a:ext uri="{FF2B5EF4-FFF2-40B4-BE49-F238E27FC236}">
                <a16:creationId xmlns:a16="http://schemas.microsoft.com/office/drawing/2014/main" xmlns="" id="{1A47CD5A-1811-4938-A090-11CBBF736E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2066" y="1095757"/>
            <a:ext cx="3985229" cy="2628128"/>
          </a:xfrm>
        </p:spPr>
      </p:pic>
      <p:sp>
        <p:nvSpPr>
          <p:cNvPr id="7" name="Slide Number Placeholder 6">
            <a:extLst>
              <a:ext uri="{FF2B5EF4-FFF2-40B4-BE49-F238E27FC236}">
                <a16:creationId xmlns:a16="http://schemas.microsoft.com/office/drawing/2014/main" xmlns="" id="{321C4FE8-C6B9-4469-A6E6-9EC497805EAC}"/>
              </a:ext>
            </a:extLst>
          </p:cNvPr>
          <p:cNvSpPr>
            <a:spLocks noGrp="1"/>
          </p:cNvSpPr>
          <p:nvPr>
            <p:ph type="sldNum" sz="quarter" idx="12"/>
          </p:nvPr>
        </p:nvSpPr>
        <p:spPr/>
        <p:txBody>
          <a:bodyPr/>
          <a:lstStyle/>
          <a:p>
            <a:fld id="{FB86036A-A961-4FA9-B8B8-F964629D4DC8}" type="slidenum">
              <a:rPr lang="en-US" smtClean="0"/>
              <a:pPr/>
              <a:t>53</a:t>
            </a:fld>
            <a:endParaRPr lang="en-US" dirty="0"/>
          </a:p>
        </p:txBody>
      </p:sp>
      <p:sp>
        <p:nvSpPr>
          <p:cNvPr id="4" name="Arrow: Down 3">
            <a:extLst>
              <a:ext uri="{FF2B5EF4-FFF2-40B4-BE49-F238E27FC236}">
                <a16:creationId xmlns:a16="http://schemas.microsoft.com/office/drawing/2014/main" xmlns="" id="{99F4ED4F-5557-4C46-A1CE-8215C649305C}"/>
              </a:ext>
            </a:extLst>
          </p:cNvPr>
          <p:cNvSpPr/>
          <p:nvPr/>
        </p:nvSpPr>
        <p:spPr>
          <a:xfrm rot="18235355">
            <a:off x="7389605" y="803072"/>
            <a:ext cx="262287" cy="2533998"/>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Content Placeholder 2">
            <a:extLst>
              <a:ext uri="{FF2B5EF4-FFF2-40B4-BE49-F238E27FC236}">
                <a16:creationId xmlns:a16="http://schemas.microsoft.com/office/drawing/2014/main" xmlns="" id="{14B0F576-4C35-4C32-95F1-A310552EEA73}"/>
              </a:ext>
            </a:extLst>
          </p:cNvPr>
          <p:cNvSpPr txBox="1">
            <a:spLocks/>
          </p:cNvSpPr>
          <p:nvPr/>
        </p:nvSpPr>
        <p:spPr>
          <a:xfrm>
            <a:off x="347507" y="1131581"/>
            <a:ext cx="4704551" cy="35011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Correlation between the number of coalesced accesses and the execution time </a:t>
            </a:r>
            <a:r>
              <a:rPr lang="en-US" sz="2100" b="1" dirty="0"/>
              <a:t>drops</a:t>
            </a:r>
          </a:p>
          <a:p>
            <a:r>
              <a:rPr lang="en-US" sz="2100" dirty="0"/>
              <a:t>Correct key byte is </a:t>
            </a:r>
            <a:r>
              <a:rPr lang="en-US" sz="2100" b="1" dirty="0"/>
              <a:t>harder to find</a:t>
            </a:r>
          </a:p>
          <a:p>
            <a:r>
              <a:rPr lang="en-US" sz="2100" b="1" dirty="0"/>
              <a:t>Improved</a:t>
            </a:r>
            <a:r>
              <a:rPr lang="en-US" sz="2100" dirty="0"/>
              <a:t> security </a:t>
            </a:r>
          </a:p>
        </p:txBody>
      </p:sp>
    </p:spTree>
    <p:extLst>
      <p:ext uri="{BB962C8B-B14F-4D97-AF65-F5344CB8AC3E}">
        <p14:creationId xmlns:p14="http://schemas.microsoft.com/office/powerpoint/2010/main" val="23858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791243-234A-4476-9CAC-6ED6C9BBC0A7}"/>
              </a:ext>
            </a:extLst>
          </p:cNvPr>
          <p:cNvSpPr>
            <a:spLocks noGrp="1"/>
          </p:cNvSpPr>
          <p:nvPr>
            <p:ph type="title"/>
          </p:nvPr>
        </p:nvSpPr>
        <p:spPr>
          <a:xfrm>
            <a:off x="100013" y="-119228"/>
            <a:ext cx="8948286" cy="994172"/>
          </a:xfrm>
        </p:spPr>
        <p:txBody>
          <a:bodyPr>
            <a:normAutofit/>
          </a:bodyPr>
          <a:lstStyle/>
          <a:p>
            <a:r>
              <a:rPr lang="en-US" sz="3600" b="1" dirty="0"/>
              <a:t>FSS Performance</a:t>
            </a:r>
          </a:p>
        </p:txBody>
      </p:sp>
      <p:pic>
        <p:nvPicPr>
          <p:cNvPr id="5" name="Content Placeholder 4">
            <a:extLst>
              <a:ext uri="{FF2B5EF4-FFF2-40B4-BE49-F238E27FC236}">
                <a16:creationId xmlns:a16="http://schemas.microsoft.com/office/drawing/2014/main" xmlns="" id="{3BEC96CB-0EE1-48B4-899F-41CA6544ED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18889" y="864537"/>
            <a:ext cx="4279962" cy="2896893"/>
          </a:xfrm>
        </p:spPr>
      </p:pic>
      <p:sp>
        <p:nvSpPr>
          <p:cNvPr id="3" name="Slide Number Placeholder 2">
            <a:extLst>
              <a:ext uri="{FF2B5EF4-FFF2-40B4-BE49-F238E27FC236}">
                <a16:creationId xmlns:a16="http://schemas.microsoft.com/office/drawing/2014/main" xmlns="" id="{CAA73B72-01A1-4E33-A367-147ABBFB3F46}"/>
              </a:ext>
            </a:extLst>
          </p:cNvPr>
          <p:cNvSpPr>
            <a:spLocks noGrp="1"/>
          </p:cNvSpPr>
          <p:nvPr>
            <p:ph type="sldNum" sz="quarter" idx="12"/>
          </p:nvPr>
        </p:nvSpPr>
        <p:spPr/>
        <p:txBody>
          <a:bodyPr/>
          <a:lstStyle/>
          <a:p>
            <a:fld id="{FB86036A-A961-4FA9-B8B8-F964629D4DC8}" type="slidenum">
              <a:rPr lang="en-US" smtClean="0"/>
              <a:pPr/>
              <a:t>54</a:t>
            </a:fld>
            <a:endParaRPr lang="en-US" dirty="0"/>
          </a:p>
        </p:txBody>
      </p:sp>
      <p:sp>
        <p:nvSpPr>
          <p:cNvPr id="4" name="Content Placeholder 2">
            <a:extLst>
              <a:ext uri="{FF2B5EF4-FFF2-40B4-BE49-F238E27FC236}">
                <a16:creationId xmlns:a16="http://schemas.microsoft.com/office/drawing/2014/main" xmlns="" id="{CB90B5FE-EC9D-454A-8C9D-56B298027F9D}"/>
              </a:ext>
            </a:extLst>
          </p:cNvPr>
          <p:cNvSpPr txBox="1">
            <a:spLocks/>
          </p:cNvSpPr>
          <p:nvPr/>
        </p:nvSpPr>
        <p:spPr>
          <a:xfrm>
            <a:off x="347507" y="1131581"/>
            <a:ext cx="4704551" cy="350114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t>Memory accesses </a:t>
            </a:r>
            <a:r>
              <a:rPr lang="en-US" sz="2100" b="1" dirty="0"/>
              <a:t>increase</a:t>
            </a:r>
            <a:r>
              <a:rPr lang="en-US" sz="2100" dirty="0"/>
              <a:t> with number of </a:t>
            </a:r>
            <a:r>
              <a:rPr lang="en-US" sz="2100" dirty="0" err="1"/>
              <a:t>subwarps</a:t>
            </a:r>
            <a:endParaRPr lang="en-US" sz="2100" b="1" dirty="0"/>
          </a:p>
          <a:p>
            <a:r>
              <a:rPr lang="en-US" sz="2100" dirty="0"/>
              <a:t>Execution time </a:t>
            </a:r>
            <a:r>
              <a:rPr lang="en-US" sz="2100" b="1" dirty="0"/>
              <a:t>increases</a:t>
            </a:r>
            <a:r>
              <a:rPr lang="en-US" sz="2100" dirty="0"/>
              <a:t> with number of </a:t>
            </a:r>
            <a:r>
              <a:rPr lang="en-US" sz="2100" dirty="0" err="1"/>
              <a:t>subwarps</a:t>
            </a:r>
            <a:endParaRPr lang="en-US" sz="2100" b="1" dirty="0"/>
          </a:p>
          <a:p>
            <a:r>
              <a:rPr lang="en-US" sz="2100" dirty="0"/>
              <a:t>Performance </a:t>
            </a:r>
            <a:r>
              <a:rPr lang="en-US" sz="2100" b="1" dirty="0"/>
              <a:t>degrades</a:t>
            </a:r>
            <a:r>
              <a:rPr lang="en-US" sz="2100" dirty="0"/>
              <a:t> as number of </a:t>
            </a:r>
            <a:r>
              <a:rPr lang="en-US" sz="2100" dirty="0" err="1"/>
              <a:t>subwarp</a:t>
            </a:r>
            <a:r>
              <a:rPr lang="en-US" sz="2100" dirty="0"/>
              <a:t> increase</a:t>
            </a:r>
          </a:p>
        </p:txBody>
      </p:sp>
      <p:sp>
        <p:nvSpPr>
          <p:cNvPr id="6" name="Rectangle: Rounded Corners 5">
            <a:extLst>
              <a:ext uri="{FF2B5EF4-FFF2-40B4-BE49-F238E27FC236}">
                <a16:creationId xmlns:a16="http://schemas.microsoft.com/office/drawing/2014/main" xmlns="" id="{D51ED53A-0FE6-4A06-BD06-25403AB3055C}"/>
              </a:ext>
            </a:extLst>
          </p:cNvPr>
          <p:cNvSpPr/>
          <p:nvPr/>
        </p:nvSpPr>
        <p:spPr>
          <a:xfrm>
            <a:off x="1307618" y="3915908"/>
            <a:ext cx="6528765" cy="716815"/>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FF0000"/>
                </a:solidFill>
              </a:rPr>
              <a:t>Can attacker still recover the AES key?</a:t>
            </a:r>
            <a:endParaRPr lang="en-US" sz="1350" dirty="0"/>
          </a:p>
        </p:txBody>
      </p:sp>
    </p:spTree>
    <p:extLst>
      <p:ext uri="{BB962C8B-B14F-4D97-AF65-F5344CB8AC3E}">
        <p14:creationId xmlns:p14="http://schemas.microsoft.com/office/powerpoint/2010/main" val="5391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2474A-82AA-4F39-AFD6-14EDDCB52EBA}"/>
              </a:ext>
            </a:extLst>
          </p:cNvPr>
          <p:cNvSpPr>
            <a:spLocks noGrp="1"/>
          </p:cNvSpPr>
          <p:nvPr>
            <p:ph type="title"/>
          </p:nvPr>
        </p:nvSpPr>
        <p:spPr>
          <a:xfrm>
            <a:off x="106326" y="-115934"/>
            <a:ext cx="8931348" cy="994172"/>
          </a:xfrm>
        </p:spPr>
        <p:txBody>
          <a:bodyPr>
            <a:normAutofit/>
          </a:bodyPr>
          <a:lstStyle/>
          <a:p>
            <a:r>
              <a:rPr lang="en-US" sz="3600" b="1" dirty="0"/>
              <a:t>FSS against FSS attack</a:t>
            </a:r>
          </a:p>
        </p:txBody>
      </p:sp>
      <p:sp>
        <p:nvSpPr>
          <p:cNvPr id="3" name="Content Placeholder 2">
            <a:extLst>
              <a:ext uri="{FF2B5EF4-FFF2-40B4-BE49-F238E27FC236}">
                <a16:creationId xmlns:a16="http://schemas.microsoft.com/office/drawing/2014/main" xmlns="" id="{97882EDC-18BA-45E3-B007-315842CD5B33}"/>
              </a:ext>
            </a:extLst>
          </p:cNvPr>
          <p:cNvSpPr>
            <a:spLocks noGrp="1"/>
          </p:cNvSpPr>
          <p:nvPr>
            <p:ph idx="1"/>
          </p:nvPr>
        </p:nvSpPr>
        <p:spPr/>
        <p:txBody>
          <a:bodyPr/>
          <a:lstStyle/>
          <a:p>
            <a:r>
              <a:rPr lang="en-US" sz="2800" dirty="0"/>
              <a:t>Attacker can figure out the number of </a:t>
            </a:r>
            <a:r>
              <a:rPr lang="en-US" sz="2800" dirty="0" err="1"/>
              <a:t>subwarps</a:t>
            </a:r>
            <a:endParaRPr lang="en-US" sz="2800" dirty="0"/>
          </a:p>
          <a:p>
            <a:endParaRPr lang="en-US" dirty="0"/>
          </a:p>
        </p:txBody>
      </p:sp>
      <p:sp>
        <p:nvSpPr>
          <p:cNvPr id="4" name="Slide Number Placeholder 3">
            <a:extLst>
              <a:ext uri="{FF2B5EF4-FFF2-40B4-BE49-F238E27FC236}">
                <a16:creationId xmlns:a16="http://schemas.microsoft.com/office/drawing/2014/main" xmlns="" id="{C3D0DFF0-5623-4303-9074-168DD75746B9}"/>
              </a:ext>
            </a:extLst>
          </p:cNvPr>
          <p:cNvSpPr>
            <a:spLocks noGrp="1"/>
          </p:cNvSpPr>
          <p:nvPr>
            <p:ph type="sldNum" sz="quarter" idx="12"/>
          </p:nvPr>
        </p:nvSpPr>
        <p:spPr/>
        <p:txBody>
          <a:bodyPr/>
          <a:lstStyle/>
          <a:p>
            <a:fld id="{FB86036A-A961-4FA9-B8B8-F964629D4DC8}" type="slidenum">
              <a:rPr lang="en-US" smtClean="0"/>
              <a:pPr/>
              <a:t>55</a:t>
            </a:fld>
            <a:endParaRPr lang="en-US" dirty="0"/>
          </a:p>
        </p:txBody>
      </p:sp>
      <p:pic>
        <p:nvPicPr>
          <p:cNvPr id="6" name="Picture 5">
            <a:extLst>
              <a:ext uri="{FF2B5EF4-FFF2-40B4-BE49-F238E27FC236}">
                <a16:creationId xmlns:a16="http://schemas.microsoft.com/office/drawing/2014/main" xmlns="" id="{50C53B4B-4991-4A17-B8AF-1BEC0D5455CA}"/>
              </a:ext>
            </a:extLst>
          </p:cNvPr>
          <p:cNvPicPr>
            <a:picLocks noChangeAspect="1"/>
          </p:cNvPicPr>
          <p:nvPr/>
        </p:nvPicPr>
        <p:blipFill rotWithShape="1">
          <a:blip r:embed="rId3">
            <a:extLst>
              <a:ext uri="{28A0092B-C50C-407E-A947-70E740481C1C}">
                <a14:useLocalDpi xmlns:a14="http://schemas.microsoft.com/office/drawing/2010/main" val="0"/>
              </a:ext>
            </a:extLst>
          </a:blip>
          <a:srcRect r="1161" b="-2"/>
          <a:stretch/>
        </p:blipFill>
        <p:spPr>
          <a:xfrm>
            <a:off x="4187956" y="1611638"/>
            <a:ext cx="4329479" cy="2967753"/>
          </a:xfrm>
          <a:prstGeom prst="rect">
            <a:avLst/>
          </a:prstGeom>
        </p:spPr>
      </p:pic>
    </p:spTree>
    <p:extLst>
      <p:ext uri="{BB962C8B-B14F-4D97-AF65-F5344CB8AC3E}">
        <p14:creationId xmlns:p14="http://schemas.microsoft.com/office/powerpoint/2010/main" val="44932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2474A-82AA-4F39-AFD6-14EDDCB52EBA}"/>
              </a:ext>
            </a:extLst>
          </p:cNvPr>
          <p:cNvSpPr>
            <a:spLocks noGrp="1"/>
          </p:cNvSpPr>
          <p:nvPr>
            <p:ph type="title"/>
          </p:nvPr>
        </p:nvSpPr>
        <p:spPr>
          <a:xfrm>
            <a:off x="106326" y="-112560"/>
            <a:ext cx="8931348" cy="994172"/>
          </a:xfrm>
        </p:spPr>
        <p:txBody>
          <a:bodyPr>
            <a:normAutofit/>
          </a:bodyPr>
          <a:lstStyle/>
          <a:p>
            <a:r>
              <a:rPr lang="en-US" sz="3600" b="1" dirty="0"/>
              <a:t>FSS against FSS attack</a:t>
            </a:r>
          </a:p>
        </p:txBody>
      </p:sp>
      <p:sp>
        <p:nvSpPr>
          <p:cNvPr id="3" name="Content Placeholder 2">
            <a:extLst>
              <a:ext uri="{FF2B5EF4-FFF2-40B4-BE49-F238E27FC236}">
                <a16:creationId xmlns:a16="http://schemas.microsoft.com/office/drawing/2014/main" xmlns="" id="{97882EDC-18BA-45E3-B007-315842CD5B33}"/>
              </a:ext>
            </a:extLst>
          </p:cNvPr>
          <p:cNvSpPr>
            <a:spLocks noGrp="1"/>
          </p:cNvSpPr>
          <p:nvPr>
            <p:ph idx="1"/>
          </p:nvPr>
        </p:nvSpPr>
        <p:spPr/>
        <p:txBody>
          <a:bodyPr/>
          <a:lstStyle/>
          <a:p>
            <a:r>
              <a:rPr lang="en-US" sz="2800" dirty="0"/>
              <a:t>Attacker can figure out the number of </a:t>
            </a:r>
            <a:r>
              <a:rPr lang="en-US" sz="2800" dirty="0" err="1"/>
              <a:t>subwarps</a:t>
            </a:r>
            <a:endParaRPr lang="en-US" sz="2800" dirty="0"/>
          </a:p>
          <a:p>
            <a:r>
              <a:rPr lang="en-US" sz="2800" dirty="0"/>
              <a:t>Attacker can calculate per </a:t>
            </a:r>
            <a:r>
              <a:rPr lang="en-US" sz="2800" dirty="0" err="1"/>
              <a:t>subwarp</a:t>
            </a:r>
            <a:r>
              <a:rPr lang="en-US" sz="2800" dirty="0"/>
              <a:t> accesses</a:t>
            </a:r>
          </a:p>
          <a:p>
            <a:endParaRPr lang="en-US" dirty="0"/>
          </a:p>
        </p:txBody>
      </p:sp>
      <p:sp>
        <p:nvSpPr>
          <p:cNvPr id="4" name="Slide Number Placeholder 3">
            <a:extLst>
              <a:ext uri="{FF2B5EF4-FFF2-40B4-BE49-F238E27FC236}">
                <a16:creationId xmlns:a16="http://schemas.microsoft.com/office/drawing/2014/main" xmlns="" id="{14AC0E5B-6998-4625-A39A-7B185503A208}"/>
              </a:ext>
            </a:extLst>
          </p:cNvPr>
          <p:cNvSpPr>
            <a:spLocks noGrp="1"/>
          </p:cNvSpPr>
          <p:nvPr>
            <p:ph type="sldNum" sz="quarter" idx="12"/>
          </p:nvPr>
        </p:nvSpPr>
        <p:spPr/>
        <p:txBody>
          <a:bodyPr/>
          <a:lstStyle/>
          <a:p>
            <a:fld id="{FB86036A-A961-4FA9-B8B8-F964629D4DC8}" type="slidenum">
              <a:rPr lang="en-US" smtClean="0"/>
              <a:pPr/>
              <a:t>56</a:t>
            </a:fld>
            <a:endParaRPr lang="en-US" dirty="0"/>
          </a:p>
        </p:txBody>
      </p:sp>
      <p:pic>
        <p:nvPicPr>
          <p:cNvPr id="5" name="Picture 4">
            <a:extLst>
              <a:ext uri="{FF2B5EF4-FFF2-40B4-BE49-F238E27FC236}">
                <a16:creationId xmlns:a16="http://schemas.microsoft.com/office/drawing/2014/main" xmlns="" id="{18FAA694-8672-42A4-A19E-50135A815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66" y="1932427"/>
            <a:ext cx="4932608" cy="2751572"/>
          </a:xfrm>
          <a:prstGeom prst="rect">
            <a:avLst/>
          </a:prstGeom>
        </p:spPr>
      </p:pic>
      <p:sp>
        <p:nvSpPr>
          <p:cNvPr id="6" name="Oval 5">
            <a:extLst>
              <a:ext uri="{FF2B5EF4-FFF2-40B4-BE49-F238E27FC236}">
                <a16:creationId xmlns:a16="http://schemas.microsoft.com/office/drawing/2014/main" xmlns="" id="{08A20BEF-80C3-424B-9909-2436569C873D}"/>
              </a:ext>
            </a:extLst>
          </p:cNvPr>
          <p:cNvSpPr/>
          <p:nvPr/>
        </p:nvSpPr>
        <p:spPr>
          <a:xfrm>
            <a:off x="4683301" y="2157278"/>
            <a:ext cx="480056" cy="44747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xmlns="" id="{2EEF22E4-871C-4C51-A6E8-68916D45B78E}"/>
              </a:ext>
            </a:extLst>
          </p:cNvPr>
          <p:cNvSpPr txBox="1"/>
          <p:nvPr/>
        </p:nvSpPr>
        <p:spPr>
          <a:xfrm>
            <a:off x="5154315" y="2116970"/>
            <a:ext cx="1858201" cy="415498"/>
          </a:xfrm>
          <a:prstGeom prst="rect">
            <a:avLst/>
          </a:prstGeom>
          <a:noFill/>
        </p:spPr>
        <p:txBody>
          <a:bodyPr wrap="none" rtlCol="0">
            <a:spAutoFit/>
          </a:bodyPr>
          <a:lstStyle/>
          <a:p>
            <a:r>
              <a:rPr lang="en-US" sz="2100" dirty="0">
                <a:solidFill>
                  <a:srgbClr val="FF0000"/>
                </a:solidFill>
              </a:rPr>
              <a:t>Correct guess</a:t>
            </a:r>
            <a:endParaRPr lang="en-US" sz="1350" dirty="0">
              <a:solidFill>
                <a:srgbClr val="FF0000"/>
              </a:solidFill>
            </a:endParaRPr>
          </a:p>
        </p:txBody>
      </p:sp>
    </p:spTree>
    <p:extLst>
      <p:ext uri="{BB962C8B-B14F-4D97-AF65-F5344CB8AC3E}">
        <p14:creationId xmlns:p14="http://schemas.microsoft.com/office/powerpoint/2010/main" val="422181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99E1E3-2576-40E2-BC83-7B6E286920F7}"/>
              </a:ext>
            </a:extLst>
          </p:cNvPr>
          <p:cNvSpPr>
            <a:spLocks noGrp="1"/>
          </p:cNvSpPr>
          <p:nvPr>
            <p:ph type="title"/>
          </p:nvPr>
        </p:nvSpPr>
        <p:spPr>
          <a:xfrm>
            <a:off x="106325" y="-29655"/>
            <a:ext cx="8931349" cy="857250"/>
          </a:xfrm>
        </p:spPr>
        <p:txBody>
          <a:bodyPr>
            <a:normAutofit/>
          </a:bodyPr>
          <a:lstStyle/>
          <a:p>
            <a:r>
              <a:rPr lang="en-US" sz="3600" b="1" dirty="0"/>
              <a:t>FSS against FSS attack</a:t>
            </a:r>
          </a:p>
        </p:txBody>
      </p:sp>
      <p:sp>
        <p:nvSpPr>
          <p:cNvPr id="3" name="Content Placeholder 2">
            <a:extLst>
              <a:ext uri="{FF2B5EF4-FFF2-40B4-BE49-F238E27FC236}">
                <a16:creationId xmlns:a16="http://schemas.microsoft.com/office/drawing/2014/main" xmlns="" id="{ED7BC790-D2A2-4018-A206-FD50983E5AF8}"/>
              </a:ext>
            </a:extLst>
          </p:cNvPr>
          <p:cNvSpPr>
            <a:spLocks noGrp="1"/>
          </p:cNvSpPr>
          <p:nvPr>
            <p:ph idx="1"/>
          </p:nvPr>
        </p:nvSpPr>
        <p:spPr/>
        <p:txBody>
          <a:bodyPr/>
          <a:lstStyle/>
          <a:p>
            <a:r>
              <a:rPr lang="en-US" sz="2400" dirty="0">
                <a:solidFill>
                  <a:srgbClr val="FF0000"/>
                </a:solidFill>
              </a:rPr>
              <a:t>Attack possible when the attacker can figure out number of </a:t>
            </a:r>
            <a:r>
              <a:rPr lang="en-US" sz="2400" dirty="0" err="1">
                <a:solidFill>
                  <a:srgbClr val="FF0000"/>
                </a:solidFill>
              </a:rPr>
              <a:t>subwarps</a:t>
            </a:r>
            <a:r>
              <a:rPr lang="en-US" sz="2400" dirty="0">
                <a:solidFill>
                  <a:srgbClr val="FF0000"/>
                </a:solidFill>
              </a:rPr>
              <a:t>!</a:t>
            </a:r>
          </a:p>
          <a:p>
            <a:pPr lvl="1"/>
            <a:r>
              <a:rPr lang="en-US" sz="2000" dirty="0"/>
              <a:t>Coalescing still deterministic</a:t>
            </a:r>
          </a:p>
        </p:txBody>
      </p:sp>
      <p:sp>
        <p:nvSpPr>
          <p:cNvPr id="4" name="Slide Number Placeholder 3">
            <a:extLst>
              <a:ext uri="{FF2B5EF4-FFF2-40B4-BE49-F238E27FC236}">
                <a16:creationId xmlns:a16="http://schemas.microsoft.com/office/drawing/2014/main" xmlns="" id="{543E869C-02F6-43D6-AF27-AEAE39A5905E}"/>
              </a:ext>
            </a:extLst>
          </p:cNvPr>
          <p:cNvSpPr>
            <a:spLocks noGrp="1"/>
          </p:cNvSpPr>
          <p:nvPr>
            <p:ph type="sldNum" sz="quarter" idx="12"/>
          </p:nvPr>
        </p:nvSpPr>
        <p:spPr/>
        <p:txBody>
          <a:bodyPr/>
          <a:lstStyle/>
          <a:p>
            <a:fld id="{FB86036A-A961-4FA9-B8B8-F964629D4DC8}" type="slidenum">
              <a:rPr lang="en-US" smtClean="0"/>
              <a:pPr/>
              <a:t>57</a:t>
            </a:fld>
            <a:endParaRPr lang="en-US" dirty="0"/>
          </a:p>
        </p:txBody>
      </p:sp>
      <p:sp>
        <p:nvSpPr>
          <p:cNvPr id="6" name="Rectangle: Rounded Corners 5">
            <a:extLst>
              <a:ext uri="{FF2B5EF4-FFF2-40B4-BE49-F238E27FC236}">
                <a16:creationId xmlns:a16="http://schemas.microsoft.com/office/drawing/2014/main" xmlns="" id="{DA204230-75E3-4B71-AEDD-9AB492FB9967}"/>
              </a:ext>
            </a:extLst>
          </p:cNvPr>
          <p:cNvSpPr/>
          <p:nvPr/>
        </p:nvSpPr>
        <p:spPr>
          <a:xfrm>
            <a:off x="215306" y="260199"/>
            <a:ext cx="8783782" cy="4623100"/>
          </a:xfrm>
          <a:prstGeom prst="round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342892" indent="-342892">
              <a:buFont typeface="Arial" panose="020B0604020202020204" pitchFamily="34" charset="0"/>
              <a:buChar char="•"/>
            </a:pPr>
            <a:endParaRPr lang="en-US" sz="2400" dirty="0">
              <a:solidFill>
                <a:schemeClr val="bg1"/>
              </a:solidFill>
            </a:endParaRPr>
          </a:p>
          <a:p>
            <a:pPr marL="342892" indent="-342892">
              <a:buFont typeface="Arial" panose="020B0604020202020204" pitchFamily="34" charset="0"/>
              <a:buChar char="•"/>
            </a:pPr>
            <a:endParaRPr lang="en-US" sz="2400" dirty="0">
              <a:solidFill>
                <a:schemeClr val="bg1"/>
              </a:solidFill>
            </a:endParaRPr>
          </a:p>
          <a:p>
            <a:pPr marL="342892" indent="-342892">
              <a:buFont typeface="Arial" panose="020B0604020202020204" pitchFamily="34" charset="0"/>
              <a:buChar char="•"/>
            </a:pPr>
            <a:r>
              <a:rPr lang="en-US" sz="2400" dirty="0">
                <a:solidFill>
                  <a:schemeClr val="accent1">
                    <a:lumMod val="50000"/>
                  </a:schemeClr>
                </a:solidFill>
              </a:rPr>
              <a:t>Targets the </a:t>
            </a:r>
            <a:r>
              <a:rPr lang="en-US" sz="2400" b="1" i="1" dirty="0">
                <a:solidFill>
                  <a:schemeClr val="accent1">
                    <a:lumMod val="50000"/>
                  </a:schemeClr>
                </a:solidFill>
              </a:rPr>
              <a:t>deterministic</a:t>
            </a:r>
            <a:r>
              <a:rPr lang="en-US" sz="2400" dirty="0">
                <a:solidFill>
                  <a:schemeClr val="accent1">
                    <a:lumMod val="50000"/>
                  </a:schemeClr>
                </a:solidFill>
              </a:rPr>
              <a:t> nature of the coalescing mechanism</a:t>
            </a:r>
          </a:p>
          <a:p>
            <a:pPr marL="685783" lvl="1" indent="-342892">
              <a:buFont typeface="Arial" panose="020B0604020202020204" pitchFamily="34" charset="0"/>
              <a:buChar char="•"/>
            </a:pPr>
            <a:r>
              <a:rPr lang="en-US" sz="2100" dirty="0">
                <a:solidFill>
                  <a:schemeClr val="accent1">
                    <a:lumMod val="50000"/>
                  </a:schemeClr>
                </a:solidFill>
              </a:rPr>
              <a:t>Fixed number of </a:t>
            </a:r>
            <a:r>
              <a:rPr lang="en-US" sz="2100" dirty="0" err="1">
                <a:solidFill>
                  <a:schemeClr val="accent1">
                    <a:lumMod val="50000"/>
                  </a:schemeClr>
                </a:solidFill>
              </a:rPr>
              <a:t>subwarps</a:t>
            </a:r>
            <a:endParaRPr lang="en-US" sz="2100" dirty="0">
              <a:solidFill>
                <a:schemeClr val="accent1">
                  <a:lumMod val="50000"/>
                </a:schemeClr>
              </a:solidFill>
            </a:endParaRPr>
          </a:p>
          <a:p>
            <a:pPr marL="685783" lvl="1" indent="-342892">
              <a:buFont typeface="Arial" panose="020B0604020202020204" pitchFamily="34" charset="0"/>
              <a:buChar char="•"/>
            </a:pPr>
            <a:r>
              <a:rPr lang="en-US" sz="2100" dirty="0">
                <a:solidFill>
                  <a:schemeClr val="bg1"/>
                </a:solidFill>
              </a:rPr>
              <a:t>Fixed sizes of </a:t>
            </a:r>
            <a:r>
              <a:rPr lang="en-US" sz="2100" dirty="0" err="1">
                <a:solidFill>
                  <a:schemeClr val="bg1"/>
                </a:solidFill>
              </a:rPr>
              <a:t>subwarp</a:t>
            </a:r>
            <a:endParaRPr lang="en-US" sz="2100" dirty="0">
              <a:solidFill>
                <a:schemeClr val="bg1"/>
              </a:solidFill>
            </a:endParaRPr>
          </a:p>
          <a:p>
            <a:pPr marL="685783" lvl="1" indent="-342892">
              <a:buFont typeface="Arial" panose="020B0604020202020204" pitchFamily="34" charset="0"/>
              <a:buChar char="•"/>
            </a:pPr>
            <a:r>
              <a:rPr lang="en-US" sz="2100" dirty="0">
                <a:solidFill>
                  <a:schemeClr val="accent1">
                    <a:lumMod val="50000"/>
                  </a:schemeClr>
                </a:solidFill>
              </a:rPr>
              <a:t>Deterministic mapping of the thread elements to </a:t>
            </a:r>
            <a:r>
              <a:rPr lang="en-US" sz="2100" dirty="0" err="1">
                <a:solidFill>
                  <a:schemeClr val="accent1">
                    <a:lumMod val="50000"/>
                  </a:schemeClr>
                </a:solidFill>
              </a:rPr>
              <a:t>subwarps</a:t>
            </a:r>
            <a:endParaRPr lang="en-US" sz="2100" dirty="0">
              <a:solidFill>
                <a:schemeClr val="accent1">
                  <a:lumMod val="50000"/>
                </a:schemeClr>
              </a:solidFill>
            </a:endParaRPr>
          </a:p>
        </p:txBody>
      </p:sp>
      <p:sp>
        <p:nvSpPr>
          <p:cNvPr id="7" name="TextBox 6">
            <a:extLst>
              <a:ext uri="{FF2B5EF4-FFF2-40B4-BE49-F238E27FC236}">
                <a16:creationId xmlns:a16="http://schemas.microsoft.com/office/drawing/2014/main" xmlns="" id="{04B5275E-1C9C-4114-9A44-201E2CFBF3DF}"/>
              </a:ext>
            </a:extLst>
          </p:cNvPr>
          <p:cNvSpPr txBox="1"/>
          <p:nvPr/>
        </p:nvSpPr>
        <p:spPr>
          <a:xfrm>
            <a:off x="215306" y="866314"/>
            <a:ext cx="8761565" cy="1477328"/>
          </a:xfrm>
          <a:prstGeom prst="rect">
            <a:avLst/>
          </a:prstGeom>
          <a:noFill/>
        </p:spPr>
        <p:txBody>
          <a:bodyPr wrap="square" rtlCol="0">
            <a:spAutoFit/>
          </a:bodyPr>
          <a:lstStyle/>
          <a:p>
            <a:pPr algn="ctr"/>
            <a:r>
              <a:rPr lang="en-US" sz="3600" b="1" dirty="0" err="1">
                <a:solidFill>
                  <a:schemeClr val="bg1"/>
                </a:solidFill>
              </a:rPr>
              <a:t>RCoal</a:t>
            </a:r>
            <a:r>
              <a:rPr lang="en-US" sz="3600" b="1" dirty="0">
                <a:solidFill>
                  <a:schemeClr val="bg1"/>
                </a:solidFill>
              </a:rPr>
              <a:t> </a:t>
            </a:r>
            <a:r>
              <a:rPr lang="en-US" sz="3600" dirty="0">
                <a:solidFill>
                  <a:schemeClr val="bg1"/>
                </a:solidFill>
              </a:rPr>
              <a:t>to mitigate the correlation timing</a:t>
            </a:r>
          </a:p>
          <a:p>
            <a:pPr algn="ctr"/>
            <a:r>
              <a:rPr lang="en-US" sz="3600" dirty="0">
                <a:solidFill>
                  <a:schemeClr val="bg1"/>
                </a:solidFill>
              </a:rPr>
              <a:t>attacks</a:t>
            </a:r>
          </a:p>
          <a:p>
            <a:endParaRPr lang="en-US" dirty="0"/>
          </a:p>
        </p:txBody>
      </p:sp>
    </p:spTree>
    <p:extLst>
      <p:ext uri="{BB962C8B-B14F-4D97-AF65-F5344CB8AC3E}">
        <p14:creationId xmlns:p14="http://schemas.microsoft.com/office/powerpoint/2010/main" val="371888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A8209-18EE-4B5D-A0BB-6F849A0C0962}"/>
              </a:ext>
            </a:extLst>
          </p:cNvPr>
          <p:cNvSpPr>
            <a:spLocks noGrp="1"/>
          </p:cNvSpPr>
          <p:nvPr>
            <p:ph type="title"/>
          </p:nvPr>
        </p:nvSpPr>
        <p:spPr>
          <a:xfrm>
            <a:off x="106325" y="53235"/>
            <a:ext cx="8931349" cy="857250"/>
          </a:xfrm>
        </p:spPr>
        <p:txBody>
          <a:bodyPr>
            <a:normAutofit/>
          </a:bodyPr>
          <a:lstStyle/>
          <a:p>
            <a:r>
              <a:rPr lang="en-US" sz="3600" dirty="0" err="1"/>
              <a:t>RCoal</a:t>
            </a:r>
            <a:r>
              <a:rPr lang="en-US" sz="3600" dirty="0"/>
              <a:t>: Random Sized </a:t>
            </a:r>
            <a:r>
              <a:rPr lang="en-US" sz="3600" dirty="0" err="1"/>
              <a:t>Subwarp</a:t>
            </a:r>
            <a:r>
              <a:rPr lang="en-US" sz="3600" dirty="0"/>
              <a:t> (RSS)</a:t>
            </a:r>
          </a:p>
        </p:txBody>
      </p:sp>
      <p:sp>
        <p:nvSpPr>
          <p:cNvPr id="3" name="Content Placeholder 2">
            <a:extLst>
              <a:ext uri="{FF2B5EF4-FFF2-40B4-BE49-F238E27FC236}">
                <a16:creationId xmlns:a16="http://schemas.microsoft.com/office/drawing/2014/main" xmlns="" id="{569BFD6D-1F8D-4ACB-A682-D98C90114B5A}"/>
              </a:ext>
            </a:extLst>
          </p:cNvPr>
          <p:cNvSpPr>
            <a:spLocks noGrp="1"/>
          </p:cNvSpPr>
          <p:nvPr>
            <p:ph idx="1"/>
          </p:nvPr>
        </p:nvSpPr>
        <p:spPr/>
        <p:txBody>
          <a:bodyPr/>
          <a:lstStyle/>
          <a:p>
            <a:r>
              <a:rPr lang="en-US" dirty="0"/>
              <a:t>Size distribution</a:t>
            </a:r>
          </a:p>
        </p:txBody>
      </p:sp>
      <p:sp>
        <p:nvSpPr>
          <p:cNvPr id="14" name="Slide Number Placeholder 13">
            <a:extLst>
              <a:ext uri="{FF2B5EF4-FFF2-40B4-BE49-F238E27FC236}">
                <a16:creationId xmlns:a16="http://schemas.microsoft.com/office/drawing/2014/main" xmlns="" id="{1B50A525-5D57-4C9F-BE83-568B7ED34975}"/>
              </a:ext>
            </a:extLst>
          </p:cNvPr>
          <p:cNvSpPr>
            <a:spLocks noGrp="1"/>
          </p:cNvSpPr>
          <p:nvPr>
            <p:ph type="sldNum" sz="quarter" idx="12"/>
          </p:nvPr>
        </p:nvSpPr>
        <p:spPr/>
        <p:txBody>
          <a:bodyPr/>
          <a:lstStyle/>
          <a:p>
            <a:fld id="{FB86036A-A961-4FA9-B8B8-F964629D4DC8}" type="slidenum">
              <a:rPr lang="en-US" smtClean="0"/>
              <a:pPr/>
              <a:t>58</a:t>
            </a:fld>
            <a:endParaRPr lang="en-US" dirty="0"/>
          </a:p>
        </p:txBody>
      </p:sp>
      <p:pic>
        <p:nvPicPr>
          <p:cNvPr id="5" name="Picture 4">
            <a:extLst>
              <a:ext uri="{FF2B5EF4-FFF2-40B4-BE49-F238E27FC236}">
                <a16:creationId xmlns:a16="http://schemas.microsoft.com/office/drawing/2014/main" xmlns="" id="{E70DCE12-951C-442A-9AAA-5B8C302280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723" y="1567071"/>
            <a:ext cx="2148468" cy="1543732"/>
          </a:xfrm>
          <a:prstGeom prst="rect">
            <a:avLst/>
          </a:prstGeom>
        </p:spPr>
      </p:pic>
      <p:pic>
        <p:nvPicPr>
          <p:cNvPr id="7" name="Picture 6">
            <a:extLst>
              <a:ext uri="{FF2B5EF4-FFF2-40B4-BE49-F238E27FC236}">
                <a16:creationId xmlns:a16="http://schemas.microsoft.com/office/drawing/2014/main" xmlns="" id="{AA1548CE-3EF5-4087-8784-F0998035B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6114" y="1513730"/>
            <a:ext cx="2082182" cy="1545629"/>
          </a:xfrm>
          <a:prstGeom prst="rect">
            <a:avLst/>
          </a:prstGeom>
        </p:spPr>
      </p:pic>
      <p:sp>
        <p:nvSpPr>
          <p:cNvPr id="8" name="TextBox 7">
            <a:extLst>
              <a:ext uri="{FF2B5EF4-FFF2-40B4-BE49-F238E27FC236}">
                <a16:creationId xmlns:a16="http://schemas.microsoft.com/office/drawing/2014/main" xmlns="" id="{D6399D67-B72C-42AD-802A-22DCECC3B6BB}"/>
              </a:ext>
            </a:extLst>
          </p:cNvPr>
          <p:cNvSpPr txBox="1"/>
          <p:nvPr/>
        </p:nvSpPr>
        <p:spPr>
          <a:xfrm>
            <a:off x="1110724" y="3018188"/>
            <a:ext cx="2468946" cy="415498"/>
          </a:xfrm>
          <a:prstGeom prst="rect">
            <a:avLst/>
          </a:prstGeom>
          <a:noFill/>
        </p:spPr>
        <p:txBody>
          <a:bodyPr wrap="none" rtlCol="0">
            <a:spAutoFit/>
          </a:bodyPr>
          <a:lstStyle/>
          <a:p>
            <a:r>
              <a:rPr lang="en-US" sz="2100" dirty="0"/>
              <a:t>Normal Distribution</a:t>
            </a:r>
          </a:p>
        </p:txBody>
      </p:sp>
      <p:sp>
        <p:nvSpPr>
          <p:cNvPr id="9" name="TextBox 8">
            <a:extLst>
              <a:ext uri="{FF2B5EF4-FFF2-40B4-BE49-F238E27FC236}">
                <a16:creationId xmlns:a16="http://schemas.microsoft.com/office/drawing/2014/main" xmlns="" id="{1AC87E0C-7645-4DC2-BC32-B0EE583C5FA5}"/>
              </a:ext>
            </a:extLst>
          </p:cNvPr>
          <p:cNvSpPr txBox="1"/>
          <p:nvPr/>
        </p:nvSpPr>
        <p:spPr>
          <a:xfrm>
            <a:off x="5795125" y="2995272"/>
            <a:ext cx="2558714" cy="415498"/>
          </a:xfrm>
          <a:prstGeom prst="rect">
            <a:avLst/>
          </a:prstGeom>
          <a:noFill/>
        </p:spPr>
        <p:txBody>
          <a:bodyPr wrap="none" rtlCol="0">
            <a:spAutoFit/>
          </a:bodyPr>
          <a:lstStyle/>
          <a:p>
            <a:r>
              <a:rPr lang="en-US" sz="2100" dirty="0"/>
              <a:t>Skewed Distribution</a:t>
            </a:r>
          </a:p>
        </p:txBody>
      </p:sp>
      <p:cxnSp>
        <p:nvCxnSpPr>
          <p:cNvPr id="6" name="Straight Connector 5">
            <a:extLst>
              <a:ext uri="{FF2B5EF4-FFF2-40B4-BE49-F238E27FC236}">
                <a16:creationId xmlns:a16="http://schemas.microsoft.com/office/drawing/2014/main" xmlns="" id="{6B96F153-1E5A-4A36-815E-1FD7D8B4D83D}"/>
              </a:ext>
            </a:extLst>
          </p:cNvPr>
          <p:cNvCxnSpPr/>
          <p:nvPr/>
        </p:nvCxnSpPr>
        <p:spPr>
          <a:xfrm>
            <a:off x="4572000" y="1482523"/>
            <a:ext cx="0" cy="32014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3AD8D916-FC86-43BA-9C59-8F36FECDBFB2}"/>
              </a:ext>
            </a:extLst>
          </p:cNvPr>
          <p:cNvSpPr txBox="1"/>
          <p:nvPr/>
        </p:nvSpPr>
        <p:spPr>
          <a:xfrm>
            <a:off x="155484" y="3439131"/>
            <a:ext cx="4237057" cy="600164"/>
          </a:xfrm>
          <a:prstGeom prst="rect">
            <a:avLst/>
          </a:prstGeom>
          <a:noFill/>
        </p:spPr>
        <p:txBody>
          <a:bodyPr wrap="none" rtlCol="0">
            <a:spAutoFit/>
          </a:bodyPr>
          <a:lstStyle/>
          <a:p>
            <a:pPr marL="257168" indent="-257168">
              <a:buFont typeface="Arial" panose="020B0604020202020204" pitchFamily="34" charset="0"/>
              <a:buChar char="•"/>
            </a:pPr>
            <a:r>
              <a:rPr lang="en-US" sz="1650" dirty="0"/>
              <a:t>Mean of the distribution is same as FSS</a:t>
            </a:r>
          </a:p>
          <a:p>
            <a:pPr marL="257168" indent="-257168">
              <a:buFont typeface="Arial" panose="020B0604020202020204" pitchFamily="34" charset="0"/>
              <a:buChar char="•"/>
            </a:pPr>
            <a:r>
              <a:rPr lang="en-US" sz="1650" dirty="0"/>
              <a:t>Security and performance similar to FSS</a:t>
            </a:r>
          </a:p>
        </p:txBody>
      </p:sp>
      <p:sp>
        <p:nvSpPr>
          <p:cNvPr id="12" name="Rectangle: Rounded Corners 11">
            <a:extLst>
              <a:ext uri="{FF2B5EF4-FFF2-40B4-BE49-F238E27FC236}">
                <a16:creationId xmlns:a16="http://schemas.microsoft.com/office/drawing/2014/main" xmlns="" id="{620FA549-3DBC-46A4-816A-EE6742141730}"/>
              </a:ext>
            </a:extLst>
          </p:cNvPr>
          <p:cNvSpPr/>
          <p:nvPr/>
        </p:nvSpPr>
        <p:spPr>
          <a:xfrm>
            <a:off x="181801" y="771238"/>
            <a:ext cx="8783782" cy="621602"/>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sym typeface="Wingdings" panose="05000000000000000000" pitchFamily="2" charset="2"/>
              </a:rPr>
              <a:t>We select RSS with Skewed Distribution</a:t>
            </a:r>
            <a:endParaRPr lang="en-US" sz="6000" dirty="0">
              <a:solidFill>
                <a:srgbClr val="FF0000"/>
              </a:solidFill>
            </a:endParaRPr>
          </a:p>
        </p:txBody>
      </p:sp>
      <p:sp>
        <p:nvSpPr>
          <p:cNvPr id="13" name="TextBox 12">
            <a:extLst>
              <a:ext uri="{FF2B5EF4-FFF2-40B4-BE49-F238E27FC236}">
                <a16:creationId xmlns:a16="http://schemas.microsoft.com/office/drawing/2014/main" xmlns="" id="{E43A8BF2-9CC1-4383-B618-6BE8D76C50EC}"/>
              </a:ext>
            </a:extLst>
          </p:cNvPr>
          <p:cNvSpPr txBox="1"/>
          <p:nvPr/>
        </p:nvSpPr>
        <p:spPr>
          <a:xfrm>
            <a:off x="4557781" y="3410603"/>
            <a:ext cx="4609916" cy="1107996"/>
          </a:xfrm>
          <a:prstGeom prst="rect">
            <a:avLst/>
          </a:prstGeom>
          <a:noFill/>
        </p:spPr>
        <p:txBody>
          <a:bodyPr wrap="none" rtlCol="0">
            <a:spAutoFit/>
          </a:bodyPr>
          <a:lstStyle/>
          <a:p>
            <a:pPr marL="257168" indent="-257168">
              <a:buFont typeface="Arial" panose="020B0604020202020204" pitchFamily="34" charset="0"/>
              <a:buChar char="•"/>
            </a:pPr>
            <a:r>
              <a:rPr lang="en-US" sz="1650" dirty="0"/>
              <a:t>Mean of the distribution is different than FSS</a:t>
            </a:r>
          </a:p>
          <a:p>
            <a:pPr marL="257168" indent="-257168">
              <a:buFont typeface="Arial" panose="020B0604020202020204" pitchFamily="34" charset="0"/>
              <a:buChar char="•"/>
            </a:pPr>
            <a:r>
              <a:rPr lang="en-US" sz="1650" dirty="0"/>
              <a:t>Large </a:t>
            </a:r>
            <a:r>
              <a:rPr lang="en-US" sz="1650" dirty="0" err="1"/>
              <a:t>subwarp</a:t>
            </a:r>
            <a:r>
              <a:rPr lang="en-US" sz="1650" dirty="0"/>
              <a:t> offers better coalescing</a:t>
            </a:r>
          </a:p>
          <a:p>
            <a:pPr marL="257168" indent="-257168">
              <a:buFont typeface="Arial" panose="020B0604020202020204" pitchFamily="34" charset="0"/>
              <a:buChar char="•"/>
            </a:pPr>
            <a:r>
              <a:rPr lang="en-US" sz="1650" dirty="0"/>
              <a:t>Improved security compared to FSS</a:t>
            </a:r>
          </a:p>
          <a:p>
            <a:pPr marL="257168" indent="-257168">
              <a:buFont typeface="Arial" panose="020B0604020202020204" pitchFamily="34" charset="0"/>
              <a:buChar char="•"/>
            </a:pPr>
            <a:r>
              <a:rPr lang="en-US" sz="1650" dirty="0"/>
              <a:t>Improved performance compared to FSS</a:t>
            </a:r>
          </a:p>
        </p:txBody>
      </p:sp>
      <p:sp>
        <p:nvSpPr>
          <p:cNvPr id="15" name="TextBox 14">
            <a:extLst>
              <a:ext uri="{FF2B5EF4-FFF2-40B4-BE49-F238E27FC236}">
                <a16:creationId xmlns:a16="http://schemas.microsoft.com/office/drawing/2014/main" xmlns="" id="{65C325DB-8C4E-489B-B6BC-28A88DF60A52}"/>
              </a:ext>
            </a:extLst>
          </p:cNvPr>
          <p:cNvSpPr txBox="1"/>
          <p:nvPr/>
        </p:nvSpPr>
        <p:spPr>
          <a:xfrm>
            <a:off x="347505" y="2571751"/>
            <a:ext cx="771365" cy="1200329"/>
          </a:xfrm>
          <a:prstGeom prst="rect">
            <a:avLst/>
          </a:prstGeom>
          <a:noFill/>
        </p:spPr>
        <p:txBody>
          <a:bodyPr wrap="none" rtlCol="0">
            <a:spAutoFit/>
          </a:bodyPr>
          <a:lstStyle/>
          <a:p>
            <a:r>
              <a:rPr lang="en-US" sz="7200" dirty="0">
                <a:solidFill>
                  <a:srgbClr val="FF0000"/>
                </a:solidFill>
                <a:sym typeface="Wingdings" panose="05000000000000000000" pitchFamily="2" charset="2"/>
              </a:rPr>
              <a:t></a:t>
            </a:r>
            <a:endParaRPr lang="en-US" sz="8800" dirty="0">
              <a:solidFill>
                <a:srgbClr val="FF0000"/>
              </a:solidFill>
            </a:endParaRPr>
          </a:p>
        </p:txBody>
      </p:sp>
      <p:sp>
        <p:nvSpPr>
          <p:cNvPr id="16" name="TextBox 15">
            <a:extLst>
              <a:ext uri="{FF2B5EF4-FFF2-40B4-BE49-F238E27FC236}">
                <a16:creationId xmlns:a16="http://schemas.microsoft.com/office/drawing/2014/main" xmlns="" id="{D9068384-98FE-40AE-A9A4-9CF673A872E5}"/>
              </a:ext>
            </a:extLst>
          </p:cNvPr>
          <p:cNvSpPr txBox="1"/>
          <p:nvPr/>
        </p:nvSpPr>
        <p:spPr>
          <a:xfrm>
            <a:off x="5075544" y="2738664"/>
            <a:ext cx="788999" cy="1015663"/>
          </a:xfrm>
          <a:prstGeom prst="rect">
            <a:avLst/>
          </a:prstGeom>
          <a:noFill/>
        </p:spPr>
        <p:txBody>
          <a:bodyPr wrap="none" rtlCol="0">
            <a:spAutoFit/>
          </a:bodyPr>
          <a:lstStyle/>
          <a:p>
            <a:r>
              <a:rPr lang="en-US" sz="6000" dirty="0">
                <a:solidFill>
                  <a:srgbClr val="00B050"/>
                </a:solidFill>
                <a:sym typeface="Wingdings" panose="05000000000000000000" pitchFamily="2" charset="2"/>
              </a:rPr>
              <a:t></a:t>
            </a:r>
            <a:endParaRPr lang="en-US" sz="8625" dirty="0">
              <a:solidFill>
                <a:srgbClr val="00B050"/>
              </a:solidFill>
            </a:endParaRPr>
          </a:p>
        </p:txBody>
      </p:sp>
      <p:sp>
        <p:nvSpPr>
          <p:cNvPr id="21" name="TextBox 20">
            <a:extLst>
              <a:ext uri="{FF2B5EF4-FFF2-40B4-BE49-F238E27FC236}">
                <a16:creationId xmlns:a16="http://schemas.microsoft.com/office/drawing/2014/main" xmlns="" id="{89A18520-6CA5-44CE-855D-E071EFAFEE3E}"/>
              </a:ext>
            </a:extLst>
          </p:cNvPr>
          <p:cNvSpPr txBox="1"/>
          <p:nvPr/>
        </p:nvSpPr>
        <p:spPr>
          <a:xfrm>
            <a:off x="215306" y="866314"/>
            <a:ext cx="8761565" cy="1477328"/>
          </a:xfrm>
          <a:prstGeom prst="rect">
            <a:avLst/>
          </a:prstGeom>
          <a:noFill/>
        </p:spPr>
        <p:txBody>
          <a:bodyPr wrap="square" rtlCol="0">
            <a:spAutoFit/>
          </a:bodyPr>
          <a:lstStyle/>
          <a:p>
            <a:pPr algn="ctr"/>
            <a:r>
              <a:rPr lang="en-US" sz="3600" b="1" dirty="0" err="1">
                <a:solidFill>
                  <a:schemeClr val="bg1"/>
                </a:solidFill>
              </a:rPr>
              <a:t>RCoal</a:t>
            </a:r>
            <a:r>
              <a:rPr lang="en-US" sz="3600" b="1" dirty="0">
                <a:solidFill>
                  <a:schemeClr val="bg1"/>
                </a:solidFill>
              </a:rPr>
              <a:t> </a:t>
            </a:r>
            <a:r>
              <a:rPr lang="en-US" sz="3600" dirty="0">
                <a:solidFill>
                  <a:schemeClr val="bg1"/>
                </a:solidFill>
              </a:rPr>
              <a:t>to mitigate the correlation timing</a:t>
            </a:r>
          </a:p>
          <a:p>
            <a:pPr algn="ctr"/>
            <a:r>
              <a:rPr lang="en-US" sz="3600" dirty="0">
                <a:solidFill>
                  <a:schemeClr val="bg1"/>
                </a:solidFill>
              </a:rPr>
              <a:t>attacks</a:t>
            </a:r>
          </a:p>
          <a:p>
            <a:endParaRPr lang="en-US" dirty="0"/>
          </a:p>
        </p:txBody>
      </p:sp>
      <p:sp>
        <p:nvSpPr>
          <p:cNvPr id="20" name="Rectangle: Rounded Corners 19">
            <a:extLst>
              <a:ext uri="{FF2B5EF4-FFF2-40B4-BE49-F238E27FC236}">
                <a16:creationId xmlns:a16="http://schemas.microsoft.com/office/drawing/2014/main" xmlns="" id="{73548D1E-7DD6-4E30-BE74-76CFCF931C20}"/>
              </a:ext>
            </a:extLst>
          </p:cNvPr>
          <p:cNvSpPr/>
          <p:nvPr/>
        </p:nvSpPr>
        <p:spPr>
          <a:xfrm>
            <a:off x="106326" y="216749"/>
            <a:ext cx="8931348" cy="4623100"/>
          </a:xfrm>
          <a:prstGeom prst="round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342892" indent="-342892">
              <a:buFont typeface="Arial" panose="020B0604020202020204" pitchFamily="34" charset="0"/>
              <a:buChar char="•"/>
            </a:pPr>
            <a:endParaRPr lang="en-US" sz="2400" dirty="0">
              <a:solidFill>
                <a:schemeClr val="bg1"/>
              </a:solidFill>
            </a:endParaRPr>
          </a:p>
          <a:p>
            <a:pPr marL="342892" indent="-342892">
              <a:buFont typeface="Arial" panose="020B0604020202020204" pitchFamily="34" charset="0"/>
              <a:buChar char="•"/>
            </a:pPr>
            <a:endParaRPr lang="en-US" sz="2400" dirty="0">
              <a:solidFill>
                <a:schemeClr val="bg1"/>
              </a:solidFill>
            </a:endParaRPr>
          </a:p>
          <a:p>
            <a:pPr marL="342892" indent="-342892">
              <a:buFont typeface="Arial" panose="020B0604020202020204" pitchFamily="34" charset="0"/>
              <a:buChar char="•"/>
            </a:pPr>
            <a:r>
              <a:rPr lang="en-US" sz="2400" dirty="0">
                <a:solidFill>
                  <a:schemeClr val="accent1">
                    <a:lumMod val="50000"/>
                  </a:schemeClr>
                </a:solidFill>
              </a:rPr>
              <a:t>Targets the </a:t>
            </a:r>
            <a:r>
              <a:rPr lang="en-US" sz="2400" b="1" i="1" dirty="0">
                <a:solidFill>
                  <a:schemeClr val="accent1">
                    <a:lumMod val="50000"/>
                  </a:schemeClr>
                </a:solidFill>
              </a:rPr>
              <a:t>deterministic</a:t>
            </a:r>
            <a:r>
              <a:rPr lang="en-US" sz="2400" dirty="0">
                <a:solidFill>
                  <a:schemeClr val="accent1">
                    <a:lumMod val="50000"/>
                  </a:schemeClr>
                </a:solidFill>
              </a:rPr>
              <a:t> nature of the coalescing mechanism</a:t>
            </a:r>
          </a:p>
          <a:p>
            <a:pPr marL="685783" lvl="1" indent="-342892">
              <a:buFont typeface="Arial" panose="020B0604020202020204" pitchFamily="34" charset="0"/>
              <a:buChar char="•"/>
            </a:pPr>
            <a:r>
              <a:rPr lang="en-US" sz="2100" dirty="0">
                <a:solidFill>
                  <a:schemeClr val="accent1">
                    <a:lumMod val="50000"/>
                  </a:schemeClr>
                </a:solidFill>
              </a:rPr>
              <a:t>Fixed number of </a:t>
            </a:r>
            <a:r>
              <a:rPr lang="en-US" sz="2100" dirty="0" err="1">
                <a:solidFill>
                  <a:schemeClr val="accent1">
                    <a:lumMod val="50000"/>
                  </a:schemeClr>
                </a:solidFill>
              </a:rPr>
              <a:t>subwarps</a:t>
            </a:r>
            <a:endParaRPr lang="en-US" sz="2100" dirty="0">
              <a:solidFill>
                <a:schemeClr val="accent1">
                  <a:lumMod val="50000"/>
                </a:schemeClr>
              </a:solidFill>
            </a:endParaRPr>
          </a:p>
          <a:p>
            <a:pPr marL="685783" lvl="1" indent="-342892">
              <a:buFont typeface="Arial" panose="020B0604020202020204" pitchFamily="34" charset="0"/>
              <a:buChar char="•"/>
            </a:pPr>
            <a:r>
              <a:rPr lang="en-US" sz="2100" dirty="0">
                <a:solidFill>
                  <a:schemeClr val="accent1">
                    <a:lumMod val="50000"/>
                  </a:schemeClr>
                </a:solidFill>
              </a:rPr>
              <a:t>Fixed sizes of </a:t>
            </a:r>
            <a:r>
              <a:rPr lang="en-US" sz="2100" dirty="0" err="1">
                <a:solidFill>
                  <a:schemeClr val="accent1">
                    <a:lumMod val="50000"/>
                  </a:schemeClr>
                </a:solidFill>
              </a:rPr>
              <a:t>subwarp</a:t>
            </a:r>
            <a:endParaRPr lang="en-US" sz="2100" dirty="0">
              <a:solidFill>
                <a:schemeClr val="accent1">
                  <a:lumMod val="50000"/>
                </a:schemeClr>
              </a:solidFill>
            </a:endParaRPr>
          </a:p>
          <a:p>
            <a:pPr marL="685783" lvl="1" indent="-342892">
              <a:buFont typeface="Arial" panose="020B0604020202020204" pitchFamily="34" charset="0"/>
              <a:buChar char="•"/>
            </a:pPr>
            <a:r>
              <a:rPr lang="en-US" sz="2100" dirty="0">
                <a:solidFill>
                  <a:schemeClr val="bg1"/>
                </a:solidFill>
              </a:rPr>
              <a:t>Deterministic mapping of the thread elements to </a:t>
            </a:r>
            <a:r>
              <a:rPr lang="en-US" sz="2100" dirty="0" err="1">
                <a:solidFill>
                  <a:schemeClr val="bg1"/>
                </a:solidFill>
              </a:rPr>
              <a:t>subwarps</a:t>
            </a:r>
            <a:endParaRPr lang="en-US" sz="2100" dirty="0">
              <a:solidFill>
                <a:schemeClr val="bg1"/>
              </a:solidFill>
            </a:endParaRPr>
          </a:p>
        </p:txBody>
      </p:sp>
      <p:sp>
        <p:nvSpPr>
          <p:cNvPr id="17" name="TextBox 16">
            <a:extLst>
              <a:ext uri="{FF2B5EF4-FFF2-40B4-BE49-F238E27FC236}">
                <a16:creationId xmlns:a16="http://schemas.microsoft.com/office/drawing/2014/main" xmlns="" id="{6EFE11D9-BC5D-40AA-8F70-93C94A0262AA}"/>
              </a:ext>
            </a:extLst>
          </p:cNvPr>
          <p:cNvSpPr txBox="1"/>
          <p:nvPr/>
        </p:nvSpPr>
        <p:spPr>
          <a:xfrm>
            <a:off x="367706" y="1018714"/>
            <a:ext cx="8761565" cy="1477328"/>
          </a:xfrm>
          <a:prstGeom prst="rect">
            <a:avLst/>
          </a:prstGeom>
          <a:noFill/>
        </p:spPr>
        <p:txBody>
          <a:bodyPr wrap="square" rtlCol="0">
            <a:spAutoFit/>
          </a:bodyPr>
          <a:lstStyle/>
          <a:p>
            <a:pPr algn="ctr"/>
            <a:r>
              <a:rPr lang="en-US" sz="3600" b="1" dirty="0" err="1">
                <a:solidFill>
                  <a:schemeClr val="bg1"/>
                </a:solidFill>
              </a:rPr>
              <a:t>RCoal</a:t>
            </a:r>
            <a:r>
              <a:rPr lang="en-US" sz="3600" b="1" dirty="0">
                <a:solidFill>
                  <a:schemeClr val="bg1"/>
                </a:solidFill>
              </a:rPr>
              <a:t> </a:t>
            </a:r>
            <a:r>
              <a:rPr lang="en-US" sz="3600" dirty="0">
                <a:solidFill>
                  <a:schemeClr val="bg1"/>
                </a:solidFill>
              </a:rPr>
              <a:t>to mitigate the correlation timing</a:t>
            </a:r>
          </a:p>
          <a:p>
            <a:pPr algn="ctr"/>
            <a:r>
              <a:rPr lang="en-US" sz="3600" dirty="0">
                <a:solidFill>
                  <a:schemeClr val="bg1"/>
                </a:solidFill>
              </a:rPr>
              <a:t>attacks</a:t>
            </a:r>
          </a:p>
          <a:p>
            <a:endParaRPr lang="en-US" dirty="0"/>
          </a:p>
        </p:txBody>
      </p:sp>
    </p:spTree>
    <p:extLst>
      <p:ext uri="{BB962C8B-B14F-4D97-AF65-F5344CB8AC3E}">
        <p14:creationId xmlns:p14="http://schemas.microsoft.com/office/powerpoint/2010/main" val="81752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2" grpId="0" animBg="1"/>
      <p:bldP spid="15" grpId="0"/>
      <p:bldP spid="16" grpId="0"/>
      <p:bldP spid="21" grpId="0"/>
      <p:bldP spid="20" grpId="0" animBg="1"/>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546398-7263-45BF-8DEF-F98EA72C75E2}"/>
              </a:ext>
            </a:extLst>
          </p:cNvPr>
          <p:cNvSpPr>
            <a:spLocks noGrp="1"/>
          </p:cNvSpPr>
          <p:nvPr>
            <p:ph type="title"/>
          </p:nvPr>
        </p:nvSpPr>
        <p:spPr/>
        <p:txBody>
          <a:bodyPr>
            <a:normAutofit fontScale="90000"/>
          </a:bodyPr>
          <a:lstStyle/>
          <a:p>
            <a:r>
              <a:rPr lang="en-US" sz="3600" dirty="0" err="1"/>
              <a:t>RCoal</a:t>
            </a:r>
            <a:r>
              <a:rPr lang="en-US" sz="3600" dirty="0"/>
              <a:t>: Random-Threaded </a:t>
            </a:r>
            <a:r>
              <a:rPr lang="en-US" sz="3600" dirty="0" err="1"/>
              <a:t>Subwarp</a:t>
            </a:r>
            <a:r>
              <a:rPr lang="en-US" sz="3600" dirty="0"/>
              <a:t> (RTS)</a:t>
            </a:r>
          </a:p>
        </p:txBody>
      </p:sp>
      <p:sp>
        <p:nvSpPr>
          <p:cNvPr id="3" name="Slide Number Placeholder 2">
            <a:extLst>
              <a:ext uri="{FF2B5EF4-FFF2-40B4-BE49-F238E27FC236}">
                <a16:creationId xmlns:a16="http://schemas.microsoft.com/office/drawing/2014/main" xmlns="" id="{96F2AC90-72DA-489E-9643-30B11AFEE15F}"/>
              </a:ext>
            </a:extLst>
          </p:cNvPr>
          <p:cNvSpPr>
            <a:spLocks noGrp="1"/>
          </p:cNvSpPr>
          <p:nvPr>
            <p:ph type="sldNum" sz="quarter" idx="12"/>
          </p:nvPr>
        </p:nvSpPr>
        <p:spPr/>
        <p:txBody>
          <a:bodyPr/>
          <a:lstStyle/>
          <a:p>
            <a:fld id="{FB86036A-A961-4FA9-B8B8-F964629D4DC8}" type="slidenum">
              <a:rPr lang="en-US" smtClean="0"/>
              <a:pPr/>
              <a:t>59</a:t>
            </a:fld>
            <a:endParaRPr lang="en-US" dirty="0"/>
          </a:p>
        </p:txBody>
      </p:sp>
      <p:sp>
        <p:nvSpPr>
          <p:cNvPr id="18" name="TextBox 17">
            <a:extLst>
              <a:ext uri="{FF2B5EF4-FFF2-40B4-BE49-F238E27FC236}">
                <a16:creationId xmlns:a16="http://schemas.microsoft.com/office/drawing/2014/main" xmlns="" id="{33E51267-81A7-413B-BA20-626282C39FED}"/>
              </a:ext>
            </a:extLst>
          </p:cNvPr>
          <p:cNvSpPr txBox="1"/>
          <p:nvPr/>
        </p:nvSpPr>
        <p:spPr>
          <a:xfrm>
            <a:off x="934751" y="652287"/>
            <a:ext cx="2934008" cy="369332"/>
          </a:xfrm>
          <a:prstGeom prst="rect">
            <a:avLst/>
          </a:prstGeom>
          <a:noFill/>
        </p:spPr>
        <p:txBody>
          <a:bodyPr wrap="none" rtlCol="0">
            <a:spAutoFit/>
          </a:bodyPr>
          <a:lstStyle/>
          <a:p>
            <a:pPr defTabSz="130642"/>
            <a:r>
              <a:rPr lang="en-US" b="1" dirty="0">
                <a:solidFill>
                  <a:srgbClr val="FF0000"/>
                </a:solidFill>
                <a:latin typeface="Calibri" panose="020F0502020204030204"/>
              </a:rPr>
              <a:t>FSS</a:t>
            </a:r>
            <a:r>
              <a:rPr lang="en-US" b="1" dirty="0">
                <a:solidFill>
                  <a:prstClr val="black"/>
                </a:solidFill>
                <a:latin typeface="Calibri" panose="020F0502020204030204"/>
              </a:rPr>
              <a:t>: number of </a:t>
            </a:r>
            <a:r>
              <a:rPr lang="en-US" b="1" dirty="0" err="1">
                <a:solidFill>
                  <a:prstClr val="black"/>
                </a:solidFill>
                <a:latin typeface="Calibri" panose="020F0502020204030204"/>
              </a:rPr>
              <a:t>subwarps</a:t>
            </a:r>
            <a:r>
              <a:rPr lang="en-US" b="1" dirty="0">
                <a:solidFill>
                  <a:prstClr val="black"/>
                </a:solidFill>
                <a:latin typeface="Calibri" panose="020F0502020204030204"/>
              </a:rPr>
              <a:t> = 2</a:t>
            </a:r>
          </a:p>
        </p:txBody>
      </p:sp>
      <p:sp>
        <p:nvSpPr>
          <p:cNvPr id="19" name="Rectangle 18">
            <a:extLst>
              <a:ext uri="{FF2B5EF4-FFF2-40B4-BE49-F238E27FC236}">
                <a16:creationId xmlns:a16="http://schemas.microsoft.com/office/drawing/2014/main" xmlns="" id="{CBDB2F14-5DA3-4960-AE14-DA8DE75771DF}"/>
              </a:ext>
            </a:extLst>
          </p:cNvPr>
          <p:cNvSpPr/>
          <p:nvPr/>
        </p:nvSpPr>
        <p:spPr>
          <a:xfrm>
            <a:off x="251494" y="1006142"/>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CB82CC00-C984-4391-B163-A8F98CAC3E47}"/>
              </a:ext>
            </a:extLst>
          </p:cNvPr>
          <p:cNvSpPr/>
          <p:nvPr/>
        </p:nvSpPr>
        <p:spPr>
          <a:xfrm>
            <a:off x="362620" y="1810132"/>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21" name="Rectangle 20">
            <a:extLst>
              <a:ext uri="{FF2B5EF4-FFF2-40B4-BE49-F238E27FC236}">
                <a16:creationId xmlns:a16="http://schemas.microsoft.com/office/drawing/2014/main" xmlns="" id="{ACD02529-B3CD-49CA-90E5-8E64764D05EE}"/>
              </a:ext>
            </a:extLst>
          </p:cNvPr>
          <p:cNvSpPr/>
          <p:nvPr/>
        </p:nvSpPr>
        <p:spPr>
          <a:xfrm>
            <a:off x="366831" y="2410574"/>
            <a:ext cx="929540"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22" name="Rectangle 21">
            <a:extLst>
              <a:ext uri="{FF2B5EF4-FFF2-40B4-BE49-F238E27FC236}">
                <a16:creationId xmlns:a16="http://schemas.microsoft.com/office/drawing/2014/main" xmlns="" id="{CAF349D1-9A54-4FE3-90F3-3B47E8B1CAA4}"/>
              </a:ext>
            </a:extLst>
          </p:cNvPr>
          <p:cNvSpPr/>
          <p:nvPr/>
        </p:nvSpPr>
        <p:spPr>
          <a:xfrm>
            <a:off x="1385346" y="1812246"/>
            <a:ext cx="934624"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0x01</a:t>
            </a:r>
          </a:p>
        </p:txBody>
      </p:sp>
      <p:sp>
        <p:nvSpPr>
          <p:cNvPr id="23" name="Rectangle 22">
            <a:extLst>
              <a:ext uri="{FF2B5EF4-FFF2-40B4-BE49-F238E27FC236}">
                <a16:creationId xmlns:a16="http://schemas.microsoft.com/office/drawing/2014/main" xmlns="" id="{865A417E-0B8B-4272-83B4-130574AEB9E9}"/>
              </a:ext>
            </a:extLst>
          </p:cNvPr>
          <p:cNvSpPr/>
          <p:nvPr/>
        </p:nvSpPr>
        <p:spPr>
          <a:xfrm>
            <a:off x="1385414" y="2410139"/>
            <a:ext cx="932866"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24" name="Rectangle 23">
            <a:extLst>
              <a:ext uri="{FF2B5EF4-FFF2-40B4-BE49-F238E27FC236}">
                <a16:creationId xmlns:a16="http://schemas.microsoft.com/office/drawing/2014/main" xmlns="" id="{A19913B2-B900-4F8B-A876-028ECA4C3B44}"/>
              </a:ext>
            </a:extLst>
          </p:cNvPr>
          <p:cNvSpPr/>
          <p:nvPr/>
        </p:nvSpPr>
        <p:spPr>
          <a:xfrm>
            <a:off x="2420641" y="1812764"/>
            <a:ext cx="929593"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0x06</a:t>
            </a:r>
          </a:p>
        </p:txBody>
      </p:sp>
      <p:sp>
        <p:nvSpPr>
          <p:cNvPr id="25" name="Rectangle 24">
            <a:extLst>
              <a:ext uri="{FF2B5EF4-FFF2-40B4-BE49-F238E27FC236}">
                <a16:creationId xmlns:a16="http://schemas.microsoft.com/office/drawing/2014/main" xmlns="" id="{A3AA3606-B850-40B0-B8E3-0EFC20B3898A}"/>
              </a:ext>
            </a:extLst>
          </p:cNvPr>
          <p:cNvSpPr/>
          <p:nvPr/>
        </p:nvSpPr>
        <p:spPr>
          <a:xfrm>
            <a:off x="2420641" y="2410139"/>
            <a:ext cx="929540" cy="353199"/>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
        <p:nvSpPr>
          <p:cNvPr id="26" name="Rectangle 25">
            <a:extLst>
              <a:ext uri="{FF2B5EF4-FFF2-40B4-BE49-F238E27FC236}">
                <a16:creationId xmlns:a16="http://schemas.microsoft.com/office/drawing/2014/main" xmlns="" id="{2A5C8758-8C09-4E0E-8266-9B9AFA745DA6}"/>
              </a:ext>
            </a:extLst>
          </p:cNvPr>
          <p:cNvSpPr/>
          <p:nvPr/>
        </p:nvSpPr>
        <p:spPr>
          <a:xfrm>
            <a:off x="3448522" y="1812850"/>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0x07</a:t>
            </a:r>
          </a:p>
        </p:txBody>
      </p:sp>
      <p:sp>
        <p:nvSpPr>
          <p:cNvPr id="27" name="Rectangle 26">
            <a:extLst>
              <a:ext uri="{FF2B5EF4-FFF2-40B4-BE49-F238E27FC236}">
                <a16:creationId xmlns:a16="http://schemas.microsoft.com/office/drawing/2014/main" xmlns="" id="{2E7E1412-F71A-4021-8500-0499046676C3}"/>
              </a:ext>
            </a:extLst>
          </p:cNvPr>
          <p:cNvSpPr/>
          <p:nvPr/>
        </p:nvSpPr>
        <p:spPr>
          <a:xfrm>
            <a:off x="3448240" y="2412956"/>
            <a:ext cx="929540" cy="348795"/>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
        <p:nvSpPr>
          <p:cNvPr id="28" name="Rectangle 27">
            <a:extLst>
              <a:ext uri="{FF2B5EF4-FFF2-40B4-BE49-F238E27FC236}">
                <a16:creationId xmlns:a16="http://schemas.microsoft.com/office/drawing/2014/main" xmlns="" id="{72666A8A-5F4E-4A06-A5BF-A0863EE31DB4}"/>
              </a:ext>
            </a:extLst>
          </p:cNvPr>
          <p:cNvSpPr/>
          <p:nvPr/>
        </p:nvSpPr>
        <p:spPr>
          <a:xfrm>
            <a:off x="366831" y="1458091"/>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29" name="Rectangle 28">
            <a:extLst>
              <a:ext uri="{FF2B5EF4-FFF2-40B4-BE49-F238E27FC236}">
                <a16:creationId xmlns:a16="http://schemas.microsoft.com/office/drawing/2014/main" xmlns="" id="{9A9D21B2-4F85-4595-AE83-F4DF8C171B6C}"/>
              </a:ext>
            </a:extLst>
          </p:cNvPr>
          <p:cNvSpPr/>
          <p:nvPr/>
        </p:nvSpPr>
        <p:spPr>
          <a:xfrm>
            <a:off x="1385414" y="1460339"/>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30" name="Rectangle 29">
            <a:extLst>
              <a:ext uri="{FF2B5EF4-FFF2-40B4-BE49-F238E27FC236}">
                <a16:creationId xmlns:a16="http://schemas.microsoft.com/office/drawing/2014/main" xmlns="" id="{7D8AAA7B-7638-4819-877B-2A257B23861E}"/>
              </a:ext>
            </a:extLst>
          </p:cNvPr>
          <p:cNvSpPr/>
          <p:nvPr/>
        </p:nvSpPr>
        <p:spPr>
          <a:xfrm>
            <a:off x="2420641" y="1460339"/>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31" name="Rectangle 30">
            <a:extLst>
              <a:ext uri="{FF2B5EF4-FFF2-40B4-BE49-F238E27FC236}">
                <a16:creationId xmlns:a16="http://schemas.microsoft.com/office/drawing/2014/main" xmlns="" id="{47606BFD-50A3-46CA-91BE-28049CE79457}"/>
              </a:ext>
            </a:extLst>
          </p:cNvPr>
          <p:cNvSpPr/>
          <p:nvPr/>
        </p:nvSpPr>
        <p:spPr>
          <a:xfrm>
            <a:off x="3448240" y="1458827"/>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41" name="TextBox 40">
            <a:extLst>
              <a:ext uri="{FF2B5EF4-FFF2-40B4-BE49-F238E27FC236}">
                <a16:creationId xmlns:a16="http://schemas.microsoft.com/office/drawing/2014/main" xmlns="" id="{99F95E80-6EBA-497F-BEC9-6A4A7918DAF2}"/>
              </a:ext>
            </a:extLst>
          </p:cNvPr>
          <p:cNvSpPr txBox="1"/>
          <p:nvPr/>
        </p:nvSpPr>
        <p:spPr>
          <a:xfrm>
            <a:off x="5447280" y="653053"/>
            <a:ext cx="3398687" cy="369332"/>
          </a:xfrm>
          <a:prstGeom prst="rect">
            <a:avLst/>
          </a:prstGeom>
          <a:noFill/>
        </p:spPr>
        <p:txBody>
          <a:bodyPr wrap="none" rtlCol="0">
            <a:spAutoFit/>
          </a:bodyPr>
          <a:lstStyle/>
          <a:p>
            <a:pPr defTabSz="130642"/>
            <a:r>
              <a:rPr lang="en-US" b="1" dirty="0">
                <a:solidFill>
                  <a:srgbClr val="FF0000"/>
                </a:solidFill>
                <a:latin typeface="Calibri" panose="020F0502020204030204"/>
              </a:rPr>
              <a:t>FSS+RTS</a:t>
            </a:r>
            <a:r>
              <a:rPr lang="en-US" b="1" dirty="0">
                <a:solidFill>
                  <a:prstClr val="black"/>
                </a:solidFill>
                <a:latin typeface="Calibri" panose="020F0502020204030204"/>
              </a:rPr>
              <a:t>: number of </a:t>
            </a:r>
            <a:r>
              <a:rPr lang="en-US" b="1" dirty="0" err="1">
                <a:solidFill>
                  <a:prstClr val="black"/>
                </a:solidFill>
                <a:latin typeface="Calibri" panose="020F0502020204030204"/>
              </a:rPr>
              <a:t>subwarps</a:t>
            </a:r>
            <a:r>
              <a:rPr lang="en-US" b="1" dirty="0">
                <a:solidFill>
                  <a:prstClr val="black"/>
                </a:solidFill>
                <a:latin typeface="Calibri" panose="020F0502020204030204"/>
              </a:rPr>
              <a:t> = 2</a:t>
            </a:r>
          </a:p>
        </p:txBody>
      </p:sp>
      <p:sp>
        <p:nvSpPr>
          <p:cNvPr id="42" name="Rectangle 41">
            <a:extLst>
              <a:ext uri="{FF2B5EF4-FFF2-40B4-BE49-F238E27FC236}">
                <a16:creationId xmlns:a16="http://schemas.microsoft.com/office/drawing/2014/main" xmlns="" id="{754995CF-291F-4F73-A841-51154B478E87}"/>
              </a:ext>
            </a:extLst>
          </p:cNvPr>
          <p:cNvSpPr/>
          <p:nvPr/>
        </p:nvSpPr>
        <p:spPr>
          <a:xfrm>
            <a:off x="4764024" y="1006908"/>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43" name="Rectangle 42">
            <a:extLst>
              <a:ext uri="{FF2B5EF4-FFF2-40B4-BE49-F238E27FC236}">
                <a16:creationId xmlns:a16="http://schemas.microsoft.com/office/drawing/2014/main" xmlns="" id="{BF540EA6-58D1-4B63-AA0F-FD3427605F5A}"/>
              </a:ext>
            </a:extLst>
          </p:cNvPr>
          <p:cNvSpPr/>
          <p:nvPr/>
        </p:nvSpPr>
        <p:spPr>
          <a:xfrm>
            <a:off x="4878832" y="1810897"/>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45" name="Rectangle 44">
            <a:extLst>
              <a:ext uri="{FF2B5EF4-FFF2-40B4-BE49-F238E27FC236}">
                <a16:creationId xmlns:a16="http://schemas.microsoft.com/office/drawing/2014/main" xmlns="" id="{68D67F8A-103A-4E0E-ABEB-48AAB3B33A4B}"/>
              </a:ext>
            </a:extLst>
          </p:cNvPr>
          <p:cNvSpPr/>
          <p:nvPr/>
        </p:nvSpPr>
        <p:spPr>
          <a:xfrm>
            <a:off x="5897875" y="1813012"/>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0x01</a:t>
            </a:r>
          </a:p>
        </p:txBody>
      </p:sp>
      <p:sp>
        <p:nvSpPr>
          <p:cNvPr id="47" name="Rectangle 46">
            <a:extLst>
              <a:ext uri="{FF2B5EF4-FFF2-40B4-BE49-F238E27FC236}">
                <a16:creationId xmlns:a16="http://schemas.microsoft.com/office/drawing/2014/main" xmlns="" id="{83CA31A8-0E40-4B46-8379-4F83743A87B2}"/>
              </a:ext>
            </a:extLst>
          </p:cNvPr>
          <p:cNvSpPr/>
          <p:nvPr/>
        </p:nvSpPr>
        <p:spPr>
          <a:xfrm>
            <a:off x="6933942" y="1813531"/>
            <a:ext cx="928769"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0x06</a:t>
            </a:r>
          </a:p>
        </p:txBody>
      </p:sp>
      <p:sp>
        <p:nvSpPr>
          <p:cNvPr id="49" name="Rectangle 48">
            <a:extLst>
              <a:ext uri="{FF2B5EF4-FFF2-40B4-BE49-F238E27FC236}">
                <a16:creationId xmlns:a16="http://schemas.microsoft.com/office/drawing/2014/main" xmlns="" id="{98DE09D8-2861-4543-8EA7-9926996D497F}"/>
              </a:ext>
            </a:extLst>
          </p:cNvPr>
          <p:cNvSpPr/>
          <p:nvPr/>
        </p:nvSpPr>
        <p:spPr>
          <a:xfrm>
            <a:off x="7961052" y="1813615"/>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0x07</a:t>
            </a:r>
          </a:p>
        </p:txBody>
      </p:sp>
      <p:sp>
        <p:nvSpPr>
          <p:cNvPr id="51" name="Rectangle 50">
            <a:extLst>
              <a:ext uri="{FF2B5EF4-FFF2-40B4-BE49-F238E27FC236}">
                <a16:creationId xmlns:a16="http://schemas.microsoft.com/office/drawing/2014/main" xmlns="" id="{CB615167-DA62-400A-B656-BBC724BF1A6E}"/>
              </a:ext>
            </a:extLst>
          </p:cNvPr>
          <p:cNvSpPr/>
          <p:nvPr/>
        </p:nvSpPr>
        <p:spPr>
          <a:xfrm>
            <a:off x="4879360" y="1458857"/>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52" name="Rectangle 51">
            <a:extLst>
              <a:ext uri="{FF2B5EF4-FFF2-40B4-BE49-F238E27FC236}">
                <a16:creationId xmlns:a16="http://schemas.microsoft.com/office/drawing/2014/main" xmlns="" id="{D52A377A-7DD6-43EE-B145-41C1A9521E70}"/>
              </a:ext>
            </a:extLst>
          </p:cNvPr>
          <p:cNvSpPr/>
          <p:nvPr/>
        </p:nvSpPr>
        <p:spPr>
          <a:xfrm>
            <a:off x="5897943" y="1461104"/>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53" name="Rectangle 52">
            <a:extLst>
              <a:ext uri="{FF2B5EF4-FFF2-40B4-BE49-F238E27FC236}">
                <a16:creationId xmlns:a16="http://schemas.microsoft.com/office/drawing/2014/main" xmlns="" id="{84729925-8AE3-475E-92FA-92F7D476ACB2}"/>
              </a:ext>
            </a:extLst>
          </p:cNvPr>
          <p:cNvSpPr/>
          <p:nvPr/>
        </p:nvSpPr>
        <p:spPr>
          <a:xfrm>
            <a:off x="6933169" y="1461104"/>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54" name="Rectangle 53">
            <a:extLst>
              <a:ext uri="{FF2B5EF4-FFF2-40B4-BE49-F238E27FC236}">
                <a16:creationId xmlns:a16="http://schemas.microsoft.com/office/drawing/2014/main" xmlns="" id="{32B72850-F626-4C91-93EE-E134D941F5EB}"/>
              </a:ext>
            </a:extLst>
          </p:cNvPr>
          <p:cNvSpPr/>
          <p:nvPr/>
        </p:nvSpPr>
        <p:spPr>
          <a:xfrm>
            <a:off x="7960768" y="1459593"/>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55" name="Rectangle 54">
            <a:extLst>
              <a:ext uri="{FF2B5EF4-FFF2-40B4-BE49-F238E27FC236}">
                <a16:creationId xmlns:a16="http://schemas.microsoft.com/office/drawing/2014/main" xmlns="" id="{AE45D14C-4BA0-48B0-9103-51C5FF614F5F}"/>
              </a:ext>
            </a:extLst>
          </p:cNvPr>
          <p:cNvSpPr/>
          <p:nvPr/>
        </p:nvSpPr>
        <p:spPr>
          <a:xfrm>
            <a:off x="1213506" y="2503508"/>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56" name="Rectangle 55">
            <a:extLst>
              <a:ext uri="{FF2B5EF4-FFF2-40B4-BE49-F238E27FC236}">
                <a16:creationId xmlns:a16="http://schemas.microsoft.com/office/drawing/2014/main" xmlns="" id="{D38B1435-89BD-4E0D-994C-179F92C1E15D}"/>
              </a:ext>
            </a:extLst>
          </p:cNvPr>
          <p:cNvSpPr/>
          <p:nvPr/>
        </p:nvSpPr>
        <p:spPr>
          <a:xfrm>
            <a:off x="809274" y="3230060"/>
            <a:ext cx="775418" cy="38404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57" name="Rectangle 56">
            <a:extLst>
              <a:ext uri="{FF2B5EF4-FFF2-40B4-BE49-F238E27FC236}">
                <a16:creationId xmlns:a16="http://schemas.microsoft.com/office/drawing/2014/main" xmlns="" id="{9C60F6D7-941E-425E-9090-6EA279A49CE6}"/>
              </a:ext>
            </a:extLst>
          </p:cNvPr>
          <p:cNvSpPr/>
          <p:nvPr/>
        </p:nvSpPr>
        <p:spPr>
          <a:xfrm>
            <a:off x="1583592" y="3230060"/>
            <a:ext cx="763832" cy="38404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58" name="Rectangle 57">
            <a:extLst>
              <a:ext uri="{FF2B5EF4-FFF2-40B4-BE49-F238E27FC236}">
                <a16:creationId xmlns:a16="http://schemas.microsoft.com/office/drawing/2014/main" xmlns="" id="{BD2C12BF-D236-467F-9C2F-5A36FD5B6F5B}"/>
              </a:ext>
            </a:extLst>
          </p:cNvPr>
          <p:cNvSpPr/>
          <p:nvPr/>
        </p:nvSpPr>
        <p:spPr>
          <a:xfrm>
            <a:off x="2349169" y="323006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59" name="Rectangle 58">
            <a:extLst>
              <a:ext uri="{FF2B5EF4-FFF2-40B4-BE49-F238E27FC236}">
                <a16:creationId xmlns:a16="http://schemas.microsoft.com/office/drawing/2014/main" xmlns="" id="{DB08EB1E-47D3-4B42-85D4-F925F9050FB3}"/>
              </a:ext>
            </a:extLst>
          </p:cNvPr>
          <p:cNvSpPr/>
          <p:nvPr/>
        </p:nvSpPr>
        <p:spPr>
          <a:xfrm>
            <a:off x="3113271" y="323006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60" name="Arrow: Down 59">
            <a:extLst>
              <a:ext uri="{FF2B5EF4-FFF2-40B4-BE49-F238E27FC236}">
                <a16:creationId xmlns:a16="http://schemas.microsoft.com/office/drawing/2014/main" xmlns="" id="{5118390E-1FC5-430B-95C1-2B5C52D3BCEF}"/>
              </a:ext>
            </a:extLst>
          </p:cNvPr>
          <p:cNvSpPr/>
          <p:nvPr/>
        </p:nvSpPr>
        <p:spPr>
          <a:xfrm>
            <a:off x="2125484" y="2197861"/>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69" name="Arrow: Down 68">
            <a:extLst>
              <a:ext uri="{FF2B5EF4-FFF2-40B4-BE49-F238E27FC236}">
                <a16:creationId xmlns:a16="http://schemas.microsoft.com/office/drawing/2014/main" xmlns="" id="{673F5387-750E-4160-8CB1-887B71FDF738}"/>
              </a:ext>
            </a:extLst>
          </p:cNvPr>
          <p:cNvSpPr/>
          <p:nvPr/>
        </p:nvSpPr>
        <p:spPr>
          <a:xfrm>
            <a:off x="2104999" y="2889462"/>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70" name="Rectangle 69">
            <a:extLst>
              <a:ext uri="{FF2B5EF4-FFF2-40B4-BE49-F238E27FC236}">
                <a16:creationId xmlns:a16="http://schemas.microsoft.com/office/drawing/2014/main" xmlns="" id="{966DBD6F-D9E8-449D-825C-C477B74944FA}"/>
              </a:ext>
            </a:extLst>
          </p:cNvPr>
          <p:cNvSpPr/>
          <p:nvPr/>
        </p:nvSpPr>
        <p:spPr>
          <a:xfrm>
            <a:off x="817248" y="3820658"/>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71" name="Rectangle 70">
            <a:extLst>
              <a:ext uri="{FF2B5EF4-FFF2-40B4-BE49-F238E27FC236}">
                <a16:creationId xmlns:a16="http://schemas.microsoft.com/office/drawing/2014/main" xmlns="" id="{FF867A26-26E4-460A-B474-477FFA7D8FDF}"/>
              </a:ext>
            </a:extLst>
          </p:cNvPr>
          <p:cNvSpPr/>
          <p:nvPr/>
        </p:nvSpPr>
        <p:spPr>
          <a:xfrm>
            <a:off x="1591295" y="3820658"/>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72" name="Rectangle 71">
            <a:extLst>
              <a:ext uri="{FF2B5EF4-FFF2-40B4-BE49-F238E27FC236}">
                <a16:creationId xmlns:a16="http://schemas.microsoft.com/office/drawing/2014/main" xmlns="" id="{CC91D1EA-18AA-44FC-90C2-5193D185E6F9}"/>
              </a:ext>
            </a:extLst>
          </p:cNvPr>
          <p:cNvSpPr/>
          <p:nvPr/>
        </p:nvSpPr>
        <p:spPr>
          <a:xfrm>
            <a:off x="2348896" y="3820658"/>
            <a:ext cx="768091"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0x06</a:t>
            </a:r>
          </a:p>
        </p:txBody>
      </p:sp>
      <p:sp>
        <p:nvSpPr>
          <p:cNvPr id="73" name="Rectangle 72">
            <a:extLst>
              <a:ext uri="{FF2B5EF4-FFF2-40B4-BE49-F238E27FC236}">
                <a16:creationId xmlns:a16="http://schemas.microsoft.com/office/drawing/2014/main" xmlns="" id="{656E3C93-9056-4C84-9AA2-45187F00157E}"/>
              </a:ext>
            </a:extLst>
          </p:cNvPr>
          <p:cNvSpPr/>
          <p:nvPr/>
        </p:nvSpPr>
        <p:spPr>
          <a:xfrm>
            <a:off x="3112354" y="3820658"/>
            <a:ext cx="768091"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76" name="Rectangle 75">
            <a:extLst>
              <a:ext uri="{FF2B5EF4-FFF2-40B4-BE49-F238E27FC236}">
                <a16:creationId xmlns:a16="http://schemas.microsoft.com/office/drawing/2014/main" xmlns="" id="{23408051-8A38-4F23-BD73-EF0355E6FDFB}"/>
              </a:ext>
            </a:extLst>
          </p:cNvPr>
          <p:cNvSpPr/>
          <p:nvPr/>
        </p:nvSpPr>
        <p:spPr>
          <a:xfrm>
            <a:off x="5729084" y="2501734"/>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77" name="Rectangle 76">
            <a:extLst>
              <a:ext uri="{FF2B5EF4-FFF2-40B4-BE49-F238E27FC236}">
                <a16:creationId xmlns:a16="http://schemas.microsoft.com/office/drawing/2014/main" xmlns="" id="{23281BDF-051B-4728-8084-B02F07AD32F7}"/>
              </a:ext>
            </a:extLst>
          </p:cNvPr>
          <p:cNvSpPr/>
          <p:nvPr/>
        </p:nvSpPr>
        <p:spPr>
          <a:xfrm>
            <a:off x="5324851" y="3228287"/>
            <a:ext cx="775418" cy="38404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78" name="Rectangle 77">
            <a:extLst>
              <a:ext uri="{FF2B5EF4-FFF2-40B4-BE49-F238E27FC236}">
                <a16:creationId xmlns:a16="http://schemas.microsoft.com/office/drawing/2014/main" xmlns="" id="{81210C2B-9191-4939-940E-39BC0642073D}"/>
              </a:ext>
            </a:extLst>
          </p:cNvPr>
          <p:cNvSpPr/>
          <p:nvPr/>
        </p:nvSpPr>
        <p:spPr>
          <a:xfrm>
            <a:off x="6099169" y="3228287"/>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79" name="Rectangle 78">
            <a:extLst>
              <a:ext uri="{FF2B5EF4-FFF2-40B4-BE49-F238E27FC236}">
                <a16:creationId xmlns:a16="http://schemas.microsoft.com/office/drawing/2014/main" xmlns="" id="{039B0282-DBEF-4C3B-A8ED-E24C19453FC1}"/>
              </a:ext>
            </a:extLst>
          </p:cNvPr>
          <p:cNvSpPr/>
          <p:nvPr/>
        </p:nvSpPr>
        <p:spPr>
          <a:xfrm>
            <a:off x="6864746" y="3228287"/>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80" name="Rectangle 79">
            <a:extLst>
              <a:ext uri="{FF2B5EF4-FFF2-40B4-BE49-F238E27FC236}">
                <a16:creationId xmlns:a16="http://schemas.microsoft.com/office/drawing/2014/main" xmlns="" id="{F5BD0634-3312-40E5-B2B6-EEE4701597B1}"/>
              </a:ext>
            </a:extLst>
          </p:cNvPr>
          <p:cNvSpPr/>
          <p:nvPr/>
        </p:nvSpPr>
        <p:spPr>
          <a:xfrm>
            <a:off x="7628848" y="3228287"/>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81" name="Arrow: Down 80">
            <a:extLst>
              <a:ext uri="{FF2B5EF4-FFF2-40B4-BE49-F238E27FC236}">
                <a16:creationId xmlns:a16="http://schemas.microsoft.com/office/drawing/2014/main" xmlns="" id="{DC0A31B3-DC39-41FF-8EF2-3AB9206872A9}"/>
              </a:ext>
            </a:extLst>
          </p:cNvPr>
          <p:cNvSpPr/>
          <p:nvPr/>
        </p:nvSpPr>
        <p:spPr>
          <a:xfrm>
            <a:off x="6641062" y="2196088"/>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2" name="Arrow: Down 81">
            <a:extLst>
              <a:ext uri="{FF2B5EF4-FFF2-40B4-BE49-F238E27FC236}">
                <a16:creationId xmlns:a16="http://schemas.microsoft.com/office/drawing/2014/main" xmlns="" id="{BED7619F-5A86-4C1B-9860-D42B4CEF2728}"/>
              </a:ext>
            </a:extLst>
          </p:cNvPr>
          <p:cNvSpPr/>
          <p:nvPr/>
        </p:nvSpPr>
        <p:spPr>
          <a:xfrm>
            <a:off x="6620576" y="2887689"/>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3" name="Rectangle 82">
            <a:extLst>
              <a:ext uri="{FF2B5EF4-FFF2-40B4-BE49-F238E27FC236}">
                <a16:creationId xmlns:a16="http://schemas.microsoft.com/office/drawing/2014/main" xmlns="" id="{23514C2B-3B2B-4403-ABF7-47713C9FC2F0}"/>
              </a:ext>
            </a:extLst>
          </p:cNvPr>
          <p:cNvSpPr/>
          <p:nvPr/>
        </p:nvSpPr>
        <p:spPr>
          <a:xfrm>
            <a:off x="5332826" y="3656067"/>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84" name="Rectangle 83">
            <a:extLst>
              <a:ext uri="{FF2B5EF4-FFF2-40B4-BE49-F238E27FC236}">
                <a16:creationId xmlns:a16="http://schemas.microsoft.com/office/drawing/2014/main" xmlns="" id="{7C74250B-4E27-4CC2-B953-C3BD8F42CBBC}"/>
              </a:ext>
            </a:extLst>
          </p:cNvPr>
          <p:cNvSpPr/>
          <p:nvPr/>
        </p:nvSpPr>
        <p:spPr>
          <a:xfrm>
            <a:off x="6106872" y="3656067"/>
            <a:ext cx="756958"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85" name="Rectangle 84">
            <a:extLst>
              <a:ext uri="{FF2B5EF4-FFF2-40B4-BE49-F238E27FC236}">
                <a16:creationId xmlns:a16="http://schemas.microsoft.com/office/drawing/2014/main" xmlns="" id="{533EC7EB-8683-4A7C-B38A-47842819637D}"/>
              </a:ext>
            </a:extLst>
          </p:cNvPr>
          <p:cNvSpPr/>
          <p:nvPr/>
        </p:nvSpPr>
        <p:spPr>
          <a:xfrm>
            <a:off x="6864474" y="3656067"/>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86" name="Rectangle 85">
            <a:extLst>
              <a:ext uri="{FF2B5EF4-FFF2-40B4-BE49-F238E27FC236}">
                <a16:creationId xmlns:a16="http://schemas.microsoft.com/office/drawing/2014/main" xmlns="" id="{76374404-F624-4542-8136-D521162F0524}"/>
              </a:ext>
            </a:extLst>
          </p:cNvPr>
          <p:cNvSpPr/>
          <p:nvPr/>
        </p:nvSpPr>
        <p:spPr>
          <a:xfrm>
            <a:off x="7627931" y="3656067"/>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87" name="Rectangle 86">
            <a:extLst>
              <a:ext uri="{FF2B5EF4-FFF2-40B4-BE49-F238E27FC236}">
                <a16:creationId xmlns:a16="http://schemas.microsoft.com/office/drawing/2014/main" xmlns="" id="{CB9CA37B-2A13-411A-B9F6-7C20C498236E}"/>
              </a:ext>
            </a:extLst>
          </p:cNvPr>
          <p:cNvSpPr/>
          <p:nvPr/>
        </p:nvSpPr>
        <p:spPr>
          <a:xfrm>
            <a:off x="5324851" y="4077645"/>
            <a:ext cx="77541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88" name="Rectangle 87">
            <a:extLst>
              <a:ext uri="{FF2B5EF4-FFF2-40B4-BE49-F238E27FC236}">
                <a16:creationId xmlns:a16="http://schemas.microsoft.com/office/drawing/2014/main" xmlns="" id="{7826A76A-9A06-4057-BA63-F4FBE79A54EF}"/>
              </a:ext>
            </a:extLst>
          </p:cNvPr>
          <p:cNvSpPr/>
          <p:nvPr/>
        </p:nvSpPr>
        <p:spPr>
          <a:xfrm>
            <a:off x="6099169" y="4077645"/>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89" name="Rectangle 88">
            <a:extLst>
              <a:ext uri="{FF2B5EF4-FFF2-40B4-BE49-F238E27FC236}">
                <a16:creationId xmlns:a16="http://schemas.microsoft.com/office/drawing/2014/main" xmlns="" id="{F59A1599-F2AD-4474-82AB-DA8544175558}"/>
              </a:ext>
            </a:extLst>
          </p:cNvPr>
          <p:cNvSpPr/>
          <p:nvPr/>
        </p:nvSpPr>
        <p:spPr>
          <a:xfrm>
            <a:off x="6864746" y="4077645"/>
            <a:ext cx="768091"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0x06</a:t>
            </a:r>
          </a:p>
        </p:txBody>
      </p:sp>
      <p:sp>
        <p:nvSpPr>
          <p:cNvPr id="90" name="Rectangle 89">
            <a:extLst>
              <a:ext uri="{FF2B5EF4-FFF2-40B4-BE49-F238E27FC236}">
                <a16:creationId xmlns:a16="http://schemas.microsoft.com/office/drawing/2014/main" xmlns="" id="{CB883D91-A3FF-473C-932A-68FFA12E785C}"/>
              </a:ext>
            </a:extLst>
          </p:cNvPr>
          <p:cNvSpPr/>
          <p:nvPr/>
        </p:nvSpPr>
        <p:spPr>
          <a:xfrm>
            <a:off x="7628848" y="407764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91" name="Rectangle 90">
            <a:extLst>
              <a:ext uri="{FF2B5EF4-FFF2-40B4-BE49-F238E27FC236}">
                <a16:creationId xmlns:a16="http://schemas.microsoft.com/office/drawing/2014/main" xmlns="" id="{7427D450-87CD-44EB-BEE0-0B1DCD1E3B9D}"/>
              </a:ext>
            </a:extLst>
          </p:cNvPr>
          <p:cNvSpPr/>
          <p:nvPr/>
        </p:nvSpPr>
        <p:spPr>
          <a:xfrm>
            <a:off x="5332826" y="4497308"/>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92" name="Rectangle 91">
            <a:extLst>
              <a:ext uri="{FF2B5EF4-FFF2-40B4-BE49-F238E27FC236}">
                <a16:creationId xmlns:a16="http://schemas.microsoft.com/office/drawing/2014/main" xmlns="" id="{6532E1BE-FBD9-4844-AFA1-1C01F7AD03A0}"/>
              </a:ext>
            </a:extLst>
          </p:cNvPr>
          <p:cNvSpPr/>
          <p:nvPr/>
        </p:nvSpPr>
        <p:spPr>
          <a:xfrm>
            <a:off x="6106872" y="4497308"/>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93" name="Rectangle 92">
            <a:extLst>
              <a:ext uri="{FF2B5EF4-FFF2-40B4-BE49-F238E27FC236}">
                <a16:creationId xmlns:a16="http://schemas.microsoft.com/office/drawing/2014/main" xmlns="" id="{DF1FB22A-DADE-4445-A760-365C4F29BA24}"/>
              </a:ext>
            </a:extLst>
          </p:cNvPr>
          <p:cNvSpPr/>
          <p:nvPr/>
        </p:nvSpPr>
        <p:spPr>
          <a:xfrm>
            <a:off x="6864474" y="4497308"/>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0x06</a:t>
            </a:r>
          </a:p>
        </p:txBody>
      </p:sp>
      <p:sp>
        <p:nvSpPr>
          <p:cNvPr id="94" name="Rectangle 93">
            <a:extLst>
              <a:ext uri="{FF2B5EF4-FFF2-40B4-BE49-F238E27FC236}">
                <a16:creationId xmlns:a16="http://schemas.microsoft.com/office/drawing/2014/main" xmlns="" id="{11295D7D-D7BF-4F00-A2F3-7DE2EE148B59}"/>
              </a:ext>
            </a:extLst>
          </p:cNvPr>
          <p:cNvSpPr/>
          <p:nvPr/>
        </p:nvSpPr>
        <p:spPr>
          <a:xfrm>
            <a:off x="7627931" y="4497308"/>
            <a:ext cx="768091" cy="38404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67" name="Rectangle 66">
            <a:extLst>
              <a:ext uri="{FF2B5EF4-FFF2-40B4-BE49-F238E27FC236}">
                <a16:creationId xmlns:a16="http://schemas.microsoft.com/office/drawing/2014/main" xmlns="" id="{C10A3224-5166-47A5-9CA5-13E910EFBC80}"/>
              </a:ext>
            </a:extLst>
          </p:cNvPr>
          <p:cNvSpPr/>
          <p:nvPr/>
        </p:nvSpPr>
        <p:spPr>
          <a:xfrm>
            <a:off x="4900222" y="2412062"/>
            <a:ext cx="929540"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68" name="Rectangle 67">
            <a:extLst>
              <a:ext uri="{FF2B5EF4-FFF2-40B4-BE49-F238E27FC236}">
                <a16:creationId xmlns:a16="http://schemas.microsoft.com/office/drawing/2014/main" xmlns="" id="{63435F1C-8DC5-4C57-8AC2-33F283962A52}"/>
              </a:ext>
            </a:extLst>
          </p:cNvPr>
          <p:cNvSpPr/>
          <p:nvPr/>
        </p:nvSpPr>
        <p:spPr>
          <a:xfrm>
            <a:off x="5918805" y="2411627"/>
            <a:ext cx="932866"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74" name="Rectangle 73">
            <a:extLst>
              <a:ext uri="{FF2B5EF4-FFF2-40B4-BE49-F238E27FC236}">
                <a16:creationId xmlns:a16="http://schemas.microsoft.com/office/drawing/2014/main" xmlns="" id="{C2859A9C-703B-4036-9B9A-501350329948}"/>
              </a:ext>
            </a:extLst>
          </p:cNvPr>
          <p:cNvSpPr/>
          <p:nvPr/>
        </p:nvSpPr>
        <p:spPr>
          <a:xfrm>
            <a:off x="6954034" y="2411627"/>
            <a:ext cx="929540" cy="353199"/>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
        <p:nvSpPr>
          <p:cNvPr id="75" name="Rectangle 74">
            <a:extLst>
              <a:ext uri="{FF2B5EF4-FFF2-40B4-BE49-F238E27FC236}">
                <a16:creationId xmlns:a16="http://schemas.microsoft.com/office/drawing/2014/main" xmlns="" id="{8FF1E23E-2090-4F26-A132-B1819C9020B2}"/>
              </a:ext>
            </a:extLst>
          </p:cNvPr>
          <p:cNvSpPr/>
          <p:nvPr/>
        </p:nvSpPr>
        <p:spPr>
          <a:xfrm>
            <a:off x="7981632" y="2414444"/>
            <a:ext cx="929540" cy="348795"/>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Tree>
    <p:extLst>
      <p:ext uri="{BB962C8B-B14F-4D97-AF65-F5344CB8AC3E}">
        <p14:creationId xmlns:p14="http://schemas.microsoft.com/office/powerpoint/2010/main" val="66259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58333E-6 -0.00741 L 4.58333E-6 -0.25301 " pathEditMode="relative" rAng="0" ptsTypes="AA">
                                      <p:cBhvr>
                                        <p:cTn id="36" dur="2000" fill="hold"/>
                                        <p:tgtEl>
                                          <p:spTgt spid="21"/>
                                        </p:tgtEl>
                                        <p:attrNameLst>
                                          <p:attrName>ppt_x</p:attrName>
                                          <p:attrName>ppt_y</p:attrName>
                                        </p:attrNameLst>
                                      </p:cBhvr>
                                      <p:rCtr x="0" y="-12292"/>
                                    </p:animMotion>
                                  </p:childTnLst>
                                </p:cTn>
                              </p:par>
                              <p:par>
                                <p:cTn id="37" presetID="42" presetClass="path" presetSubtype="0" accel="50000" decel="50000" fill="hold" grpId="1" nodeType="withEffect">
                                  <p:stCondLst>
                                    <p:cond delay="0"/>
                                  </p:stCondLst>
                                  <p:childTnLst>
                                    <p:animMotion origin="layout" path="M -3.95833E-6 -0.00648 L -3.95833E-6 -0.25185 " pathEditMode="relative" rAng="0" ptsTypes="AA">
                                      <p:cBhvr>
                                        <p:cTn id="38" dur="2000" fill="hold"/>
                                        <p:tgtEl>
                                          <p:spTgt spid="23"/>
                                        </p:tgtEl>
                                        <p:attrNameLst>
                                          <p:attrName>ppt_x</p:attrName>
                                          <p:attrName>ppt_y</p:attrName>
                                        </p:attrNameLst>
                                      </p:cBhvr>
                                      <p:rCtr x="0" y="-12269"/>
                                    </p:animMotion>
                                  </p:childTnLst>
                                </p:cTn>
                              </p:par>
                              <p:par>
                                <p:cTn id="39" presetID="42" presetClass="path" presetSubtype="0" accel="50000" decel="50000" fill="hold" grpId="1" nodeType="withEffect">
                                  <p:stCondLst>
                                    <p:cond delay="0"/>
                                  </p:stCondLst>
                                  <p:childTnLst>
                                    <p:animMotion origin="layout" path="M -4.79167E-6 -0.00648 L -4.79167E-6 -0.25185 " pathEditMode="relative" rAng="0" ptsTypes="AA">
                                      <p:cBhvr>
                                        <p:cTn id="40" dur="2000" fill="hold"/>
                                        <p:tgtEl>
                                          <p:spTgt spid="25"/>
                                        </p:tgtEl>
                                        <p:attrNameLst>
                                          <p:attrName>ppt_x</p:attrName>
                                          <p:attrName>ppt_y</p:attrName>
                                        </p:attrNameLst>
                                      </p:cBhvr>
                                      <p:rCtr x="0" y="-12269"/>
                                    </p:animMotion>
                                  </p:childTnLst>
                                </p:cTn>
                              </p:par>
                              <p:par>
                                <p:cTn id="41" presetID="42" presetClass="path" presetSubtype="0" accel="50000" decel="50000" fill="hold" grpId="1" nodeType="withEffect">
                                  <p:stCondLst>
                                    <p:cond delay="0"/>
                                  </p:stCondLst>
                                  <p:childTnLst>
                                    <p:animMotion origin="layout" path="M -4.58333E-6 -0.00463 L -4.58333E-6 -0.25232 " pathEditMode="relative" rAng="0" ptsTypes="AA">
                                      <p:cBhvr>
                                        <p:cTn id="42" dur="2000" fill="hold"/>
                                        <p:tgtEl>
                                          <p:spTgt spid="27"/>
                                        </p:tgtEl>
                                        <p:attrNameLst>
                                          <p:attrName>ppt_x</p:attrName>
                                          <p:attrName>ppt_y</p:attrName>
                                        </p:attrNameLst>
                                      </p:cBhvr>
                                      <p:rCtr x="0" y="-12384"/>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42" presetClass="path" presetSubtype="0" accel="50000" decel="50000" fill="hold" grpId="1" nodeType="clickEffect">
                                  <p:stCondLst>
                                    <p:cond delay="0"/>
                                  </p:stCondLst>
                                  <p:childTnLst>
                                    <p:animMotion origin="layout" path="M 1.25E-6 -7.40741E-7 L 0.3345 -0.25347 " pathEditMode="relative" rAng="0" ptsTypes="AA">
                                      <p:cBhvr>
                                        <p:cTn id="100" dur="2000" fill="hold"/>
                                        <p:tgtEl>
                                          <p:spTgt spid="67"/>
                                        </p:tgtEl>
                                        <p:attrNameLst>
                                          <p:attrName>ppt_x</p:attrName>
                                          <p:attrName>ppt_y</p:attrName>
                                        </p:attrNameLst>
                                      </p:cBhvr>
                                      <p:rCtr x="16719" y="-12685"/>
                                    </p:animMotion>
                                  </p:childTnLst>
                                </p:cTn>
                              </p:par>
                              <p:par>
                                <p:cTn id="101" presetID="42" presetClass="path" presetSubtype="0" accel="50000" decel="50000" fill="hold" grpId="1" nodeType="withEffect">
                                  <p:stCondLst>
                                    <p:cond delay="0"/>
                                  </p:stCondLst>
                                  <p:childTnLst>
                                    <p:animMotion origin="layout" path="M 2.70833E-6 -7.40741E-7 L -0.11407 -0.2537 " pathEditMode="relative" rAng="0" ptsTypes="AA">
                                      <p:cBhvr>
                                        <p:cTn id="102" dur="2000" fill="hold"/>
                                        <p:tgtEl>
                                          <p:spTgt spid="68"/>
                                        </p:tgtEl>
                                        <p:attrNameLst>
                                          <p:attrName>ppt_x</p:attrName>
                                          <p:attrName>ppt_y</p:attrName>
                                        </p:attrNameLst>
                                      </p:cBhvr>
                                      <p:rCtr x="-5703" y="-12685"/>
                                    </p:animMotion>
                                  </p:childTnLst>
                                </p:cTn>
                              </p:par>
                              <p:par>
                                <p:cTn id="103" presetID="42" presetClass="path" presetSubtype="0" accel="50000" decel="50000" fill="hold" grpId="1" nodeType="withEffect">
                                  <p:stCondLst>
                                    <p:cond delay="0"/>
                                  </p:stCondLst>
                                  <p:childTnLst>
                                    <p:animMotion origin="layout" path="M 1.875E-6 -7.40741E-7 L -0.00222 -0.2537 " pathEditMode="relative" rAng="0" ptsTypes="AA">
                                      <p:cBhvr>
                                        <p:cTn id="104" dur="2000" fill="hold"/>
                                        <p:tgtEl>
                                          <p:spTgt spid="74"/>
                                        </p:tgtEl>
                                        <p:attrNameLst>
                                          <p:attrName>ppt_x</p:attrName>
                                          <p:attrName>ppt_y</p:attrName>
                                        </p:attrNameLst>
                                      </p:cBhvr>
                                      <p:rCtr x="-117" y="-12685"/>
                                    </p:animMotion>
                                  </p:childTnLst>
                                </p:cTn>
                              </p:par>
                              <p:par>
                                <p:cTn id="105" presetID="42" presetClass="path" presetSubtype="0" accel="50000" decel="50000" fill="hold" grpId="1" nodeType="withEffect">
                                  <p:stCondLst>
                                    <p:cond delay="0"/>
                                  </p:stCondLst>
                                  <p:childTnLst>
                                    <p:animMotion origin="layout" path="M 2.08333E-6 -7.40741E-7 L -0.22774 -0.25255 " pathEditMode="relative" rAng="0" ptsTypes="AA">
                                      <p:cBhvr>
                                        <p:cTn id="106" dur="2000" fill="hold"/>
                                        <p:tgtEl>
                                          <p:spTgt spid="75"/>
                                        </p:tgtEl>
                                        <p:attrNameLst>
                                          <p:attrName>ppt_x</p:attrName>
                                          <p:attrName>ppt_y</p:attrName>
                                        </p:attrNameLst>
                                      </p:cBhvr>
                                      <p:rCtr x="-11393" y="-12639"/>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83"/>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85"/>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6"/>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90"/>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9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92"/>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9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9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1"/>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1" grpId="1" animBg="1"/>
      <p:bldP spid="22" grpId="0" animBg="1"/>
      <p:bldP spid="23" grpId="0" animBg="1"/>
      <p:bldP spid="23" grpId="1" animBg="1"/>
      <p:bldP spid="24" grpId="0" animBg="1"/>
      <p:bldP spid="25" grpId="0" animBg="1"/>
      <p:bldP spid="25" grpId="1" animBg="1"/>
      <p:bldP spid="26" grpId="0" animBg="1"/>
      <p:bldP spid="27" grpId="0" animBg="1"/>
      <p:bldP spid="27" grpId="1" animBg="1"/>
      <p:bldP spid="28" grpId="0" animBg="1"/>
      <p:bldP spid="29" grpId="0" animBg="1"/>
      <p:bldP spid="30" grpId="0" animBg="1"/>
      <p:bldP spid="31" grpId="0" animBg="1"/>
      <p:bldP spid="41" grpId="0"/>
      <p:bldP spid="42" grpId="0" animBg="1"/>
      <p:bldP spid="43" grpId="0" animBg="1"/>
      <p:bldP spid="45" grpId="0" animBg="1"/>
      <p:bldP spid="47"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9" grpId="0" animBg="1"/>
      <p:bldP spid="70" grpId="0" animBg="1"/>
      <p:bldP spid="71" grpId="0" animBg="1"/>
      <p:bldP spid="72" grpId="0" animBg="1"/>
      <p:bldP spid="73"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67" grpId="0" animBg="1"/>
      <p:bldP spid="67" grpId="1" animBg="1"/>
      <p:bldP spid="68" grpId="0" animBg="1"/>
      <p:bldP spid="68" grpId="1" animBg="1"/>
      <p:bldP spid="74" grpId="0" animBg="1"/>
      <p:bldP spid="74" grpId="1" animBg="1"/>
      <p:bldP spid="75" grpId="0" animBg="1"/>
      <p:bldP spid="7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GPUs? </a:t>
            </a:r>
            <a:endParaRPr lang="en-US" dirty="0"/>
          </a:p>
        </p:txBody>
      </p:sp>
      <p:pic>
        <p:nvPicPr>
          <p:cNvPr id="6" name="Picture 5"/>
          <p:cNvPicPr>
            <a:picLocks noChangeAspect="1"/>
          </p:cNvPicPr>
          <p:nvPr/>
        </p:nvPicPr>
        <p:blipFill>
          <a:blip r:embed="rId3"/>
          <a:srcRect l="47275" t="29412" r="23405"/>
          <a:stretch>
            <a:fillRect/>
          </a:stretch>
        </p:blipFill>
        <p:spPr>
          <a:xfrm>
            <a:off x="5943600" y="768465"/>
            <a:ext cx="1828800" cy="2514600"/>
          </a:xfrm>
          <a:prstGeom prst="rect">
            <a:avLst/>
          </a:prstGeom>
        </p:spPr>
      </p:pic>
      <p:sp>
        <p:nvSpPr>
          <p:cNvPr id="16" name="Rounded Rectangle 15"/>
          <p:cNvSpPr/>
          <p:nvPr/>
        </p:nvSpPr>
        <p:spPr>
          <a:xfrm>
            <a:off x="6057900" y="3371850"/>
            <a:ext cx="1657350" cy="11430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75" b="1" dirty="0">
                <a:ln w="0"/>
                <a:solidFill>
                  <a:schemeClr val="tx1"/>
                </a:solidFill>
                <a:effectLst>
                  <a:outerShdw blurRad="38100" dist="19050" dir="2700000" algn="tl" rotWithShape="0">
                    <a:schemeClr val="dk1">
                      <a:alpha val="40000"/>
                    </a:schemeClr>
                  </a:outerShdw>
                </a:effectLst>
              </a:rPr>
              <a:t>Large Number of Cores</a:t>
            </a:r>
          </a:p>
        </p:txBody>
      </p:sp>
      <p:sp>
        <p:nvSpPr>
          <p:cNvPr id="24" name="Rectangle 23"/>
          <p:cNvSpPr/>
          <p:nvPr/>
        </p:nvSpPr>
        <p:spPr>
          <a:xfrm>
            <a:off x="6000750" y="2743200"/>
            <a:ext cx="1714500" cy="514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25" b="1" dirty="0">
                <a:latin typeface="Arial"/>
                <a:cs typeface="Arial"/>
              </a:rPr>
              <a:t>GPU</a:t>
            </a:r>
          </a:p>
        </p:txBody>
      </p:sp>
      <p:pic>
        <p:nvPicPr>
          <p:cNvPr id="22" name="Content Placeholder 25"/>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1314450" y="1771650"/>
            <a:ext cx="991196" cy="904342"/>
          </a:xfrm>
          <a:prstGeom prst="rect">
            <a:avLst/>
          </a:prstGeom>
          <a:noFill/>
          <a:ln w="9525">
            <a:noFill/>
            <a:miter lim="800000"/>
            <a:headEnd/>
            <a:tailEnd/>
          </a:ln>
        </p:spPr>
      </p:pic>
      <p:pic>
        <p:nvPicPr>
          <p:cNvPr id="25" name="Picture 24"/>
          <p:cNvPicPr>
            <a:picLocks/>
          </p:cNvPicPr>
          <p:nvPr/>
        </p:nvPicPr>
        <p:blipFill>
          <a:blip r:embed="rId5">
            <a:extLst>
              <a:ext uri="{28A0092B-C50C-407E-A947-70E740481C1C}">
                <a14:useLocalDpi xmlns:a14="http://schemas.microsoft.com/office/drawing/2010/main" val="0"/>
              </a:ext>
            </a:extLst>
          </a:blip>
          <a:stretch>
            <a:fillRect/>
          </a:stretch>
        </p:blipFill>
        <p:spPr>
          <a:xfrm>
            <a:off x="1314450" y="742950"/>
            <a:ext cx="991196" cy="904342"/>
          </a:xfrm>
          <a:prstGeom prst="rect">
            <a:avLst/>
          </a:prstGeom>
        </p:spPr>
      </p:pic>
      <p:pic>
        <p:nvPicPr>
          <p:cNvPr id="26" name="Picture 25"/>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314450" y="2800350"/>
            <a:ext cx="991196" cy="904342"/>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00" y="3771900"/>
            <a:ext cx="991196" cy="991196"/>
          </a:xfrm>
          <a:prstGeom prst="rect">
            <a:avLst/>
          </a:prstGeom>
        </p:spPr>
      </p:pic>
      <p:pic>
        <p:nvPicPr>
          <p:cNvPr id="33" name="Picture 32"/>
          <p:cNvPicPr>
            <a:picLocks noChangeAspect="1"/>
          </p:cNvPicPr>
          <p:nvPr/>
        </p:nvPicPr>
        <p:blipFill>
          <a:blip r:embed="rId8"/>
          <a:stretch>
            <a:fillRect/>
          </a:stretch>
        </p:blipFill>
        <p:spPr>
          <a:xfrm>
            <a:off x="3126105" y="1314450"/>
            <a:ext cx="2303145" cy="1485900"/>
          </a:xfrm>
          <a:prstGeom prst="rect">
            <a:avLst/>
          </a:prstGeom>
        </p:spPr>
      </p:pic>
      <p:sp>
        <p:nvSpPr>
          <p:cNvPr id="36" name="Rectangle 35"/>
          <p:cNvSpPr/>
          <p:nvPr/>
        </p:nvSpPr>
        <p:spPr>
          <a:xfrm>
            <a:off x="2686050" y="3028951"/>
            <a:ext cx="3086100" cy="923330"/>
          </a:xfrm>
          <a:prstGeom prst="rect">
            <a:avLst/>
          </a:prstGeom>
        </p:spPr>
        <p:txBody>
          <a:bodyPr wrap="square">
            <a:spAutoFit/>
          </a:bodyPr>
          <a:lstStyle/>
          <a:p>
            <a:pPr algn="ctr">
              <a:buNone/>
            </a:pPr>
            <a:r>
              <a:rPr lang="en-US" dirty="0"/>
              <a:t> </a:t>
            </a:r>
            <a:r>
              <a:rPr lang="en-US" b="1" dirty="0">
                <a:solidFill>
                  <a:srgbClr val="FF0000"/>
                </a:solidFill>
                <a:sym typeface="Wingdings"/>
              </a:rPr>
              <a:t>General-purpose Computing </a:t>
            </a:r>
          </a:p>
          <a:p>
            <a:pPr algn="ctr">
              <a:buNone/>
            </a:pPr>
            <a:r>
              <a:rPr lang="en-US" b="1" dirty="0">
                <a:solidFill>
                  <a:srgbClr val="FF0000"/>
                </a:solidFill>
                <a:sym typeface="Wingdings"/>
              </a:rPr>
              <a:t>on </a:t>
            </a:r>
            <a:r>
              <a:rPr lang="en-US" dirty="0"/>
              <a:t>GPUs (</a:t>
            </a:r>
            <a:r>
              <a:rPr lang="en-US" dirty="0">
                <a:solidFill>
                  <a:srgbClr val="FF0000"/>
                </a:solidFill>
              </a:rPr>
              <a:t>GP</a:t>
            </a:r>
            <a:r>
              <a:rPr lang="en-US" dirty="0"/>
              <a:t>GPUs)</a:t>
            </a:r>
            <a:endParaRPr lang="en-US" dirty="0">
              <a:sym typeface="Wingdings"/>
            </a:endParaRPr>
          </a:p>
        </p:txBody>
      </p:sp>
      <p:sp>
        <p:nvSpPr>
          <p:cNvPr id="37" name="Rounded Rectangle 36"/>
          <p:cNvSpPr/>
          <p:nvPr/>
        </p:nvSpPr>
        <p:spPr>
          <a:xfrm rot="16200000">
            <a:off x="561041" y="2505261"/>
            <a:ext cx="3943350" cy="400050"/>
          </a:xfrm>
          <a:prstGeom prst="round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tx1"/>
                </a:solidFill>
                <a:effectLst>
                  <a:outerShdw blurRad="38100" dist="19050" dir="2700000" algn="tl" rotWithShape="0">
                    <a:schemeClr val="dk1">
                      <a:alpha val="40000"/>
                    </a:schemeClr>
                  </a:outerShdw>
                </a:effectLst>
                <a:latin typeface="Arial"/>
                <a:cs typeface="Arial"/>
              </a:rPr>
              <a:t>Applications</a:t>
            </a:r>
          </a:p>
        </p:txBody>
      </p:sp>
      <p:sp>
        <p:nvSpPr>
          <p:cNvPr id="13" name="Slide Number Placeholder 12"/>
          <p:cNvSpPr>
            <a:spLocks noGrp="1"/>
          </p:cNvSpPr>
          <p:nvPr>
            <p:ph type="sldNum" sz="quarter" idx="11"/>
          </p:nvPr>
        </p:nvSpPr>
        <p:spPr/>
        <p:txBody>
          <a:bodyPr/>
          <a:lstStyle/>
          <a:p>
            <a:fld id="{323594FA-E141-4234-AE05-360401972BE7}" type="slidenum">
              <a:rPr lang="en-US" altLang="en-US" smtClean="0"/>
              <a:pPr/>
              <a:t>6</a:t>
            </a:fld>
            <a:endParaRPr lang="en-US" altLang="en-US" dirty="0"/>
          </a:p>
        </p:txBody>
      </p:sp>
    </p:spTree>
    <p:extLst>
      <p:ext uri="{BB962C8B-B14F-4D97-AF65-F5344CB8AC3E}">
        <p14:creationId xmlns:p14="http://schemas.microsoft.com/office/powerpoint/2010/main" val="46329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546398-7263-45BF-8DEF-F98EA72C75E2}"/>
              </a:ext>
            </a:extLst>
          </p:cNvPr>
          <p:cNvSpPr>
            <a:spLocks noGrp="1"/>
          </p:cNvSpPr>
          <p:nvPr>
            <p:ph type="title"/>
          </p:nvPr>
        </p:nvSpPr>
        <p:spPr/>
        <p:txBody>
          <a:bodyPr>
            <a:normAutofit fontScale="90000"/>
          </a:bodyPr>
          <a:lstStyle/>
          <a:p>
            <a:r>
              <a:rPr lang="en-US" sz="3600" dirty="0" err="1"/>
              <a:t>RCoal</a:t>
            </a:r>
            <a:r>
              <a:rPr lang="en-US" sz="3600" dirty="0"/>
              <a:t>: Random-Threaded </a:t>
            </a:r>
            <a:r>
              <a:rPr lang="en-US" sz="3600" dirty="0" err="1"/>
              <a:t>Subwarp</a:t>
            </a:r>
            <a:r>
              <a:rPr lang="en-US" sz="3600" dirty="0"/>
              <a:t> (RTS)</a:t>
            </a:r>
          </a:p>
        </p:txBody>
      </p:sp>
      <p:sp>
        <p:nvSpPr>
          <p:cNvPr id="3" name="Slide Number Placeholder 2">
            <a:extLst>
              <a:ext uri="{FF2B5EF4-FFF2-40B4-BE49-F238E27FC236}">
                <a16:creationId xmlns:a16="http://schemas.microsoft.com/office/drawing/2014/main" xmlns="" id="{8FED2794-A4AE-4576-AA70-9D0073969256}"/>
              </a:ext>
            </a:extLst>
          </p:cNvPr>
          <p:cNvSpPr>
            <a:spLocks noGrp="1"/>
          </p:cNvSpPr>
          <p:nvPr>
            <p:ph type="sldNum" sz="quarter" idx="12"/>
          </p:nvPr>
        </p:nvSpPr>
        <p:spPr/>
        <p:txBody>
          <a:bodyPr/>
          <a:lstStyle/>
          <a:p>
            <a:fld id="{FB86036A-A961-4FA9-B8B8-F964629D4DC8}" type="slidenum">
              <a:rPr lang="en-US" smtClean="0"/>
              <a:pPr/>
              <a:t>60</a:t>
            </a:fld>
            <a:endParaRPr lang="en-US" dirty="0"/>
          </a:p>
        </p:txBody>
      </p:sp>
      <p:sp>
        <p:nvSpPr>
          <p:cNvPr id="18" name="TextBox 17">
            <a:extLst>
              <a:ext uri="{FF2B5EF4-FFF2-40B4-BE49-F238E27FC236}">
                <a16:creationId xmlns:a16="http://schemas.microsoft.com/office/drawing/2014/main" xmlns="" id="{33E51267-81A7-413B-BA20-626282C39FED}"/>
              </a:ext>
            </a:extLst>
          </p:cNvPr>
          <p:cNvSpPr txBox="1"/>
          <p:nvPr/>
        </p:nvSpPr>
        <p:spPr>
          <a:xfrm>
            <a:off x="934750" y="652287"/>
            <a:ext cx="2958823" cy="369332"/>
          </a:xfrm>
          <a:prstGeom prst="rect">
            <a:avLst/>
          </a:prstGeom>
          <a:noFill/>
        </p:spPr>
        <p:txBody>
          <a:bodyPr wrap="none" rtlCol="0">
            <a:spAutoFit/>
          </a:bodyPr>
          <a:lstStyle/>
          <a:p>
            <a:pPr defTabSz="130642"/>
            <a:r>
              <a:rPr lang="en-US" b="1" dirty="0">
                <a:solidFill>
                  <a:srgbClr val="FF0000"/>
                </a:solidFill>
                <a:latin typeface="Calibri" panose="020F0502020204030204"/>
              </a:rPr>
              <a:t>RSS</a:t>
            </a:r>
            <a:r>
              <a:rPr lang="en-US" b="1" dirty="0">
                <a:solidFill>
                  <a:prstClr val="black"/>
                </a:solidFill>
                <a:latin typeface="Calibri" panose="020F0502020204030204"/>
              </a:rPr>
              <a:t>: number of </a:t>
            </a:r>
            <a:r>
              <a:rPr lang="en-US" b="1" dirty="0" err="1">
                <a:solidFill>
                  <a:prstClr val="black"/>
                </a:solidFill>
                <a:latin typeface="Calibri" panose="020F0502020204030204"/>
              </a:rPr>
              <a:t>subwarps</a:t>
            </a:r>
            <a:r>
              <a:rPr lang="en-US" b="1" dirty="0">
                <a:solidFill>
                  <a:prstClr val="black"/>
                </a:solidFill>
                <a:latin typeface="Calibri" panose="020F0502020204030204"/>
              </a:rPr>
              <a:t> = 2</a:t>
            </a:r>
          </a:p>
        </p:txBody>
      </p:sp>
      <p:sp>
        <p:nvSpPr>
          <p:cNvPr id="19" name="Rectangle 18">
            <a:extLst>
              <a:ext uri="{FF2B5EF4-FFF2-40B4-BE49-F238E27FC236}">
                <a16:creationId xmlns:a16="http://schemas.microsoft.com/office/drawing/2014/main" xmlns="" id="{CBDB2F14-5DA3-4960-AE14-DA8DE75771DF}"/>
              </a:ext>
            </a:extLst>
          </p:cNvPr>
          <p:cNvSpPr/>
          <p:nvPr/>
        </p:nvSpPr>
        <p:spPr>
          <a:xfrm>
            <a:off x="251494" y="1006142"/>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20" name="Rectangle 19">
            <a:extLst>
              <a:ext uri="{FF2B5EF4-FFF2-40B4-BE49-F238E27FC236}">
                <a16:creationId xmlns:a16="http://schemas.microsoft.com/office/drawing/2014/main" xmlns="" id="{CB82CC00-C984-4391-B163-A8F98CAC3E47}"/>
              </a:ext>
            </a:extLst>
          </p:cNvPr>
          <p:cNvSpPr/>
          <p:nvPr/>
        </p:nvSpPr>
        <p:spPr>
          <a:xfrm>
            <a:off x="369478" y="1810132"/>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21" name="Rectangle 20">
            <a:extLst>
              <a:ext uri="{FF2B5EF4-FFF2-40B4-BE49-F238E27FC236}">
                <a16:creationId xmlns:a16="http://schemas.microsoft.com/office/drawing/2014/main" xmlns="" id="{ACD02529-B3CD-49CA-90E5-8E64764D05EE}"/>
              </a:ext>
            </a:extLst>
          </p:cNvPr>
          <p:cNvSpPr/>
          <p:nvPr/>
        </p:nvSpPr>
        <p:spPr>
          <a:xfrm>
            <a:off x="366831" y="1106914"/>
            <a:ext cx="929540"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22" name="Rectangle 21">
            <a:extLst>
              <a:ext uri="{FF2B5EF4-FFF2-40B4-BE49-F238E27FC236}">
                <a16:creationId xmlns:a16="http://schemas.microsoft.com/office/drawing/2014/main" xmlns="" id="{CAF349D1-9A54-4FE3-90F3-3B47E8B1CAA4}"/>
              </a:ext>
            </a:extLst>
          </p:cNvPr>
          <p:cNvSpPr/>
          <p:nvPr/>
        </p:nvSpPr>
        <p:spPr>
          <a:xfrm>
            <a:off x="1385346" y="1812246"/>
            <a:ext cx="934624"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0x01</a:t>
            </a:r>
          </a:p>
        </p:txBody>
      </p:sp>
      <p:sp>
        <p:nvSpPr>
          <p:cNvPr id="23" name="Rectangle 22">
            <a:extLst>
              <a:ext uri="{FF2B5EF4-FFF2-40B4-BE49-F238E27FC236}">
                <a16:creationId xmlns:a16="http://schemas.microsoft.com/office/drawing/2014/main" xmlns="" id="{865A417E-0B8B-4272-83B4-130574AEB9E9}"/>
              </a:ext>
            </a:extLst>
          </p:cNvPr>
          <p:cNvSpPr/>
          <p:nvPr/>
        </p:nvSpPr>
        <p:spPr>
          <a:xfrm>
            <a:off x="1385414" y="1106479"/>
            <a:ext cx="2992366" cy="353199"/>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
        <p:nvSpPr>
          <p:cNvPr id="24" name="Rectangle 23">
            <a:extLst>
              <a:ext uri="{FF2B5EF4-FFF2-40B4-BE49-F238E27FC236}">
                <a16:creationId xmlns:a16="http://schemas.microsoft.com/office/drawing/2014/main" xmlns="" id="{A19913B2-B900-4F8B-A876-028ECA4C3B44}"/>
              </a:ext>
            </a:extLst>
          </p:cNvPr>
          <p:cNvSpPr/>
          <p:nvPr/>
        </p:nvSpPr>
        <p:spPr>
          <a:xfrm>
            <a:off x="2420641" y="1812764"/>
            <a:ext cx="929593"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0x06</a:t>
            </a:r>
          </a:p>
        </p:txBody>
      </p:sp>
      <p:sp>
        <p:nvSpPr>
          <p:cNvPr id="26" name="Rectangle 25">
            <a:extLst>
              <a:ext uri="{FF2B5EF4-FFF2-40B4-BE49-F238E27FC236}">
                <a16:creationId xmlns:a16="http://schemas.microsoft.com/office/drawing/2014/main" xmlns="" id="{2A5C8758-8C09-4E0E-8266-9B9AFA745DA6}"/>
              </a:ext>
            </a:extLst>
          </p:cNvPr>
          <p:cNvSpPr/>
          <p:nvPr/>
        </p:nvSpPr>
        <p:spPr>
          <a:xfrm>
            <a:off x="3448522" y="1812850"/>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0x08</a:t>
            </a:r>
          </a:p>
        </p:txBody>
      </p:sp>
      <p:sp>
        <p:nvSpPr>
          <p:cNvPr id="28" name="Rectangle 27">
            <a:extLst>
              <a:ext uri="{FF2B5EF4-FFF2-40B4-BE49-F238E27FC236}">
                <a16:creationId xmlns:a16="http://schemas.microsoft.com/office/drawing/2014/main" xmlns="" id="{72666A8A-5F4E-4A06-A5BF-A0863EE31DB4}"/>
              </a:ext>
            </a:extLst>
          </p:cNvPr>
          <p:cNvSpPr/>
          <p:nvPr/>
        </p:nvSpPr>
        <p:spPr>
          <a:xfrm>
            <a:off x="366831" y="1458091"/>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29" name="Rectangle 28">
            <a:extLst>
              <a:ext uri="{FF2B5EF4-FFF2-40B4-BE49-F238E27FC236}">
                <a16:creationId xmlns:a16="http://schemas.microsoft.com/office/drawing/2014/main" xmlns="" id="{9A9D21B2-4F85-4595-AE83-F4DF8C171B6C}"/>
              </a:ext>
            </a:extLst>
          </p:cNvPr>
          <p:cNvSpPr/>
          <p:nvPr/>
        </p:nvSpPr>
        <p:spPr>
          <a:xfrm>
            <a:off x="1385414" y="1460339"/>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30" name="Rectangle 29">
            <a:extLst>
              <a:ext uri="{FF2B5EF4-FFF2-40B4-BE49-F238E27FC236}">
                <a16:creationId xmlns:a16="http://schemas.microsoft.com/office/drawing/2014/main" xmlns="" id="{7D8AAA7B-7638-4819-877B-2A257B23861E}"/>
              </a:ext>
            </a:extLst>
          </p:cNvPr>
          <p:cNvSpPr/>
          <p:nvPr/>
        </p:nvSpPr>
        <p:spPr>
          <a:xfrm>
            <a:off x="2420641" y="1460339"/>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31" name="Rectangle 30">
            <a:extLst>
              <a:ext uri="{FF2B5EF4-FFF2-40B4-BE49-F238E27FC236}">
                <a16:creationId xmlns:a16="http://schemas.microsoft.com/office/drawing/2014/main" xmlns="" id="{47606BFD-50A3-46CA-91BE-28049CE79457}"/>
              </a:ext>
            </a:extLst>
          </p:cNvPr>
          <p:cNvSpPr/>
          <p:nvPr/>
        </p:nvSpPr>
        <p:spPr>
          <a:xfrm>
            <a:off x="3448240" y="1458827"/>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41" name="TextBox 40">
            <a:extLst>
              <a:ext uri="{FF2B5EF4-FFF2-40B4-BE49-F238E27FC236}">
                <a16:creationId xmlns:a16="http://schemas.microsoft.com/office/drawing/2014/main" xmlns="" id="{99F95E80-6EBA-497F-BEC9-6A4A7918DAF2}"/>
              </a:ext>
            </a:extLst>
          </p:cNvPr>
          <p:cNvSpPr txBox="1"/>
          <p:nvPr/>
        </p:nvSpPr>
        <p:spPr>
          <a:xfrm>
            <a:off x="5447280" y="653053"/>
            <a:ext cx="3423501" cy="369332"/>
          </a:xfrm>
          <a:prstGeom prst="rect">
            <a:avLst/>
          </a:prstGeom>
          <a:noFill/>
        </p:spPr>
        <p:txBody>
          <a:bodyPr wrap="none" rtlCol="0">
            <a:spAutoFit/>
          </a:bodyPr>
          <a:lstStyle/>
          <a:p>
            <a:pPr defTabSz="130642"/>
            <a:r>
              <a:rPr lang="en-US" b="1" dirty="0">
                <a:solidFill>
                  <a:srgbClr val="FF0000"/>
                </a:solidFill>
                <a:latin typeface="Calibri" panose="020F0502020204030204"/>
              </a:rPr>
              <a:t>RSS+RTS</a:t>
            </a:r>
            <a:r>
              <a:rPr lang="en-US" b="1" dirty="0">
                <a:solidFill>
                  <a:prstClr val="black"/>
                </a:solidFill>
                <a:latin typeface="Calibri" panose="020F0502020204030204"/>
              </a:rPr>
              <a:t>: number of </a:t>
            </a:r>
            <a:r>
              <a:rPr lang="en-US" b="1" dirty="0" err="1">
                <a:solidFill>
                  <a:prstClr val="black"/>
                </a:solidFill>
                <a:latin typeface="Calibri" panose="020F0502020204030204"/>
              </a:rPr>
              <a:t>subwarps</a:t>
            </a:r>
            <a:r>
              <a:rPr lang="en-US" b="1" dirty="0">
                <a:solidFill>
                  <a:prstClr val="black"/>
                </a:solidFill>
                <a:latin typeface="Calibri" panose="020F0502020204030204"/>
              </a:rPr>
              <a:t> = 2</a:t>
            </a:r>
          </a:p>
        </p:txBody>
      </p:sp>
      <p:sp>
        <p:nvSpPr>
          <p:cNvPr id="42" name="Rectangle 41">
            <a:extLst>
              <a:ext uri="{FF2B5EF4-FFF2-40B4-BE49-F238E27FC236}">
                <a16:creationId xmlns:a16="http://schemas.microsoft.com/office/drawing/2014/main" xmlns="" id="{754995CF-291F-4F73-A841-51154B478E87}"/>
              </a:ext>
            </a:extLst>
          </p:cNvPr>
          <p:cNvSpPr/>
          <p:nvPr/>
        </p:nvSpPr>
        <p:spPr>
          <a:xfrm>
            <a:off x="4764024" y="1006908"/>
            <a:ext cx="4243292" cy="1183091"/>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15">
              <a:solidFill>
                <a:prstClr val="white"/>
              </a:solidFill>
              <a:latin typeface="Calibri" panose="020F0502020204030204"/>
            </a:endParaRPr>
          </a:p>
        </p:txBody>
      </p:sp>
      <p:sp>
        <p:nvSpPr>
          <p:cNvPr id="43" name="Rectangle 42">
            <a:extLst>
              <a:ext uri="{FF2B5EF4-FFF2-40B4-BE49-F238E27FC236}">
                <a16:creationId xmlns:a16="http://schemas.microsoft.com/office/drawing/2014/main" xmlns="" id="{BF540EA6-58D1-4B63-AA0F-FD3427605F5A}"/>
              </a:ext>
            </a:extLst>
          </p:cNvPr>
          <p:cNvSpPr/>
          <p:nvPr/>
        </p:nvSpPr>
        <p:spPr>
          <a:xfrm>
            <a:off x="5975308" y="1798920"/>
            <a:ext cx="929540"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0x00</a:t>
            </a:r>
          </a:p>
        </p:txBody>
      </p:sp>
      <p:sp>
        <p:nvSpPr>
          <p:cNvPr id="44" name="Rectangle 43">
            <a:extLst>
              <a:ext uri="{FF2B5EF4-FFF2-40B4-BE49-F238E27FC236}">
                <a16:creationId xmlns:a16="http://schemas.microsoft.com/office/drawing/2014/main" xmlns="" id="{4DD61DB4-1A33-42D3-932C-4180CF718B43}"/>
              </a:ext>
            </a:extLst>
          </p:cNvPr>
          <p:cNvSpPr/>
          <p:nvPr/>
        </p:nvSpPr>
        <p:spPr>
          <a:xfrm>
            <a:off x="5975835" y="1095703"/>
            <a:ext cx="2925105" cy="353199"/>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1</a:t>
            </a:r>
          </a:p>
        </p:txBody>
      </p:sp>
      <p:sp>
        <p:nvSpPr>
          <p:cNvPr id="45" name="Rectangle 44">
            <a:extLst>
              <a:ext uri="{FF2B5EF4-FFF2-40B4-BE49-F238E27FC236}">
                <a16:creationId xmlns:a16="http://schemas.microsoft.com/office/drawing/2014/main" xmlns="" id="{68D67F8A-103A-4E0E-ABEB-48AAB3B33A4B}"/>
              </a:ext>
            </a:extLst>
          </p:cNvPr>
          <p:cNvSpPr/>
          <p:nvPr/>
        </p:nvSpPr>
        <p:spPr>
          <a:xfrm>
            <a:off x="7004984" y="1801035"/>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0x01</a:t>
            </a:r>
          </a:p>
        </p:txBody>
      </p:sp>
      <p:sp>
        <p:nvSpPr>
          <p:cNvPr id="47" name="Rectangle 46">
            <a:extLst>
              <a:ext uri="{FF2B5EF4-FFF2-40B4-BE49-F238E27FC236}">
                <a16:creationId xmlns:a16="http://schemas.microsoft.com/office/drawing/2014/main" xmlns="" id="{83CA31A8-0E40-4B46-8379-4F83743A87B2}"/>
              </a:ext>
            </a:extLst>
          </p:cNvPr>
          <p:cNvSpPr/>
          <p:nvPr/>
        </p:nvSpPr>
        <p:spPr>
          <a:xfrm>
            <a:off x="4911921" y="1798832"/>
            <a:ext cx="928769" cy="283647"/>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0x06</a:t>
            </a:r>
          </a:p>
        </p:txBody>
      </p:sp>
      <p:sp>
        <p:nvSpPr>
          <p:cNvPr id="48" name="Rectangle 47">
            <a:extLst>
              <a:ext uri="{FF2B5EF4-FFF2-40B4-BE49-F238E27FC236}">
                <a16:creationId xmlns:a16="http://schemas.microsoft.com/office/drawing/2014/main" xmlns="" id="{2F85364F-280E-496C-8CBA-C9714D4332DC}"/>
              </a:ext>
            </a:extLst>
          </p:cNvPr>
          <p:cNvSpPr/>
          <p:nvPr/>
        </p:nvSpPr>
        <p:spPr>
          <a:xfrm>
            <a:off x="4911148" y="1092546"/>
            <a:ext cx="929540" cy="353199"/>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sid</a:t>
            </a:r>
            <a:r>
              <a:rPr lang="en-US" dirty="0">
                <a:solidFill>
                  <a:prstClr val="black"/>
                </a:solidFill>
                <a:latin typeface="Calibri" panose="020F0502020204030204"/>
              </a:rPr>
              <a:t> = 0</a:t>
            </a:r>
          </a:p>
        </p:txBody>
      </p:sp>
      <p:sp>
        <p:nvSpPr>
          <p:cNvPr id="49" name="Rectangle 48">
            <a:extLst>
              <a:ext uri="{FF2B5EF4-FFF2-40B4-BE49-F238E27FC236}">
                <a16:creationId xmlns:a16="http://schemas.microsoft.com/office/drawing/2014/main" xmlns="" id="{98DE09D8-2861-4543-8EA7-9926996D497F}"/>
              </a:ext>
            </a:extLst>
          </p:cNvPr>
          <p:cNvSpPr/>
          <p:nvPr/>
        </p:nvSpPr>
        <p:spPr>
          <a:xfrm>
            <a:off x="7971685" y="1792349"/>
            <a:ext cx="931202" cy="283898"/>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0x08</a:t>
            </a:r>
          </a:p>
        </p:txBody>
      </p:sp>
      <p:sp>
        <p:nvSpPr>
          <p:cNvPr id="51" name="Rectangle 50">
            <a:extLst>
              <a:ext uri="{FF2B5EF4-FFF2-40B4-BE49-F238E27FC236}">
                <a16:creationId xmlns:a16="http://schemas.microsoft.com/office/drawing/2014/main" xmlns="" id="{CB615167-DA62-400A-B656-BBC724BF1A6E}"/>
              </a:ext>
            </a:extLst>
          </p:cNvPr>
          <p:cNvSpPr/>
          <p:nvPr/>
        </p:nvSpPr>
        <p:spPr>
          <a:xfrm>
            <a:off x="5975836" y="1446880"/>
            <a:ext cx="929540" cy="35562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0</a:t>
            </a:r>
          </a:p>
        </p:txBody>
      </p:sp>
      <p:sp>
        <p:nvSpPr>
          <p:cNvPr id="52" name="Rectangle 51">
            <a:extLst>
              <a:ext uri="{FF2B5EF4-FFF2-40B4-BE49-F238E27FC236}">
                <a16:creationId xmlns:a16="http://schemas.microsoft.com/office/drawing/2014/main" xmlns="" id="{D52A377A-7DD6-43EE-B145-41C1A9521E70}"/>
              </a:ext>
            </a:extLst>
          </p:cNvPr>
          <p:cNvSpPr/>
          <p:nvPr/>
        </p:nvSpPr>
        <p:spPr>
          <a:xfrm>
            <a:off x="6994419" y="1449127"/>
            <a:ext cx="932866"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1</a:t>
            </a:r>
          </a:p>
        </p:txBody>
      </p:sp>
      <p:sp>
        <p:nvSpPr>
          <p:cNvPr id="53" name="Rectangle 52">
            <a:extLst>
              <a:ext uri="{FF2B5EF4-FFF2-40B4-BE49-F238E27FC236}">
                <a16:creationId xmlns:a16="http://schemas.microsoft.com/office/drawing/2014/main" xmlns="" id="{84729925-8AE3-475E-92FA-92F7D476ACB2}"/>
              </a:ext>
            </a:extLst>
          </p:cNvPr>
          <p:cNvSpPr/>
          <p:nvPr/>
        </p:nvSpPr>
        <p:spPr>
          <a:xfrm>
            <a:off x="4911148" y="1446405"/>
            <a:ext cx="929540" cy="353199"/>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2</a:t>
            </a:r>
          </a:p>
        </p:txBody>
      </p:sp>
      <p:sp>
        <p:nvSpPr>
          <p:cNvPr id="54" name="Rectangle 53">
            <a:extLst>
              <a:ext uri="{FF2B5EF4-FFF2-40B4-BE49-F238E27FC236}">
                <a16:creationId xmlns:a16="http://schemas.microsoft.com/office/drawing/2014/main" xmlns="" id="{32B72850-F626-4C91-93EE-E134D941F5EB}"/>
              </a:ext>
            </a:extLst>
          </p:cNvPr>
          <p:cNvSpPr/>
          <p:nvPr/>
        </p:nvSpPr>
        <p:spPr>
          <a:xfrm>
            <a:off x="7971401" y="1438327"/>
            <a:ext cx="929540" cy="354712"/>
          </a:xfrm>
          <a:prstGeom prst="rect">
            <a:avLst/>
          </a:prstGeom>
          <a:solidFill>
            <a:schemeClr val="bg1">
              <a:lumMod val="6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err="1">
                <a:solidFill>
                  <a:prstClr val="black"/>
                </a:solidFill>
                <a:latin typeface="Consolas" panose="020B0609020204030204" pitchFamily="49" charset="0"/>
              </a:rPr>
              <a:t>tid</a:t>
            </a:r>
            <a:r>
              <a:rPr lang="en-US" dirty="0">
                <a:solidFill>
                  <a:prstClr val="black"/>
                </a:solidFill>
                <a:latin typeface="Calibri" panose="020F0502020204030204"/>
              </a:rPr>
              <a:t> = 3</a:t>
            </a:r>
          </a:p>
        </p:txBody>
      </p:sp>
      <p:sp>
        <p:nvSpPr>
          <p:cNvPr id="55" name="Rectangle 54">
            <a:extLst>
              <a:ext uri="{FF2B5EF4-FFF2-40B4-BE49-F238E27FC236}">
                <a16:creationId xmlns:a16="http://schemas.microsoft.com/office/drawing/2014/main" xmlns="" id="{AE45D14C-4BA0-48B0-9103-51C5FF614F5F}"/>
              </a:ext>
            </a:extLst>
          </p:cNvPr>
          <p:cNvSpPr/>
          <p:nvPr/>
        </p:nvSpPr>
        <p:spPr>
          <a:xfrm>
            <a:off x="1213506" y="2503508"/>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56" name="Rectangle 55">
            <a:extLst>
              <a:ext uri="{FF2B5EF4-FFF2-40B4-BE49-F238E27FC236}">
                <a16:creationId xmlns:a16="http://schemas.microsoft.com/office/drawing/2014/main" xmlns="" id="{D38B1435-89BD-4E0D-994C-179F92C1E15D}"/>
              </a:ext>
            </a:extLst>
          </p:cNvPr>
          <p:cNvSpPr/>
          <p:nvPr/>
        </p:nvSpPr>
        <p:spPr>
          <a:xfrm>
            <a:off x="809274" y="3230060"/>
            <a:ext cx="775418" cy="38404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57" name="Rectangle 56">
            <a:extLst>
              <a:ext uri="{FF2B5EF4-FFF2-40B4-BE49-F238E27FC236}">
                <a16:creationId xmlns:a16="http://schemas.microsoft.com/office/drawing/2014/main" xmlns="" id="{9C60F6D7-941E-425E-9090-6EA279A49CE6}"/>
              </a:ext>
            </a:extLst>
          </p:cNvPr>
          <p:cNvSpPr/>
          <p:nvPr/>
        </p:nvSpPr>
        <p:spPr>
          <a:xfrm>
            <a:off x="1583592" y="3230060"/>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58" name="Rectangle 57">
            <a:extLst>
              <a:ext uri="{FF2B5EF4-FFF2-40B4-BE49-F238E27FC236}">
                <a16:creationId xmlns:a16="http://schemas.microsoft.com/office/drawing/2014/main" xmlns="" id="{BD2C12BF-D236-467F-9C2F-5A36FD5B6F5B}"/>
              </a:ext>
            </a:extLst>
          </p:cNvPr>
          <p:cNvSpPr/>
          <p:nvPr/>
        </p:nvSpPr>
        <p:spPr>
          <a:xfrm>
            <a:off x="2349169" y="323006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59" name="Rectangle 58">
            <a:extLst>
              <a:ext uri="{FF2B5EF4-FFF2-40B4-BE49-F238E27FC236}">
                <a16:creationId xmlns:a16="http://schemas.microsoft.com/office/drawing/2014/main" xmlns="" id="{DB08EB1E-47D3-4B42-85D4-F925F9050FB3}"/>
              </a:ext>
            </a:extLst>
          </p:cNvPr>
          <p:cNvSpPr/>
          <p:nvPr/>
        </p:nvSpPr>
        <p:spPr>
          <a:xfrm>
            <a:off x="3113271" y="323006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60" name="Arrow: Down 59">
            <a:extLst>
              <a:ext uri="{FF2B5EF4-FFF2-40B4-BE49-F238E27FC236}">
                <a16:creationId xmlns:a16="http://schemas.microsoft.com/office/drawing/2014/main" xmlns="" id="{5118390E-1FC5-430B-95C1-2B5C52D3BCEF}"/>
              </a:ext>
            </a:extLst>
          </p:cNvPr>
          <p:cNvSpPr/>
          <p:nvPr/>
        </p:nvSpPr>
        <p:spPr>
          <a:xfrm>
            <a:off x="2125484" y="2197861"/>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69" name="Arrow: Down 68">
            <a:extLst>
              <a:ext uri="{FF2B5EF4-FFF2-40B4-BE49-F238E27FC236}">
                <a16:creationId xmlns:a16="http://schemas.microsoft.com/office/drawing/2014/main" xmlns="" id="{673F5387-750E-4160-8CB1-887B71FDF738}"/>
              </a:ext>
            </a:extLst>
          </p:cNvPr>
          <p:cNvSpPr/>
          <p:nvPr/>
        </p:nvSpPr>
        <p:spPr>
          <a:xfrm>
            <a:off x="2104999" y="2889462"/>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70" name="Rectangle 69">
            <a:extLst>
              <a:ext uri="{FF2B5EF4-FFF2-40B4-BE49-F238E27FC236}">
                <a16:creationId xmlns:a16="http://schemas.microsoft.com/office/drawing/2014/main" xmlns="" id="{966DBD6F-D9E8-449D-825C-C477B74944FA}"/>
              </a:ext>
            </a:extLst>
          </p:cNvPr>
          <p:cNvSpPr/>
          <p:nvPr/>
        </p:nvSpPr>
        <p:spPr>
          <a:xfrm>
            <a:off x="817248" y="3638728"/>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71" name="Rectangle 70">
            <a:extLst>
              <a:ext uri="{FF2B5EF4-FFF2-40B4-BE49-F238E27FC236}">
                <a16:creationId xmlns:a16="http://schemas.microsoft.com/office/drawing/2014/main" xmlns="" id="{FF867A26-26E4-460A-B474-477FFA7D8FDF}"/>
              </a:ext>
            </a:extLst>
          </p:cNvPr>
          <p:cNvSpPr/>
          <p:nvPr/>
        </p:nvSpPr>
        <p:spPr>
          <a:xfrm>
            <a:off x="1591295" y="3638728"/>
            <a:ext cx="756958"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72" name="Rectangle 71">
            <a:extLst>
              <a:ext uri="{FF2B5EF4-FFF2-40B4-BE49-F238E27FC236}">
                <a16:creationId xmlns:a16="http://schemas.microsoft.com/office/drawing/2014/main" xmlns="" id="{CC91D1EA-18AA-44FC-90C2-5193D185E6F9}"/>
              </a:ext>
            </a:extLst>
          </p:cNvPr>
          <p:cNvSpPr/>
          <p:nvPr/>
        </p:nvSpPr>
        <p:spPr>
          <a:xfrm>
            <a:off x="2348896" y="3638728"/>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73" name="Rectangle 72">
            <a:extLst>
              <a:ext uri="{FF2B5EF4-FFF2-40B4-BE49-F238E27FC236}">
                <a16:creationId xmlns:a16="http://schemas.microsoft.com/office/drawing/2014/main" xmlns="" id="{656E3C93-9056-4C84-9AA2-45187F00157E}"/>
              </a:ext>
            </a:extLst>
          </p:cNvPr>
          <p:cNvSpPr/>
          <p:nvPr/>
        </p:nvSpPr>
        <p:spPr>
          <a:xfrm>
            <a:off x="3112354" y="3638728"/>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76" name="Rectangle 75">
            <a:extLst>
              <a:ext uri="{FF2B5EF4-FFF2-40B4-BE49-F238E27FC236}">
                <a16:creationId xmlns:a16="http://schemas.microsoft.com/office/drawing/2014/main" xmlns="" id="{23408051-8A38-4F23-BD73-EF0355E6FDFB}"/>
              </a:ext>
            </a:extLst>
          </p:cNvPr>
          <p:cNvSpPr/>
          <p:nvPr/>
        </p:nvSpPr>
        <p:spPr>
          <a:xfrm>
            <a:off x="5729084" y="2501734"/>
            <a:ext cx="2304270"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dirty="0">
                <a:solidFill>
                  <a:prstClr val="black"/>
                </a:solidFill>
                <a:latin typeface="Calibri" panose="020F0502020204030204"/>
              </a:rPr>
              <a:t>Coalescing Unit</a:t>
            </a:r>
          </a:p>
        </p:txBody>
      </p:sp>
      <p:sp>
        <p:nvSpPr>
          <p:cNvPr id="81" name="Arrow: Down 80">
            <a:extLst>
              <a:ext uri="{FF2B5EF4-FFF2-40B4-BE49-F238E27FC236}">
                <a16:creationId xmlns:a16="http://schemas.microsoft.com/office/drawing/2014/main" xmlns="" id="{DC0A31B3-DC39-41FF-8EF2-3AB9206872A9}"/>
              </a:ext>
            </a:extLst>
          </p:cNvPr>
          <p:cNvSpPr/>
          <p:nvPr/>
        </p:nvSpPr>
        <p:spPr>
          <a:xfrm>
            <a:off x="6641062" y="2196088"/>
            <a:ext cx="473436" cy="2932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2" name="Arrow: Down 81">
            <a:extLst>
              <a:ext uri="{FF2B5EF4-FFF2-40B4-BE49-F238E27FC236}">
                <a16:creationId xmlns:a16="http://schemas.microsoft.com/office/drawing/2014/main" xmlns="" id="{BED7619F-5A86-4C1B-9860-D42B4CEF2728}"/>
              </a:ext>
            </a:extLst>
          </p:cNvPr>
          <p:cNvSpPr/>
          <p:nvPr/>
        </p:nvSpPr>
        <p:spPr>
          <a:xfrm>
            <a:off x="6620576" y="2887689"/>
            <a:ext cx="473436" cy="28269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endParaRPr lang="en-US" sz="572">
              <a:solidFill>
                <a:prstClr val="white"/>
              </a:solidFill>
              <a:latin typeface="Calibri" panose="020F0502020204030204"/>
            </a:endParaRPr>
          </a:p>
        </p:txBody>
      </p:sp>
      <p:sp>
        <p:nvSpPr>
          <p:cNvPr id="83" name="Rectangle 82">
            <a:extLst>
              <a:ext uri="{FF2B5EF4-FFF2-40B4-BE49-F238E27FC236}">
                <a16:creationId xmlns:a16="http://schemas.microsoft.com/office/drawing/2014/main" xmlns="" id="{23514C2B-3B2B-4403-ABF7-47713C9FC2F0}"/>
              </a:ext>
            </a:extLst>
          </p:cNvPr>
          <p:cNvSpPr/>
          <p:nvPr/>
        </p:nvSpPr>
        <p:spPr>
          <a:xfrm>
            <a:off x="5332826" y="3224780"/>
            <a:ext cx="774502"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0x00</a:t>
            </a:r>
          </a:p>
        </p:txBody>
      </p:sp>
      <p:sp>
        <p:nvSpPr>
          <p:cNvPr id="84" name="Rectangle 83">
            <a:extLst>
              <a:ext uri="{FF2B5EF4-FFF2-40B4-BE49-F238E27FC236}">
                <a16:creationId xmlns:a16="http://schemas.microsoft.com/office/drawing/2014/main" xmlns="" id="{7C74250B-4E27-4CC2-B953-C3BD8F42CBBC}"/>
              </a:ext>
            </a:extLst>
          </p:cNvPr>
          <p:cNvSpPr/>
          <p:nvPr/>
        </p:nvSpPr>
        <p:spPr>
          <a:xfrm>
            <a:off x="6106872" y="3224780"/>
            <a:ext cx="756958"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0x01</a:t>
            </a:r>
          </a:p>
        </p:txBody>
      </p:sp>
      <p:sp>
        <p:nvSpPr>
          <p:cNvPr id="85" name="Rectangle 84">
            <a:extLst>
              <a:ext uri="{FF2B5EF4-FFF2-40B4-BE49-F238E27FC236}">
                <a16:creationId xmlns:a16="http://schemas.microsoft.com/office/drawing/2014/main" xmlns="" id="{533EC7EB-8683-4A7C-B38A-47842819637D}"/>
              </a:ext>
            </a:extLst>
          </p:cNvPr>
          <p:cNvSpPr/>
          <p:nvPr/>
        </p:nvSpPr>
        <p:spPr>
          <a:xfrm>
            <a:off x="6864474" y="322478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0x02</a:t>
            </a:r>
          </a:p>
        </p:txBody>
      </p:sp>
      <p:sp>
        <p:nvSpPr>
          <p:cNvPr id="86" name="Rectangle 85">
            <a:extLst>
              <a:ext uri="{FF2B5EF4-FFF2-40B4-BE49-F238E27FC236}">
                <a16:creationId xmlns:a16="http://schemas.microsoft.com/office/drawing/2014/main" xmlns="" id="{76374404-F624-4542-8136-D521162F0524}"/>
              </a:ext>
            </a:extLst>
          </p:cNvPr>
          <p:cNvSpPr/>
          <p:nvPr/>
        </p:nvSpPr>
        <p:spPr>
          <a:xfrm>
            <a:off x="7627931" y="3224780"/>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0x03</a:t>
            </a:r>
          </a:p>
        </p:txBody>
      </p:sp>
      <p:sp>
        <p:nvSpPr>
          <p:cNvPr id="87" name="Rectangle 86">
            <a:extLst>
              <a:ext uri="{FF2B5EF4-FFF2-40B4-BE49-F238E27FC236}">
                <a16:creationId xmlns:a16="http://schemas.microsoft.com/office/drawing/2014/main" xmlns="" id="{CB9CA37B-2A13-411A-B9F6-7C20C498236E}"/>
              </a:ext>
            </a:extLst>
          </p:cNvPr>
          <p:cNvSpPr/>
          <p:nvPr/>
        </p:nvSpPr>
        <p:spPr>
          <a:xfrm>
            <a:off x="5331709" y="3635495"/>
            <a:ext cx="77541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88" name="Rectangle 87">
            <a:extLst>
              <a:ext uri="{FF2B5EF4-FFF2-40B4-BE49-F238E27FC236}">
                <a16:creationId xmlns:a16="http://schemas.microsoft.com/office/drawing/2014/main" xmlns="" id="{7826A76A-9A06-4057-BA63-F4FBE79A54EF}"/>
              </a:ext>
            </a:extLst>
          </p:cNvPr>
          <p:cNvSpPr/>
          <p:nvPr/>
        </p:nvSpPr>
        <p:spPr>
          <a:xfrm>
            <a:off x="6099169" y="3635495"/>
            <a:ext cx="76383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89" name="Rectangle 88">
            <a:extLst>
              <a:ext uri="{FF2B5EF4-FFF2-40B4-BE49-F238E27FC236}">
                <a16:creationId xmlns:a16="http://schemas.microsoft.com/office/drawing/2014/main" xmlns="" id="{F59A1599-F2AD-4474-82AB-DA8544175558}"/>
              </a:ext>
            </a:extLst>
          </p:cNvPr>
          <p:cNvSpPr/>
          <p:nvPr/>
        </p:nvSpPr>
        <p:spPr>
          <a:xfrm>
            <a:off x="6864746" y="3635495"/>
            <a:ext cx="768091" cy="384047"/>
          </a:xfrm>
          <a:prstGeom prst="rect">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0x06</a:t>
            </a:r>
          </a:p>
        </p:txBody>
      </p:sp>
      <p:sp>
        <p:nvSpPr>
          <p:cNvPr id="90" name="Rectangle 89">
            <a:extLst>
              <a:ext uri="{FF2B5EF4-FFF2-40B4-BE49-F238E27FC236}">
                <a16:creationId xmlns:a16="http://schemas.microsoft.com/office/drawing/2014/main" xmlns="" id="{CB883D91-A3FF-473C-932A-68FFA12E785C}"/>
              </a:ext>
            </a:extLst>
          </p:cNvPr>
          <p:cNvSpPr/>
          <p:nvPr/>
        </p:nvSpPr>
        <p:spPr>
          <a:xfrm>
            <a:off x="7628848" y="363549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91" name="Rectangle 90">
            <a:extLst>
              <a:ext uri="{FF2B5EF4-FFF2-40B4-BE49-F238E27FC236}">
                <a16:creationId xmlns:a16="http://schemas.microsoft.com/office/drawing/2014/main" xmlns="" id="{7427D450-87CD-44EB-BEE0-0B1DCD1E3B9D}"/>
              </a:ext>
            </a:extLst>
          </p:cNvPr>
          <p:cNvSpPr/>
          <p:nvPr/>
        </p:nvSpPr>
        <p:spPr>
          <a:xfrm>
            <a:off x="5332826" y="4046972"/>
            <a:ext cx="774502"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0x08</a:t>
            </a:r>
          </a:p>
        </p:txBody>
      </p:sp>
      <p:sp>
        <p:nvSpPr>
          <p:cNvPr id="92" name="Rectangle 91">
            <a:extLst>
              <a:ext uri="{FF2B5EF4-FFF2-40B4-BE49-F238E27FC236}">
                <a16:creationId xmlns:a16="http://schemas.microsoft.com/office/drawing/2014/main" xmlns="" id="{6532E1BE-FBD9-4844-AFA1-1C01F7AD03A0}"/>
              </a:ext>
            </a:extLst>
          </p:cNvPr>
          <p:cNvSpPr/>
          <p:nvPr/>
        </p:nvSpPr>
        <p:spPr>
          <a:xfrm>
            <a:off x="6106872" y="4046972"/>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0x09</a:t>
            </a:r>
          </a:p>
        </p:txBody>
      </p:sp>
      <p:sp>
        <p:nvSpPr>
          <p:cNvPr id="93" name="Rectangle 92">
            <a:extLst>
              <a:ext uri="{FF2B5EF4-FFF2-40B4-BE49-F238E27FC236}">
                <a16:creationId xmlns:a16="http://schemas.microsoft.com/office/drawing/2014/main" xmlns="" id="{DF1FB22A-DADE-4445-A760-365C4F29BA24}"/>
              </a:ext>
            </a:extLst>
          </p:cNvPr>
          <p:cNvSpPr/>
          <p:nvPr/>
        </p:nvSpPr>
        <p:spPr>
          <a:xfrm>
            <a:off x="6864474" y="4046972"/>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0x0A</a:t>
            </a:r>
          </a:p>
        </p:txBody>
      </p:sp>
      <p:sp>
        <p:nvSpPr>
          <p:cNvPr id="94" name="Rectangle 93">
            <a:extLst>
              <a:ext uri="{FF2B5EF4-FFF2-40B4-BE49-F238E27FC236}">
                <a16:creationId xmlns:a16="http://schemas.microsoft.com/office/drawing/2014/main" xmlns="" id="{11295D7D-D7BF-4F00-A2F3-7DE2EE148B59}"/>
              </a:ext>
            </a:extLst>
          </p:cNvPr>
          <p:cNvSpPr/>
          <p:nvPr/>
        </p:nvSpPr>
        <p:spPr>
          <a:xfrm>
            <a:off x="7627931" y="4046972"/>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0x0B</a:t>
            </a:r>
          </a:p>
        </p:txBody>
      </p:sp>
      <p:sp>
        <p:nvSpPr>
          <p:cNvPr id="61" name="Rectangle 60">
            <a:extLst>
              <a:ext uri="{FF2B5EF4-FFF2-40B4-BE49-F238E27FC236}">
                <a16:creationId xmlns:a16="http://schemas.microsoft.com/office/drawing/2014/main" xmlns="" id="{6390CF19-6843-4740-9E2D-E0F9F333DD0E}"/>
              </a:ext>
            </a:extLst>
          </p:cNvPr>
          <p:cNvSpPr/>
          <p:nvPr/>
        </p:nvSpPr>
        <p:spPr>
          <a:xfrm>
            <a:off x="820704" y="4055735"/>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0x04</a:t>
            </a:r>
          </a:p>
        </p:txBody>
      </p:sp>
      <p:sp>
        <p:nvSpPr>
          <p:cNvPr id="62" name="Rectangle 61">
            <a:extLst>
              <a:ext uri="{FF2B5EF4-FFF2-40B4-BE49-F238E27FC236}">
                <a16:creationId xmlns:a16="http://schemas.microsoft.com/office/drawing/2014/main" xmlns="" id="{CA2B3121-B739-42A4-8841-FAD30772FB2F}"/>
              </a:ext>
            </a:extLst>
          </p:cNvPr>
          <p:cNvSpPr/>
          <p:nvPr/>
        </p:nvSpPr>
        <p:spPr>
          <a:xfrm>
            <a:off x="1594751" y="4055735"/>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0x05</a:t>
            </a:r>
          </a:p>
        </p:txBody>
      </p:sp>
      <p:sp>
        <p:nvSpPr>
          <p:cNvPr id="63" name="Rectangle 62">
            <a:extLst>
              <a:ext uri="{FF2B5EF4-FFF2-40B4-BE49-F238E27FC236}">
                <a16:creationId xmlns:a16="http://schemas.microsoft.com/office/drawing/2014/main" xmlns="" id="{7A7A651A-6C17-468D-AFF4-281473C8546A}"/>
              </a:ext>
            </a:extLst>
          </p:cNvPr>
          <p:cNvSpPr/>
          <p:nvPr/>
        </p:nvSpPr>
        <p:spPr>
          <a:xfrm>
            <a:off x="2352352" y="4055735"/>
            <a:ext cx="768091"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0x06</a:t>
            </a:r>
          </a:p>
        </p:txBody>
      </p:sp>
      <p:sp>
        <p:nvSpPr>
          <p:cNvPr id="64" name="Rectangle 63">
            <a:extLst>
              <a:ext uri="{FF2B5EF4-FFF2-40B4-BE49-F238E27FC236}">
                <a16:creationId xmlns:a16="http://schemas.microsoft.com/office/drawing/2014/main" xmlns="" id="{7FBE2382-A322-4B5C-AA9B-6A88D7D061F2}"/>
              </a:ext>
            </a:extLst>
          </p:cNvPr>
          <p:cNvSpPr/>
          <p:nvPr/>
        </p:nvSpPr>
        <p:spPr>
          <a:xfrm>
            <a:off x="3115810" y="4055735"/>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0x07</a:t>
            </a:r>
          </a:p>
        </p:txBody>
      </p:sp>
      <p:sp>
        <p:nvSpPr>
          <p:cNvPr id="74" name="Rectangle 73">
            <a:extLst>
              <a:ext uri="{FF2B5EF4-FFF2-40B4-BE49-F238E27FC236}">
                <a16:creationId xmlns:a16="http://schemas.microsoft.com/office/drawing/2014/main" xmlns="" id="{0D1A1257-0FB6-4A26-9C13-054A0DAD9931}"/>
              </a:ext>
            </a:extLst>
          </p:cNvPr>
          <p:cNvSpPr/>
          <p:nvPr/>
        </p:nvSpPr>
        <p:spPr>
          <a:xfrm>
            <a:off x="820704" y="4464542"/>
            <a:ext cx="774502"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0x08</a:t>
            </a:r>
          </a:p>
        </p:txBody>
      </p:sp>
      <p:sp>
        <p:nvSpPr>
          <p:cNvPr id="75" name="Rectangle 74">
            <a:extLst>
              <a:ext uri="{FF2B5EF4-FFF2-40B4-BE49-F238E27FC236}">
                <a16:creationId xmlns:a16="http://schemas.microsoft.com/office/drawing/2014/main" xmlns="" id="{40CB81AF-6371-40F0-BF76-5915F7782887}"/>
              </a:ext>
            </a:extLst>
          </p:cNvPr>
          <p:cNvSpPr/>
          <p:nvPr/>
        </p:nvSpPr>
        <p:spPr>
          <a:xfrm>
            <a:off x="1594751" y="4464542"/>
            <a:ext cx="756958"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0x09</a:t>
            </a:r>
          </a:p>
        </p:txBody>
      </p:sp>
      <p:sp>
        <p:nvSpPr>
          <p:cNvPr id="77" name="Rectangle 76">
            <a:extLst>
              <a:ext uri="{FF2B5EF4-FFF2-40B4-BE49-F238E27FC236}">
                <a16:creationId xmlns:a16="http://schemas.microsoft.com/office/drawing/2014/main" xmlns="" id="{8171ADA2-5A08-4814-93AA-71CD3B106CA6}"/>
              </a:ext>
            </a:extLst>
          </p:cNvPr>
          <p:cNvSpPr/>
          <p:nvPr/>
        </p:nvSpPr>
        <p:spPr>
          <a:xfrm>
            <a:off x="2352352" y="4464542"/>
            <a:ext cx="768091" cy="384047"/>
          </a:xfrm>
          <a:prstGeom prst="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0x0A</a:t>
            </a:r>
          </a:p>
        </p:txBody>
      </p:sp>
      <p:sp>
        <p:nvSpPr>
          <p:cNvPr id="78" name="Rectangle 77">
            <a:extLst>
              <a:ext uri="{FF2B5EF4-FFF2-40B4-BE49-F238E27FC236}">
                <a16:creationId xmlns:a16="http://schemas.microsoft.com/office/drawing/2014/main" xmlns="" id="{98FEE3D0-0745-4E47-A0A5-CD01D976C50C}"/>
              </a:ext>
            </a:extLst>
          </p:cNvPr>
          <p:cNvSpPr/>
          <p:nvPr/>
        </p:nvSpPr>
        <p:spPr>
          <a:xfrm>
            <a:off x="3115810" y="4464542"/>
            <a:ext cx="768091" cy="384047"/>
          </a:xfrm>
          <a:prstGeom prst="rect">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42"/>
            <a:r>
              <a:rPr lang="en-US" sz="1257" dirty="0">
                <a:solidFill>
                  <a:prstClr val="black"/>
                </a:solidFill>
                <a:latin typeface="Calibri" panose="020F0502020204030204"/>
              </a:rPr>
              <a:t>0x0B</a:t>
            </a:r>
          </a:p>
        </p:txBody>
      </p:sp>
    </p:spTree>
    <p:extLst>
      <p:ext uri="{BB962C8B-B14F-4D97-AF65-F5344CB8AC3E}">
        <p14:creationId xmlns:p14="http://schemas.microsoft.com/office/powerpoint/2010/main" val="3836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8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8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8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8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88"/>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9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9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3"/>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P spid="21" grpId="0" animBg="1"/>
      <p:bldP spid="22" grpId="0" animBg="1"/>
      <p:bldP spid="23" grpId="0" animBg="1"/>
      <p:bldP spid="24" grpId="0" animBg="1"/>
      <p:bldP spid="26" grpId="0" animBg="1"/>
      <p:bldP spid="28" grpId="0" animBg="1"/>
      <p:bldP spid="29" grpId="0" animBg="1"/>
      <p:bldP spid="30" grpId="0" animBg="1"/>
      <p:bldP spid="31" grpId="0" animBg="1"/>
      <p:bldP spid="41" grpId="0"/>
      <p:bldP spid="42" grpId="0" animBg="1"/>
      <p:bldP spid="43" grpId="0" animBg="1"/>
      <p:bldP spid="44" grpId="0" animBg="1"/>
      <p:bldP spid="45" grpId="0" animBg="1"/>
      <p:bldP spid="47" grpId="0" animBg="1"/>
      <p:bldP spid="48" grpId="0" animBg="1"/>
      <p:bldP spid="49"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9" grpId="0" animBg="1"/>
      <p:bldP spid="70" grpId="0" animBg="1"/>
      <p:bldP spid="71" grpId="0" animBg="1"/>
      <p:bldP spid="72" grpId="0" animBg="1"/>
      <p:bldP spid="73" grpId="0" animBg="1"/>
      <p:bldP spid="76"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61" grpId="0" animBg="1"/>
      <p:bldP spid="62" grpId="0" animBg="1"/>
      <p:bldP spid="63" grpId="0" animBg="1"/>
      <p:bldP spid="64" grpId="0" animBg="1"/>
      <p:bldP spid="74" grpId="0" animBg="1"/>
      <p:bldP spid="75" grpId="0" animBg="1"/>
      <p:bldP spid="77" grpId="0" animBg="1"/>
      <p:bldP spid="7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A8C312-9665-4FAF-B628-38FBE8D654C0}"/>
              </a:ext>
            </a:extLst>
          </p:cNvPr>
          <p:cNvSpPr>
            <a:spLocks noGrp="1"/>
          </p:cNvSpPr>
          <p:nvPr>
            <p:ph type="title"/>
          </p:nvPr>
        </p:nvSpPr>
        <p:spPr/>
        <p:txBody>
          <a:bodyPr/>
          <a:lstStyle/>
          <a:p>
            <a:r>
              <a:rPr lang="en-US" sz="3600" b="1" dirty="0" smtClean="0"/>
              <a:t>Evaluation Set-up</a:t>
            </a:r>
            <a:endParaRPr lang="en-US" b="1" dirty="0"/>
          </a:p>
        </p:txBody>
      </p:sp>
      <p:sp>
        <p:nvSpPr>
          <p:cNvPr id="3" name="Content Placeholder 2">
            <a:extLst>
              <a:ext uri="{FF2B5EF4-FFF2-40B4-BE49-F238E27FC236}">
                <a16:creationId xmlns:a16="http://schemas.microsoft.com/office/drawing/2014/main" xmlns="" id="{A143A970-8730-4F6C-93E8-2B5CE6C32DA8}"/>
              </a:ext>
            </a:extLst>
          </p:cNvPr>
          <p:cNvSpPr>
            <a:spLocks noGrp="1"/>
          </p:cNvSpPr>
          <p:nvPr>
            <p:ph idx="1"/>
          </p:nvPr>
        </p:nvSpPr>
        <p:spPr/>
        <p:txBody>
          <a:bodyPr>
            <a:normAutofit lnSpcReduction="10000"/>
          </a:bodyPr>
          <a:lstStyle/>
          <a:p>
            <a:r>
              <a:rPr lang="en-US" sz="2600" dirty="0"/>
              <a:t>AES-128</a:t>
            </a:r>
          </a:p>
          <a:p>
            <a:r>
              <a:rPr lang="en-US" sz="2600" dirty="0"/>
              <a:t>Plaintext with 32 lines</a:t>
            </a:r>
          </a:p>
          <a:p>
            <a:r>
              <a:rPr lang="en-US" sz="2600" dirty="0" smtClean="0"/>
              <a:t>GPGPU-SIM</a:t>
            </a:r>
            <a:endParaRPr lang="en-US" sz="2600" dirty="0"/>
          </a:p>
          <a:p>
            <a:pPr lvl="1"/>
            <a:r>
              <a:rPr lang="en-US" sz="2200" dirty="0"/>
              <a:t>15 SMs, 32 threads/warp, one </a:t>
            </a:r>
            <a:r>
              <a:rPr lang="en-US" sz="2200" dirty="0" err="1"/>
              <a:t>subwarp</a:t>
            </a:r>
            <a:r>
              <a:rPr lang="en-US" sz="2200" dirty="0"/>
              <a:t> per coalescing unit (base case)</a:t>
            </a:r>
          </a:p>
          <a:p>
            <a:pPr lvl="1"/>
            <a:r>
              <a:rPr lang="en-US" sz="2200" dirty="0"/>
              <a:t>GDDR5 Memory with 6 MCs, 16 DRAM-banks, 4 bank-groups/MC</a:t>
            </a:r>
          </a:p>
          <a:p>
            <a:r>
              <a:rPr lang="en-US" sz="2400" dirty="0"/>
              <a:t>Enhanced Attack Algorithms</a:t>
            </a:r>
          </a:p>
          <a:p>
            <a:pPr lvl="1"/>
            <a:r>
              <a:rPr lang="en-US" sz="2400" dirty="0"/>
              <a:t>Corresponding Attacks</a:t>
            </a:r>
          </a:p>
        </p:txBody>
      </p:sp>
      <p:sp>
        <p:nvSpPr>
          <p:cNvPr id="4" name="Slide Number Placeholder 3">
            <a:extLst>
              <a:ext uri="{FF2B5EF4-FFF2-40B4-BE49-F238E27FC236}">
                <a16:creationId xmlns:a16="http://schemas.microsoft.com/office/drawing/2014/main" xmlns="" id="{BC7D869E-739C-4106-A8E9-DB0B08D1F386}"/>
              </a:ext>
            </a:extLst>
          </p:cNvPr>
          <p:cNvSpPr>
            <a:spLocks noGrp="1"/>
          </p:cNvSpPr>
          <p:nvPr>
            <p:ph type="sldNum" sz="quarter" idx="12"/>
          </p:nvPr>
        </p:nvSpPr>
        <p:spPr/>
        <p:txBody>
          <a:bodyPr/>
          <a:lstStyle/>
          <a:p>
            <a:fld id="{FB86036A-A961-4FA9-B8B8-F964629D4DC8}" type="slidenum">
              <a:rPr lang="en-US" smtClean="0"/>
              <a:pPr/>
              <a:t>61</a:t>
            </a:fld>
            <a:endParaRPr lang="en-US" dirty="0"/>
          </a:p>
        </p:txBody>
      </p:sp>
    </p:spTree>
    <p:extLst>
      <p:ext uri="{BB962C8B-B14F-4D97-AF65-F5344CB8AC3E}">
        <p14:creationId xmlns:p14="http://schemas.microsoft.com/office/powerpoint/2010/main" val="16409917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C787E5F-58EA-4581-BC83-ED1EEDFC76E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xmlns="" id="{6CDF7ECF-1400-46AA-A2D3-0E36BEE654D4}"/>
              </a:ext>
            </a:extLst>
          </p:cNvPr>
          <p:cNvSpPr>
            <a:spLocks noGrp="1"/>
          </p:cNvSpPr>
          <p:nvPr>
            <p:ph idx="1"/>
          </p:nvPr>
        </p:nvSpPr>
        <p:spPr/>
        <p:txBody>
          <a:bodyPr/>
          <a:lstStyle/>
          <a:p>
            <a:endParaRPr lang="en-US" dirty="0"/>
          </a:p>
        </p:txBody>
      </p:sp>
      <p:sp>
        <p:nvSpPr>
          <p:cNvPr id="14" name="Slide Number Placeholder 13">
            <a:extLst>
              <a:ext uri="{FF2B5EF4-FFF2-40B4-BE49-F238E27FC236}">
                <a16:creationId xmlns:a16="http://schemas.microsoft.com/office/drawing/2014/main" xmlns="" id="{C7F9A7C8-A985-4BDD-90A3-8E6E50984792}"/>
              </a:ext>
            </a:extLst>
          </p:cNvPr>
          <p:cNvSpPr>
            <a:spLocks noGrp="1"/>
          </p:cNvSpPr>
          <p:nvPr>
            <p:ph type="sldNum" sz="quarter" idx="12"/>
          </p:nvPr>
        </p:nvSpPr>
        <p:spPr/>
        <p:txBody>
          <a:bodyPr/>
          <a:lstStyle/>
          <a:p>
            <a:fld id="{FB86036A-A961-4FA9-B8B8-F964629D4DC8}" type="slidenum">
              <a:rPr lang="en-US" smtClean="0"/>
              <a:pPr/>
              <a:t>62</a:t>
            </a:fld>
            <a:endParaRPr lang="en-US" dirty="0"/>
          </a:p>
        </p:txBody>
      </p:sp>
      <p:graphicFrame>
        <p:nvGraphicFramePr>
          <p:cNvPr id="15" name="Chart 14">
            <a:extLst>
              <a:ext uri="{FF2B5EF4-FFF2-40B4-BE49-F238E27FC236}">
                <a16:creationId xmlns:a16="http://schemas.microsoft.com/office/drawing/2014/main" xmlns="" id="{614CA99F-A55F-4856-AD13-D7945A8A63A6}"/>
              </a:ext>
            </a:extLst>
          </p:cNvPr>
          <p:cNvGraphicFramePr>
            <a:graphicFrameLocks/>
          </p:cNvGraphicFramePr>
          <p:nvPr>
            <p:extLst>
              <p:ext uri="{D42A27DB-BD31-4B8C-83A1-F6EECF244321}">
                <p14:modId xmlns:p14="http://schemas.microsoft.com/office/powerpoint/2010/main" val="42572870"/>
              </p:ext>
            </p:extLst>
          </p:nvPr>
        </p:nvGraphicFramePr>
        <p:xfrm>
          <a:off x="2632856" y="194537"/>
          <a:ext cx="6121530" cy="22474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13">
            <a:extLst>
              <a:ext uri="{FF2B5EF4-FFF2-40B4-BE49-F238E27FC236}">
                <a16:creationId xmlns:a16="http://schemas.microsoft.com/office/drawing/2014/main" xmlns="" id="{C0C6311B-0E21-4EA4-8D13-F2E913E7F22E}"/>
              </a:ext>
            </a:extLst>
          </p:cNvPr>
          <p:cNvGraphicFramePr>
            <a:graphicFrameLocks/>
          </p:cNvGraphicFramePr>
          <p:nvPr>
            <p:extLst>
              <p:ext uri="{D42A27DB-BD31-4B8C-83A1-F6EECF244321}">
                <p14:modId xmlns:p14="http://schemas.microsoft.com/office/powerpoint/2010/main" val="2747742511"/>
              </p:ext>
            </p:extLst>
          </p:nvPr>
        </p:nvGraphicFramePr>
        <p:xfrm>
          <a:off x="2632855" y="2442026"/>
          <a:ext cx="6121531" cy="2506936"/>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xmlns="" id="{D6E0DA3C-2988-4E7E-B582-59E04E8DAAE1}"/>
              </a:ext>
            </a:extLst>
          </p:cNvPr>
          <p:cNvSpPr txBox="1"/>
          <p:nvPr/>
        </p:nvSpPr>
        <p:spPr>
          <a:xfrm>
            <a:off x="325814" y="791483"/>
            <a:ext cx="2307042" cy="738664"/>
          </a:xfrm>
          <a:prstGeom prst="rect">
            <a:avLst/>
          </a:prstGeom>
          <a:noFill/>
        </p:spPr>
        <p:txBody>
          <a:bodyPr wrap="none" rtlCol="0">
            <a:spAutoFit/>
          </a:bodyPr>
          <a:lstStyle/>
          <a:p>
            <a:r>
              <a:rPr lang="en-US" sz="2100" dirty="0"/>
              <a:t>Security</a:t>
            </a:r>
          </a:p>
          <a:p>
            <a:r>
              <a:rPr lang="en-US" sz="2100" dirty="0"/>
              <a:t>(Lower the better)</a:t>
            </a:r>
          </a:p>
        </p:txBody>
      </p:sp>
      <p:sp>
        <p:nvSpPr>
          <p:cNvPr id="9" name="TextBox 8">
            <a:extLst>
              <a:ext uri="{FF2B5EF4-FFF2-40B4-BE49-F238E27FC236}">
                <a16:creationId xmlns:a16="http://schemas.microsoft.com/office/drawing/2014/main" xmlns="" id="{2B64F5DB-5B82-45A7-947B-5B2B58F2DD3F}"/>
              </a:ext>
            </a:extLst>
          </p:cNvPr>
          <p:cNvSpPr txBox="1"/>
          <p:nvPr/>
        </p:nvSpPr>
        <p:spPr>
          <a:xfrm>
            <a:off x="322021" y="2947426"/>
            <a:ext cx="2307042" cy="738664"/>
          </a:xfrm>
          <a:prstGeom prst="rect">
            <a:avLst/>
          </a:prstGeom>
          <a:noFill/>
        </p:spPr>
        <p:txBody>
          <a:bodyPr wrap="none" rtlCol="0">
            <a:spAutoFit/>
          </a:bodyPr>
          <a:lstStyle/>
          <a:p>
            <a:r>
              <a:rPr lang="en-US" sz="2100" dirty="0"/>
              <a:t>Execution Time</a:t>
            </a:r>
          </a:p>
          <a:p>
            <a:r>
              <a:rPr lang="en-US" sz="2100" dirty="0"/>
              <a:t>(Lower the better)</a:t>
            </a:r>
          </a:p>
        </p:txBody>
      </p:sp>
      <p:sp>
        <p:nvSpPr>
          <p:cNvPr id="10" name="Rectangle: Rounded Corners 9">
            <a:extLst>
              <a:ext uri="{FF2B5EF4-FFF2-40B4-BE49-F238E27FC236}">
                <a16:creationId xmlns:a16="http://schemas.microsoft.com/office/drawing/2014/main" xmlns="" id="{D7704168-CA7B-42B7-9A65-1258E0DED270}"/>
              </a:ext>
            </a:extLst>
          </p:cNvPr>
          <p:cNvSpPr/>
          <p:nvPr/>
        </p:nvSpPr>
        <p:spPr>
          <a:xfrm>
            <a:off x="3490624" y="171469"/>
            <a:ext cx="715616" cy="43205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Rounded Corners 11">
            <a:extLst>
              <a:ext uri="{FF2B5EF4-FFF2-40B4-BE49-F238E27FC236}">
                <a16:creationId xmlns:a16="http://schemas.microsoft.com/office/drawing/2014/main" xmlns="" id="{3F49D225-FA5D-4909-811E-85C2FA2BFFAF}"/>
              </a:ext>
            </a:extLst>
          </p:cNvPr>
          <p:cNvSpPr/>
          <p:nvPr/>
        </p:nvSpPr>
        <p:spPr>
          <a:xfrm>
            <a:off x="7779533" y="171469"/>
            <a:ext cx="800488" cy="43205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Rounded Corners 12">
            <a:extLst>
              <a:ext uri="{FF2B5EF4-FFF2-40B4-BE49-F238E27FC236}">
                <a16:creationId xmlns:a16="http://schemas.microsoft.com/office/drawing/2014/main" xmlns="" id="{7C3317EF-5529-4000-BEF1-EECF7CDD2778}"/>
              </a:ext>
            </a:extLst>
          </p:cNvPr>
          <p:cNvSpPr/>
          <p:nvPr/>
        </p:nvSpPr>
        <p:spPr>
          <a:xfrm>
            <a:off x="4341412" y="171469"/>
            <a:ext cx="3302949" cy="432050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Rounded Corners 16">
            <a:extLst>
              <a:ext uri="{FF2B5EF4-FFF2-40B4-BE49-F238E27FC236}">
                <a16:creationId xmlns:a16="http://schemas.microsoft.com/office/drawing/2014/main" xmlns="" id="{FCF5A30B-5450-4128-A3D7-87DE34024BCA}"/>
              </a:ext>
            </a:extLst>
          </p:cNvPr>
          <p:cNvSpPr/>
          <p:nvPr/>
        </p:nvSpPr>
        <p:spPr>
          <a:xfrm>
            <a:off x="106325" y="2212612"/>
            <a:ext cx="8941973" cy="716815"/>
          </a:xfrm>
          <a:prstGeom prst="round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Offers Security/Performance Trade-off</a:t>
            </a:r>
            <a:endParaRPr lang="en-US" sz="1600" dirty="0"/>
          </a:p>
        </p:txBody>
      </p:sp>
    </p:spTree>
    <p:extLst>
      <p:ext uri="{BB962C8B-B14F-4D97-AF65-F5344CB8AC3E}">
        <p14:creationId xmlns:p14="http://schemas.microsoft.com/office/powerpoint/2010/main" val="333751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6" grpId="0">
        <p:bldAsOne/>
      </p:bldGraphic>
      <p:bldP spid="8" grpId="0"/>
      <p:bldP spid="9" grpId="0"/>
      <p:bldP spid="10" grpId="0" animBg="1"/>
      <p:bldP spid="10" grpId="1" animBg="1"/>
      <p:bldP spid="12" grpId="0" animBg="1"/>
      <p:bldP spid="12" grpId="1" animBg="1"/>
      <p:bldP spid="13"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0BEDC-4B07-498F-8675-3397A48EFC4C}"/>
              </a:ext>
            </a:extLst>
          </p:cNvPr>
          <p:cNvSpPr>
            <a:spLocks noGrp="1"/>
          </p:cNvSpPr>
          <p:nvPr>
            <p:ph type="title"/>
          </p:nvPr>
        </p:nvSpPr>
        <p:spPr/>
        <p:txBody>
          <a:bodyPr>
            <a:normAutofit/>
          </a:bodyPr>
          <a:lstStyle/>
          <a:p>
            <a:r>
              <a:rPr lang="en-US" sz="3600" b="1" dirty="0"/>
              <a:t>Conclusions</a:t>
            </a:r>
          </a:p>
        </p:txBody>
      </p:sp>
      <p:sp>
        <p:nvSpPr>
          <p:cNvPr id="3" name="Content Placeholder 2">
            <a:extLst>
              <a:ext uri="{FF2B5EF4-FFF2-40B4-BE49-F238E27FC236}">
                <a16:creationId xmlns:a16="http://schemas.microsoft.com/office/drawing/2014/main" xmlns="" id="{BFA79EF3-F27A-47E1-8499-1D733383BF73}"/>
              </a:ext>
            </a:extLst>
          </p:cNvPr>
          <p:cNvSpPr>
            <a:spLocks noGrp="1"/>
          </p:cNvSpPr>
          <p:nvPr>
            <p:ph idx="1"/>
          </p:nvPr>
        </p:nvSpPr>
        <p:spPr/>
        <p:txBody>
          <a:bodyPr>
            <a:normAutofit/>
          </a:bodyPr>
          <a:lstStyle/>
          <a:p>
            <a:r>
              <a:rPr lang="en-US" sz="2400" dirty="0"/>
              <a:t>We proposed </a:t>
            </a:r>
            <a:r>
              <a:rPr lang="en-US" sz="2400" dirty="0" err="1"/>
              <a:t>RCoal</a:t>
            </a:r>
            <a:r>
              <a:rPr lang="en-US" sz="2400" dirty="0"/>
              <a:t>, a set of three novel defense mechanisms</a:t>
            </a:r>
          </a:p>
          <a:p>
            <a:pPr lvl="1"/>
            <a:r>
              <a:rPr lang="en-US" sz="2000" dirty="0"/>
              <a:t>To mitigate the correlation timing attacks</a:t>
            </a:r>
          </a:p>
          <a:p>
            <a:pPr lvl="1"/>
            <a:r>
              <a:rPr lang="en-US" sz="2000" dirty="0"/>
              <a:t>Randomizes the memory access coalescing</a:t>
            </a:r>
          </a:p>
          <a:p>
            <a:pPr lvl="1"/>
            <a:r>
              <a:rPr lang="en-US" sz="2000" dirty="0"/>
              <a:t>Scales with the plaintext size (analysis in paper</a:t>
            </a:r>
            <a:r>
              <a:rPr lang="en-US" sz="2000" dirty="0" smtClean="0"/>
              <a:t>)</a:t>
            </a:r>
          </a:p>
          <a:p>
            <a:pPr lvl="1"/>
            <a:r>
              <a:rPr lang="en-US" sz="2000" dirty="0" smtClean="0"/>
              <a:t>Theoretical analysis in the paper</a:t>
            </a:r>
            <a:endParaRPr lang="en-US" sz="2000" dirty="0"/>
          </a:p>
          <a:p>
            <a:r>
              <a:rPr lang="en-US" sz="2400" dirty="0" err="1"/>
              <a:t>RCoal</a:t>
            </a:r>
            <a:r>
              <a:rPr lang="en-US" sz="2400" dirty="0"/>
              <a:t> offers a trade-off between security and </a:t>
            </a:r>
            <a:r>
              <a:rPr lang="en-US" sz="2400" dirty="0" smtClean="0"/>
              <a:t>performance and improves security at </a:t>
            </a:r>
            <a:r>
              <a:rPr lang="en-US" sz="2400" dirty="0" smtClean="0"/>
              <a:t>a modest performance </a:t>
            </a:r>
            <a:r>
              <a:rPr lang="en-US" sz="2400" dirty="0" smtClean="0"/>
              <a:t>loss.</a:t>
            </a:r>
            <a:endParaRPr lang="en-US" sz="3600" dirty="0"/>
          </a:p>
          <a:p>
            <a:endParaRPr lang="en-US" dirty="0"/>
          </a:p>
        </p:txBody>
      </p:sp>
      <p:sp>
        <p:nvSpPr>
          <p:cNvPr id="4" name="Slide Number Placeholder 3">
            <a:extLst>
              <a:ext uri="{FF2B5EF4-FFF2-40B4-BE49-F238E27FC236}">
                <a16:creationId xmlns:a16="http://schemas.microsoft.com/office/drawing/2014/main" xmlns="" id="{52A87122-6628-4B04-9C99-1B89E31F1C53}"/>
              </a:ext>
            </a:extLst>
          </p:cNvPr>
          <p:cNvSpPr>
            <a:spLocks noGrp="1"/>
          </p:cNvSpPr>
          <p:nvPr>
            <p:ph type="sldNum" sz="quarter" idx="12"/>
          </p:nvPr>
        </p:nvSpPr>
        <p:spPr/>
        <p:txBody>
          <a:bodyPr/>
          <a:lstStyle/>
          <a:p>
            <a:fld id="{FB86036A-A961-4FA9-B8B8-F964629D4DC8}" type="slidenum">
              <a:rPr lang="en-US" smtClean="0"/>
              <a:pPr/>
              <a:t>63</a:t>
            </a:fld>
            <a:endParaRPr lang="en-US" dirty="0"/>
          </a:p>
        </p:txBody>
      </p:sp>
    </p:spTree>
    <p:extLst>
      <p:ext uri="{BB962C8B-B14F-4D97-AF65-F5344CB8AC3E}">
        <p14:creationId xmlns:p14="http://schemas.microsoft.com/office/powerpoint/2010/main" val="14885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53161" y="823505"/>
            <a:ext cx="9037675" cy="3892874"/>
          </a:xfrm>
        </p:spPr>
        <p:txBody>
          <a:bodyPr>
            <a:noAutofit/>
          </a:bodyPr>
          <a:lstStyle/>
          <a:p>
            <a:r>
              <a:rPr lang="en-US" dirty="0" smtClean="0"/>
              <a:t>Improving </a:t>
            </a:r>
            <a:r>
              <a:rPr lang="en-US" dirty="0" smtClean="0"/>
              <a:t>security </a:t>
            </a:r>
            <a:r>
              <a:rPr lang="en-US" dirty="0" smtClean="0"/>
              <a:t>at lower performance cost</a:t>
            </a:r>
          </a:p>
          <a:p>
            <a:pPr lvl="1"/>
            <a:r>
              <a:rPr lang="en-US" sz="2400" dirty="0" smtClean="0"/>
              <a:t>Adding </a:t>
            </a:r>
            <a:r>
              <a:rPr lang="en-US" sz="2400" dirty="0" err="1" smtClean="0"/>
              <a:t>RCoal</a:t>
            </a:r>
            <a:r>
              <a:rPr lang="en-US" sz="2400" dirty="0" smtClean="0"/>
              <a:t>-like logic at other parts of the GPU hierarchy</a:t>
            </a:r>
          </a:p>
          <a:p>
            <a:pPr lvl="1"/>
            <a:r>
              <a:rPr lang="en-US" sz="2400" dirty="0" smtClean="0"/>
              <a:t>Software-driven hints to the </a:t>
            </a:r>
            <a:r>
              <a:rPr lang="en-US" sz="2400" dirty="0" err="1"/>
              <a:t>RCoal</a:t>
            </a:r>
            <a:r>
              <a:rPr lang="en-US" sz="2400" dirty="0"/>
              <a:t>-like </a:t>
            </a:r>
            <a:r>
              <a:rPr lang="en-US" sz="2400" dirty="0" smtClean="0"/>
              <a:t>logic</a:t>
            </a:r>
            <a:endParaRPr lang="en-US" sz="2400" dirty="0"/>
          </a:p>
          <a:p>
            <a:pPr lvl="1"/>
            <a:r>
              <a:rPr lang="en-US" sz="2400" dirty="0" smtClean="0"/>
              <a:t>Exploring the possibility of new attacks on GPUs</a:t>
            </a:r>
          </a:p>
          <a:p>
            <a:r>
              <a:rPr lang="en-US" dirty="0" smtClean="0"/>
              <a:t>Bandwidth Management Techniques</a:t>
            </a:r>
          </a:p>
          <a:p>
            <a:pPr lvl="1"/>
            <a:r>
              <a:rPr lang="en-US" sz="2400" dirty="0" smtClean="0"/>
              <a:t>Value approximation-based mechanisms</a:t>
            </a:r>
          </a:p>
          <a:p>
            <a:pPr lvl="1"/>
            <a:r>
              <a:rPr lang="en-US" sz="2400" dirty="0" smtClean="0"/>
              <a:t>Unlocking new bandwidth sources in GPUs</a:t>
            </a:r>
            <a:endParaRPr lang="en-US" sz="2400" dirty="0"/>
          </a:p>
        </p:txBody>
      </p:sp>
      <p:sp>
        <p:nvSpPr>
          <p:cNvPr id="4" name="Slide Number Placeholder 3"/>
          <p:cNvSpPr>
            <a:spLocks noGrp="1"/>
          </p:cNvSpPr>
          <p:nvPr>
            <p:ph type="sldNum" sz="quarter" idx="12"/>
          </p:nvPr>
        </p:nvSpPr>
        <p:spPr/>
        <p:txBody>
          <a:bodyPr/>
          <a:lstStyle/>
          <a:p>
            <a:fld id="{3CD5B470-24F1-6744-BE88-730898E97D2D}" type="slidenum">
              <a:rPr lang="en-US" smtClean="0"/>
              <a:pPr/>
              <a:t>64</a:t>
            </a:fld>
            <a:endParaRPr lang="en-US" dirty="0"/>
          </a:p>
        </p:txBody>
      </p:sp>
    </p:spTree>
    <p:extLst>
      <p:ext uri="{BB962C8B-B14F-4D97-AF65-F5344CB8AC3E}">
        <p14:creationId xmlns:p14="http://schemas.microsoft.com/office/powerpoint/2010/main" val="17132319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67" y="95615"/>
            <a:ext cx="8888818" cy="552017"/>
          </a:xfrm>
        </p:spPr>
        <p:txBody>
          <a:bodyPr>
            <a:normAutofit fontScale="90000"/>
          </a:bodyPr>
          <a:lstStyle/>
          <a:p>
            <a:r>
              <a:rPr lang="en-US" dirty="0" smtClean="0"/>
              <a:t>Acknowledgements</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71503" t="-148" r="11224" b="64448"/>
          <a:stretch/>
        </p:blipFill>
        <p:spPr>
          <a:xfrm>
            <a:off x="3805232" y="727237"/>
            <a:ext cx="1381961" cy="1593487"/>
          </a:xfrm>
        </p:spPr>
      </p:pic>
      <p:sp>
        <p:nvSpPr>
          <p:cNvPr id="4" name="Slide Number Placeholder 3"/>
          <p:cNvSpPr>
            <a:spLocks noGrp="1"/>
          </p:cNvSpPr>
          <p:nvPr>
            <p:ph type="sldNum" sz="quarter" idx="12"/>
          </p:nvPr>
        </p:nvSpPr>
        <p:spPr/>
        <p:txBody>
          <a:bodyPr/>
          <a:lstStyle/>
          <a:p>
            <a:fld id="{3CD5B470-24F1-6744-BE88-730898E97D2D}" type="slidenum">
              <a:rPr lang="en-US" smtClean="0"/>
              <a:pPr/>
              <a:t>65</a:t>
            </a:fld>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545" y="3073294"/>
            <a:ext cx="1482813" cy="1528989"/>
          </a:xfrm>
          <a:prstGeom prst="rect">
            <a:avLst/>
          </a:prstGeom>
        </p:spPr>
      </p:pic>
      <p:sp>
        <p:nvSpPr>
          <p:cNvPr id="11" name="Rectangle 10"/>
          <p:cNvSpPr/>
          <p:nvPr/>
        </p:nvSpPr>
        <p:spPr>
          <a:xfrm>
            <a:off x="2863480" y="4578234"/>
            <a:ext cx="4647426" cy="646331"/>
          </a:xfrm>
          <a:prstGeom prst="rect">
            <a:avLst/>
          </a:prstGeom>
        </p:spPr>
        <p:txBody>
          <a:bodyPr wrap="none">
            <a:spAutoFit/>
          </a:bodyPr>
          <a:lstStyle/>
          <a:p>
            <a:r>
              <a:rPr lang="en-US" dirty="0" smtClean="0">
                <a:hlinkClick r:id="rId5"/>
              </a:rPr>
              <a:t>More details: http</a:t>
            </a:r>
            <a:r>
              <a:rPr lang="en-US" dirty="0">
                <a:hlinkClick r:id="rId5"/>
              </a:rPr>
              <a:t>://insight-archlab.github.io</a:t>
            </a:r>
            <a:r>
              <a:rPr lang="en-US" dirty="0" smtClean="0">
                <a:hlinkClick r:id="rId5"/>
              </a:rPr>
              <a:t>/</a:t>
            </a:r>
            <a:endParaRPr lang="en-US" dirty="0" smtClean="0"/>
          </a:p>
          <a:p>
            <a:endParaRPr lang="en-US" dirty="0"/>
          </a:p>
        </p:txBody>
      </p:sp>
      <p:grpSp>
        <p:nvGrpSpPr>
          <p:cNvPr id="22" name="Group 21"/>
          <p:cNvGrpSpPr/>
          <p:nvPr/>
        </p:nvGrpSpPr>
        <p:grpSpPr>
          <a:xfrm>
            <a:off x="1737394" y="732095"/>
            <a:ext cx="2034418" cy="2454151"/>
            <a:chOff x="2891037" y="1749846"/>
            <a:chExt cx="2034418" cy="2454151"/>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4618" y="1749846"/>
              <a:ext cx="1467256" cy="1593487"/>
            </a:xfrm>
            <a:prstGeom prst="rect">
              <a:avLst/>
            </a:prstGeom>
          </p:spPr>
        </p:pic>
        <p:sp>
          <p:nvSpPr>
            <p:cNvPr id="14" name="TextBox 13"/>
            <p:cNvSpPr txBox="1"/>
            <p:nvPr/>
          </p:nvSpPr>
          <p:spPr>
            <a:xfrm>
              <a:off x="2891037" y="3373000"/>
              <a:ext cx="2034418" cy="830997"/>
            </a:xfrm>
            <a:prstGeom prst="rect">
              <a:avLst/>
            </a:prstGeom>
            <a:noFill/>
          </p:spPr>
          <p:txBody>
            <a:bodyPr wrap="square" rtlCol="0">
              <a:spAutoFit/>
            </a:bodyPr>
            <a:lstStyle/>
            <a:p>
              <a:pPr algn="ctr"/>
              <a:r>
                <a:rPr lang="en-US" sz="1600" b="1" dirty="0" smtClean="0"/>
                <a:t>Gurunath Kadam</a:t>
              </a:r>
            </a:p>
            <a:p>
              <a:pPr algn="ctr"/>
              <a:r>
                <a:rPr lang="en-US" sz="1600" b="1" dirty="0"/>
                <a:t>(Ph.D. </a:t>
              </a:r>
              <a:r>
                <a:rPr lang="en-US" sz="1600" b="1" dirty="0" smtClean="0"/>
                <a:t>student)</a:t>
              </a:r>
              <a:endParaRPr lang="en-US" sz="1600" b="1" dirty="0"/>
            </a:p>
            <a:p>
              <a:pPr algn="ctr"/>
              <a:endParaRPr lang="en-US" sz="1600" b="1" dirty="0"/>
            </a:p>
          </p:txBody>
        </p:sp>
      </p:grpSp>
      <p:grpSp>
        <p:nvGrpSpPr>
          <p:cNvPr id="30" name="Group 29"/>
          <p:cNvGrpSpPr/>
          <p:nvPr/>
        </p:nvGrpSpPr>
        <p:grpSpPr>
          <a:xfrm>
            <a:off x="-50353" y="741885"/>
            <a:ext cx="2034418" cy="2434870"/>
            <a:chOff x="-50353" y="741885"/>
            <a:chExt cx="2034418" cy="2434870"/>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126" y="741885"/>
              <a:ext cx="1201479" cy="1593487"/>
            </a:xfrm>
            <a:prstGeom prst="rect">
              <a:avLst/>
            </a:prstGeom>
          </p:spPr>
        </p:pic>
        <p:sp>
          <p:nvSpPr>
            <p:cNvPr id="17" name="TextBox 16"/>
            <p:cNvSpPr txBox="1"/>
            <p:nvPr/>
          </p:nvSpPr>
          <p:spPr>
            <a:xfrm>
              <a:off x="-50353" y="2345758"/>
              <a:ext cx="2034418" cy="830997"/>
            </a:xfrm>
            <a:prstGeom prst="rect">
              <a:avLst/>
            </a:prstGeom>
            <a:noFill/>
          </p:spPr>
          <p:txBody>
            <a:bodyPr wrap="square" rtlCol="0">
              <a:spAutoFit/>
            </a:bodyPr>
            <a:lstStyle/>
            <a:p>
              <a:pPr algn="ctr"/>
              <a:r>
                <a:rPr lang="en-US" sz="1600" b="1" dirty="0" smtClean="0"/>
                <a:t>Mohamed Ibrahim (Ph.D. Student)</a:t>
              </a:r>
              <a:endParaRPr lang="en-US" sz="1600" b="1" dirty="0"/>
            </a:p>
            <a:p>
              <a:pPr algn="ctr"/>
              <a:endParaRPr lang="en-US" sz="1600" b="1" dirty="0"/>
            </a:p>
          </p:txBody>
        </p:sp>
      </p:grpSp>
      <p:grpSp>
        <p:nvGrpSpPr>
          <p:cNvPr id="23" name="Group 22"/>
          <p:cNvGrpSpPr/>
          <p:nvPr/>
        </p:nvGrpSpPr>
        <p:grpSpPr>
          <a:xfrm>
            <a:off x="6989905" y="696510"/>
            <a:ext cx="2034418" cy="2641054"/>
            <a:chOff x="7227914" y="722357"/>
            <a:chExt cx="2034418" cy="2641054"/>
          </a:xfrm>
        </p:grpSpPr>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0771" y="722357"/>
              <a:ext cx="1274789" cy="1593487"/>
            </a:xfrm>
            <a:prstGeom prst="rect">
              <a:avLst/>
            </a:prstGeom>
          </p:spPr>
        </p:pic>
        <p:sp>
          <p:nvSpPr>
            <p:cNvPr id="18" name="TextBox 17"/>
            <p:cNvSpPr txBox="1"/>
            <p:nvPr/>
          </p:nvSpPr>
          <p:spPr>
            <a:xfrm>
              <a:off x="7227914" y="2286193"/>
              <a:ext cx="2034418" cy="1077218"/>
            </a:xfrm>
            <a:prstGeom prst="rect">
              <a:avLst/>
            </a:prstGeom>
            <a:noFill/>
          </p:spPr>
          <p:txBody>
            <a:bodyPr wrap="square" rtlCol="0">
              <a:spAutoFit/>
            </a:bodyPr>
            <a:lstStyle/>
            <a:p>
              <a:pPr algn="ctr"/>
              <a:r>
                <a:rPr lang="en-US" sz="1600" b="1" dirty="0" smtClean="0"/>
                <a:t>Fan Luo</a:t>
              </a:r>
            </a:p>
            <a:p>
              <a:pPr algn="ctr"/>
              <a:r>
                <a:rPr lang="en-US" sz="1600" b="1" dirty="0" smtClean="0"/>
                <a:t>(MS student, graduated)</a:t>
              </a:r>
              <a:endParaRPr lang="en-US" sz="1600" b="1" dirty="0"/>
            </a:p>
            <a:p>
              <a:pPr algn="ctr"/>
              <a:endParaRPr lang="en-US" sz="1600" b="1" dirty="0"/>
            </a:p>
          </p:txBody>
        </p:sp>
      </p:grpSp>
      <p:sp>
        <p:nvSpPr>
          <p:cNvPr id="19" name="TextBox 18"/>
          <p:cNvSpPr txBox="1"/>
          <p:nvPr/>
        </p:nvSpPr>
        <p:spPr>
          <a:xfrm>
            <a:off x="3488231" y="2345758"/>
            <a:ext cx="2034418" cy="830997"/>
          </a:xfrm>
          <a:prstGeom prst="rect">
            <a:avLst/>
          </a:prstGeom>
          <a:noFill/>
        </p:spPr>
        <p:txBody>
          <a:bodyPr wrap="square" rtlCol="0">
            <a:spAutoFit/>
          </a:bodyPr>
          <a:lstStyle/>
          <a:p>
            <a:pPr algn="ctr"/>
            <a:r>
              <a:rPr lang="en-US" sz="1600" b="1" dirty="0" smtClean="0"/>
              <a:t>Hongyuan Liu</a:t>
            </a:r>
          </a:p>
          <a:p>
            <a:pPr algn="ctr"/>
            <a:r>
              <a:rPr lang="en-US" sz="1600" b="1" dirty="0"/>
              <a:t>(</a:t>
            </a:r>
            <a:r>
              <a:rPr lang="en-US" sz="1600" b="1" dirty="0" smtClean="0"/>
              <a:t>Ph.D. student)</a:t>
            </a:r>
            <a:endParaRPr lang="en-US" sz="1600" b="1" dirty="0"/>
          </a:p>
          <a:p>
            <a:pPr algn="ctr"/>
            <a:endParaRPr lang="en-US" sz="1600" b="1" dirty="0"/>
          </a:p>
        </p:txBody>
      </p:sp>
      <p:grpSp>
        <p:nvGrpSpPr>
          <p:cNvPr id="21" name="Group 20"/>
          <p:cNvGrpSpPr/>
          <p:nvPr/>
        </p:nvGrpSpPr>
        <p:grpSpPr>
          <a:xfrm>
            <a:off x="5239068" y="727167"/>
            <a:ext cx="2034418" cy="2459079"/>
            <a:chOff x="911308" y="1762919"/>
            <a:chExt cx="2034418" cy="2459079"/>
          </a:xfrm>
        </p:grpSpPr>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29459" t="38449" r="42972" b="22067"/>
            <a:stretch/>
          </p:blipFill>
          <p:spPr>
            <a:xfrm>
              <a:off x="1225132" y="1762919"/>
              <a:ext cx="1483924" cy="1593487"/>
            </a:xfrm>
            <a:prstGeom prst="rect">
              <a:avLst/>
            </a:prstGeom>
          </p:spPr>
        </p:pic>
        <p:sp>
          <p:nvSpPr>
            <p:cNvPr id="20" name="TextBox 19"/>
            <p:cNvSpPr txBox="1"/>
            <p:nvPr/>
          </p:nvSpPr>
          <p:spPr>
            <a:xfrm>
              <a:off x="911308" y="3391001"/>
              <a:ext cx="2034418" cy="830997"/>
            </a:xfrm>
            <a:prstGeom prst="rect">
              <a:avLst/>
            </a:prstGeom>
            <a:noFill/>
          </p:spPr>
          <p:txBody>
            <a:bodyPr wrap="square" rtlCol="0">
              <a:spAutoFit/>
            </a:bodyPr>
            <a:lstStyle/>
            <a:p>
              <a:pPr algn="ctr"/>
              <a:r>
                <a:rPr lang="en-US" sz="1600" b="1" dirty="0" smtClean="0"/>
                <a:t>Haonan Wang</a:t>
              </a:r>
            </a:p>
            <a:p>
              <a:pPr algn="ctr"/>
              <a:r>
                <a:rPr lang="en-US" sz="1600" b="1" dirty="0"/>
                <a:t>(Ph.D. </a:t>
              </a:r>
              <a:r>
                <a:rPr lang="en-US" sz="1600" b="1" dirty="0" smtClean="0"/>
                <a:t>student)</a:t>
              </a:r>
              <a:endParaRPr lang="en-US" sz="1600" b="1" dirty="0"/>
            </a:p>
            <a:p>
              <a:pPr algn="ctr"/>
              <a:endParaRPr lang="en-US" sz="1600" b="1" dirty="0"/>
            </a:p>
          </p:txBody>
        </p:sp>
      </p:grpSp>
      <p:sp>
        <p:nvSpPr>
          <p:cNvPr id="27" name="TextBox 26"/>
          <p:cNvSpPr txBox="1"/>
          <p:nvPr/>
        </p:nvSpPr>
        <p:spPr>
          <a:xfrm>
            <a:off x="419742" y="4552642"/>
            <a:ext cx="2034418" cy="830997"/>
          </a:xfrm>
          <a:prstGeom prst="rect">
            <a:avLst/>
          </a:prstGeom>
          <a:noFill/>
        </p:spPr>
        <p:txBody>
          <a:bodyPr wrap="square" rtlCol="0">
            <a:spAutoFit/>
          </a:bodyPr>
          <a:lstStyle/>
          <a:p>
            <a:pPr algn="ctr"/>
            <a:r>
              <a:rPr lang="en-US" sz="1600" b="1" dirty="0" smtClean="0"/>
              <a:t>Adwait Jog</a:t>
            </a:r>
          </a:p>
          <a:p>
            <a:pPr algn="ctr"/>
            <a:r>
              <a:rPr lang="en-US" sz="1600" b="1" dirty="0" smtClean="0"/>
              <a:t>(Faculty)</a:t>
            </a:r>
            <a:endParaRPr lang="en-US" sz="1600" b="1" dirty="0"/>
          </a:p>
          <a:p>
            <a:pPr algn="ctr"/>
            <a:endParaRPr lang="en-US" sz="1600" b="1" dirty="0"/>
          </a:p>
        </p:txBody>
      </p:sp>
      <p:sp>
        <p:nvSpPr>
          <p:cNvPr id="24" name="Rectangle: Rounded Corners 3">
            <a:extLst>
              <a:ext uri="{FF2B5EF4-FFF2-40B4-BE49-F238E27FC236}">
                <a16:creationId xmlns:a16="http://schemas.microsoft.com/office/drawing/2014/main" xmlns="" id="{EB86E4BD-96AD-4B89-A338-C81D781D8F98}"/>
              </a:ext>
            </a:extLst>
          </p:cNvPr>
          <p:cNvSpPr/>
          <p:nvPr/>
        </p:nvSpPr>
        <p:spPr>
          <a:xfrm>
            <a:off x="2374489" y="3030002"/>
            <a:ext cx="4878344" cy="1440395"/>
          </a:xfrm>
          <a:prstGeom prst="roundRect">
            <a:avLst/>
          </a:prstGeom>
          <a:ln w="19050">
            <a:solidFill>
              <a:schemeClr val="tx1"/>
            </a:solid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t>Thank you!</a:t>
            </a:r>
          </a:p>
          <a:p>
            <a:pPr algn="ctr"/>
            <a:r>
              <a:rPr lang="en-US" sz="2800" dirty="0"/>
              <a:t>Questions</a:t>
            </a:r>
            <a:r>
              <a:rPr lang="en-US" sz="2800" dirty="0" smtClean="0"/>
              <a:t>?</a:t>
            </a:r>
          </a:p>
          <a:p>
            <a:pPr algn="ctr"/>
            <a:r>
              <a:rPr lang="en-US" sz="2800" dirty="0" smtClean="0"/>
              <a:t>(Email: </a:t>
            </a:r>
            <a:r>
              <a:rPr lang="en-US" sz="2800" dirty="0" err="1" smtClean="0"/>
              <a:t>adwait@cs.wm.edu</a:t>
            </a:r>
            <a:r>
              <a:rPr lang="en-US" sz="2800" dirty="0" smtClean="0"/>
              <a:t>)</a:t>
            </a:r>
            <a:endParaRPr lang="en-US" sz="2800" dirty="0"/>
          </a:p>
        </p:txBody>
      </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41357" y="3282361"/>
            <a:ext cx="1702643" cy="1319922"/>
          </a:xfrm>
          <a:prstGeom prst="rect">
            <a:avLst/>
          </a:prstGeom>
        </p:spPr>
      </p:pic>
    </p:spTree>
    <p:extLst>
      <p:ext uri="{BB962C8B-B14F-4D97-AF65-F5344CB8AC3E}">
        <p14:creationId xmlns:p14="http://schemas.microsoft.com/office/powerpoint/2010/main" val="495842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5693" y="142355"/>
            <a:ext cx="8936665" cy="1335571"/>
          </a:xfrm>
        </p:spPr>
        <p:txBody>
          <a:bodyPr>
            <a:noAutofit/>
          </a:bodyPr>
          <a:lstStyle/>
          <a:p>
            <a:pPr fontAlgn="base"/>
            <a:r>
              <a:rPr lang="en-US" sz="3200" dirty="0">
                <a:solidFill>
                  <a:schemeClr val="bg1"/>
                </a:solidFill>
              </a:rPr>
              <a:t>Memory Bandwidth Management for Enhanced Throughput and Security in GPUs</a:t>
            </a:r>
          </a:p>
        </p:txBody>
      </p:sp>
      <p:sp>
        <p:nvSpPr>
          <p:cNvPr id="3" name="Subtitle 2"/>
          <p:cNvSpPr>
            <a:spLocks noGrp="1"/>
          </p:cNvSpPr>
          <p:nvPr>
            <p:ph idx="1"/>
          </p:nvPr>
        </p:nvSpPr>
        <p:spPr>
          <a:xfrm>
            <a:off x="879843" y="1662040"/>
            <a:ext cx="7368363" cy="1314450"/>
          </a:xfrm>
        </p:spPr>
        <p:txBody>
          <a:bodyPr>
            <a:noAutofit/>
          </a:bodyPr>
          <a:lstStyle/>
          <a:p>
            <a:pPr marL="0" indent="0" algn="ctr">
              <a:buNone/>
            </a:pPr>
            <a:r>
              <a:rPr lang="en-US" sz="2400" dirty="0" smtClean="0">
                <a:solidFill>
                  <a:schemeClr val="bg1"/>
                </a:solidFill>
              </a:rPr>
              <a:t>Adwait </a:t>
            </a:r>
            <a:r>
              <a:rPr lang="en-US" sz="2400" dirty="0">
                <a:solidFill>
                  <a:schemeClr val="bg1"/>
                </a:solidFill>
              </a:rPr>
              <a:t>Jog </a:t>
            </a:r>
            <a:endParaRPr lang="en-US" sz="2400" dirty="0" smtClean="0">
              <a:solidFill>
                <a:schemeClr val="bg1"/>
              </a:solidFill>
            </a:endParaRPr>
          </a:p>
          <a:p>
            <a:pPr marL="0" indent="0" algn="ctr">
              <a:buNone/>
            </a:pPr>
            <a:r>
              <a:rPr lang="en-US" sz="2400" dirty="0" smtClean="0">
                <a:solidFill>
                  <a:schemeClr val="bg1"/>
                </a:solidFill>
              </a:rPr>
              <a:t>Assistant Professor of Computer Science</a:t>
            </a:r>
          </a:p>
          <a:p>
            <a:pPr marL="0" indent="0" algn="ctr">
              <a:buNone/>
            </a:pPr>
            <a:r>
              <a:rPr lang="en-US" sz="2400" dirty="0" smtClean="0">
                <a:solidFill>
                  <a:schemeClr val="bg1"/>
                </a:solidFill>
              </a:rPr>
              <a:t>College </a:t>
            </a:r>
            <a:r>
              <a:rPr lang="en-US" sz="2400" dirty="0">
                <a:solidFill>
                  <a:schemeClr val="bg1"/>
                </a:solidFill>
              </a:rPr>
              <a:t>of William </a:t>
            </a:r>
            <a:r>
              <a:rPr lang="en-US" sz="2400" dirty="0" smtClean="0">
                <a:solidFill>
                  <a:schemeClr val="bg1"/>
                </a:solidFill>
              </a:rPr>
              <a:t>&amp; </a:t>
            </a:r>
            <a:r>
              <a:rPr lang="en-US" sz="2400" dirty="0" smtClean="0">
                <a:solidFill>
                  <a:schemeClr val="bg1"/>
                </a:solidFill>
              </a:rPr>
              <a:t>Mary</a:t>
            </a:r>
          </a:p>
          <a:p>
            <a:pPr marL="0" indent="0" algn="ctr">
              <a:buNone/>
            </a:pPr>
            <a:r>
              <a:rPr lang="en-US" sz="2400" dirty="0">
                <a:solidFill>
                  <a:srgbClr val="FFFFFF"/>
                </a:solidFill>
              </a:rPr>
              <a:t>http://</a:t>
            </a:r>
            <a:r>
              <a:rPr lang="en-US" sz="2400" dirty="0" err="1">
                <a:solidFill>
                  <a:srgbClr val="FFFFFF"/>
                </a:solidFill>
              </a:rPr>
              <a:t>adwaitjog.github.io</a:t>
            </a:r>
            <a:r>
              <a:rPr lang="en-US" sz="2400" dirty="0">
                <a:solidFill>
                  <a:srgbClr val="FFFFFF"/>
                </a:solidFill>
              </a:rPr>
              <a:t>/</a:t>
            </a:r>
            <a:endParaRPr lang="en-US" sz="2400" dirty="0">
              <a:solidFill>
                <a:srgbClr val="FFFFFF"/>
              </a:solidFill>
            </a:endParaRPr>
          </a:p>
        </p:txBody>
      </p:sp>
    </p:spTree>
    <p:extLst>
      <p:ext uri="{BB962C8B-B14F-4D97-AF65-F5344CB8AC3E}">
        <p14:creationId xmlns:p14="http://schemas.microsoft.com/office/powerpoint/2010/main" val="4296726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7EF9-3D09-4D98-B572-346C5135748D}"/>
              </a:ext>
            </a:extLst>
          </p:cNvPr>
          <p:cNvSpPr>
            <a:spLocks noGrp="1"/>
          </p:cNvSpPr>
          <p:nvPr>
            <p:ph type="title"/>
          </p:nvPr>
        </p:nvSpPr>
        <p:spPr/>
        <p:txBody>
          <a:bodyPr/>
          <a:lstStyle/>
          <a:p>
            <a:r>
              <a:rPr lang="en-US" dirty="0" err="1"/>
              <a:t>RCoal_Score</a:t>
            </a:r>
            <a:endParaRPr lang="en-US" dirty="0"/>
          </a:p>
        </p:txBody>
      </p:sp>
      <p:pic>
        <p:nvPicPr>
          <p:cNvPr id="6" name="Content Placeholder 5">
            <a:extLst>
              <a:ext uri="{FF2B5EF4-FFF2-40B4-BE49-F238E27FC236}">
                <a16:creationId xmlns:a16="http://schemas.microsoft.com/office/drawing/2014/main" xmlns="" id="{DA2B8F6E-AFFE-4D36-B0D7-8C93896955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3574" y="1987871"/>
            <a:ext cx="3552395" cy="326135"/>
          </a:xfrm>
        </p:spPr>
      </p:pic>
      <p:sp>
        <p:nvSpPr>
          <p:cNvPr id="3" name="Slide Number Placeholder 2">
            <a:extLst>
              <a:ext uri="{FF2B5EF4-FFF2-40B4-BE49-F238E27FC236}">
                <a16:creationId xmlns:a16="http://schemas.microsoft.com/office/drawing/2014/main" xmlns="" id="{F516A14D-7422-4F6F-ADF9-75CC92F686EA}"/>
              </a:ext>
            </a:extLst>
          </p:cNvPr>
          <p:cNvSpPr>
            <a:spLocks noGrp="1"/>
          </p:cNvSpPr>
          <p:nvPr>
            <p:ph type="sldNum" sz="quarter" idx="12"/>
          </p:nvPr>
        </p:nvSpPr>
        <p:spPr/>
        <p:txBody>
          <a:bodyPr/>
          <a:lstStyle/>
          <a:p>
            <a:fld id="{FB86036A-A961-4FA9-B8B8-F964629D4DC8}" type="slidenum">
              <a:rPr lang="en-US" smtClean="0"/>
              <a:pPr/>
              <a:t>67</a:t>
            </a:fld>
            <a:endParaRPr lang="en-US"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916CB457-2C1A-4DCE-A55F-23EAFEBB5F2A}"/>
                  </a:ext>
                </a:extLst>
              </p:cNvPr>
              <p:cNvSpPr txBox="1"/>
              <p:nvPr/>
            </p:nvSpPr>
            <p:spPr>
              <a:xfrm>
                <a:off x="2352859" y="1131581"/>
                <a:ext cx="4448525" cy="7448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𝑅𝐶𝑜𝑎𝑙</m:t>
                      </m:r>
                      <m:r>
                        <a:rPr lang="en-US" sz="2400" i="1">
                          <a:latin typeface="Cambria Math" panose="02040503050406030204" pitchFamily="18" charset="0"/>
                        </a:rPr>
                        <m:t>_</m:t>
                      </m:r>
                      <m:r>
                        <a:rPr lang="en-US" sz="2400" i="1">
                          <a:latin typeface="Cambria Math" panose="02040503050406030204" pitchFamily="18" charset="0"/>
                        </a:rPr>
                        <m:t>𝑆𝑐𝑜𝑟𝑒</m:t>
                      </m:r>
                      <m:r>
                        <a:rPr lang="en-US" sz="2400" i="1">
                          <a:latin typeface="Cambria Math" panose="02040503050406030204" pitchFamily="18" charset="0"/>
                        </a:rPr>
                        <m:t>=</m:t>
                      </m:r>
                      <m:f>
                        <m:fPr>
                          <m:ctrlPr>
                            <a:rPr lang="en-US" sz="2400" i="1">
                              <a:latin typeface="Cambria Math" charset="0"/>
                            </a:rPr>
                          </m:ctrlPr>
                        </m:fPr>
                        <m:num>
                          <m:sSup>
                            <m:sSupPr>
                              <m:ctrlPr>
                                <a:rPr lang="en-US" sz="2400" i="1">
                                  <a:latin typeface="Cambria Math" charset="0"/>
                                </a:rPr>
                              </m:ctrlPr>
                            </m:sSupPr>
                            <m:e>
                              <m:r>
                                <a:rPr lang="en-US" sz="2400" i="1">
                                  <a:latin typeface="Cambria Math" panose="02040503050406030204" pitchFamily="18" charset="0"/>
                                </a:rPr>
                                <m:t>𝑆</m:t>
                              </m:r>
                            </m:e>
                            <m:sup>
                              <m:r>
                                <a:rPr lang="en-US" sz="2400" i="1">
                                  <a:latin typeface="Cambria Math" panose="02040503050406030204" pitchFamily="18" charset="0"/>
                                </a:rPr>
                                <m:t>𝑎</m:t>
                              </m:r>
                            </m:sup>
                          </m:sSup>
                        </m:num>
                        <m:den>
                          <m:sSup>
                            <m:sSupPr>
                              <m:ctrlPr>
                                <a:rPr lang="en-US" sz="2400" i="1">
                                  <a:latin typeface="Cambria Math" charset="0"/>
                                </a:rPr>
                              </m:ctrlPr>
                            </m:sSupPr>
                            <m:e>
                              <m:r>
                                <a:rPr lang="en-US" sz="2400" i="1">
                                  <a:latin typeface="Cambria Math" panose="02040503050406030204" pitchFamily="18" charset="0"/>
                                </a:rPr>
                                <m:t>𝑒𝑥𝑒𝑐𝑢𝑡𝑖𝑜𝑛</m:t>
                              </m:r>
                              <m:r>
                                <a:rPr lang="en-US" sz="2400" i="1">
                                  <a:latin typeface="Cambria Math" panose="02040503050406030204" pitchFamily="18" charset="0"/>
                                </a:rPr>
                                <m:t>_</m:t>
                              </m:r>
                              <m:r>
                                <a:rPr lang="en-US" sz="2400" i="1">
                                  <a:latin typeface="Cambria Math" panose="02040503050406030204" pitchFamily="18" charset="0"/>
                                </a:rPr>
                                <m:t>𝑡𝑖𝑚𝑒</m:t>
                              </m:r>
                            </m:e>
                            <m:sup>
                              <m:r>
                                <a:rPr lang="en-US" sz="2400" i="1">
                                  <a:latin typeface="Cambria Math" panose="02040503050406030204" pitchFamily="18" charset="0"/>
                                </a:rPr>
                                <m:t>𝑏</m:t>
                              </m:r>
                            </m:sup>
                          </m:sSup>
                        </m:den>
                      </m:f>
                    </m:oMath>
                  </m:oMathPara>
                </a14:m>
                <a:endParaRPr lang="en-US" sz="2400" dirty="0"/>
              </a:p>
            </p:txBody>
          </p:sp>
        </mc:Choice>
        <mc:Fallback xmlns="">
          <p:sp>
            <p:nvSpPr>
              <p:cNvPr id="4" name="TextBox 3">
                <a:extLst>
                  <a:ext uri="{FF2B5EF4-FFF2-40B4-BE49-F238E27FC236}">
                    <a16:creationId xmlns:a16="http://schemas.microsoft.com/office/drawing/2014/main" id="{916CB457-2C1A-4DCE-A55F-23EAFEBB5F2A}"/>
                  </a:ext>
                </a:extLst>
              </p:cNvPr>
              <p:cNvSpPr txBox="1">
                <a:spLocks noRot="1" noChangeAspect="1" noMove="1" noResize="1" noEditPoints="1" noAdjustHandles="1" noChangeArrowheads="1" noChangeShapeType="1" noTextEdit="1"/>
              </p:cNvSpPr>
              <p:nvPr/>
            </p:nvSpPr>
            <p:spPr>
              <a:xfrm>
                <a:off x="2352859" y="1131581"/>
                <a:ext cx="4448525" cy="744884"/>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E9A66F7E-BF89-4217-A322-1E5FA65EB87D}"/>
              </a:ext>
            </a:extLst>
          </p:cNvPr>
          <p:cNvSpPr txBox="1"/>
          <p:nvPr/>
        </p:nvSpPr>
        <p:spPr>
          <a:xfrm>
            <a:off x="1029931" y="4337750"/>
            <a:ext cx="3095719" cy="369332"/>
          </a:xfrm>
          <a:prstGeom prst="rect">
            <a:avLst/>
          </a:prstGeom>
          <a:noFill/>
        </p:spPr>
        <p:txBody>
          <a:bodyPr wrap="none" rtlCol="0">
            <a:spAutoFit/>
          </a:bodyPr>
          <a:lstStyle/>
          <a:p>
            <a:r>
              <a:rPr lang="en-US" dirty="0"/>
              <a:t>Security Oriented (a=1, b=1)</a:t>
            </a:r>
          </a:p>
        </p:txBody>
      </p:sp>
      <p:pic>
        <p:nvPicPr>
          <p:cNvPr id="12" name="Picture 11">
            <a:extLst>
              <a:ext uri="{FF2B5EF4-FFF2-40B4-BE49-F238E27FC236}">
                <a16:creationId xmlns:a16="http://schemas.microsoft.com/office/drawing/2014/main" xmlns="" id="{0AABE82D-E3C0-480F-BB19-5C1AD26611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3825" y="2425379"/>
            <a:ext cx="3547237" cy="1868173"/>
          </a:xfrm>
          <a:prstGeom prst="rect">
            <a:avLst/>
          </a:prstGeom>
        </p:spPr>
      </p:pic>
      <p:pic>
        <p:nvPicPr>
          <p:cNvPr id="14" name="Picture 13">
            <a:extLst>
              <a:ext uri="{FF2B5EF4-FFF2-40B4-BE49-F238E27FC236}">
                <a16:creationId xmlns:a16="http://schemas.microsoft.com/office/drawing/2014/main" xmlns="" id="{1AC94553-4E19-49EE-9C27-1C0B9D8192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688" y="2425379"/>
            <a:ext cx="3796241" cy="1884423"/>
          </a:xfrm>
          <a:prstGeom prst="rect">
            <a:avLst/>
          </a:prstGeom>
        </p:spPr>
      </p:pic>
      <p:sp>
        <p:nvSpPr>
          <p:cNvPr id="15" name="TextBox 14">
            <a:extLst>
              <a:ext uri="{FF2B5EF4-FFF2-40B4-BE49-F238E27FC236}">
                <a16:creationId xmlns:a16="http://schemas.microsoft.com/office/drawing/2014/main" xmlns="" id="{F4F54FA9-7CBE-40B1-A9B6-01AA7F666729}"/>
              </a:ext>
            </a:extLst>
          </p:cNvPr>
          <p:cNvSpPr txBox="1"/>
          <p:nvPr/>
        </p:nvSpPr>
        <p:spPr>
          <a:xfrm>
            <a:off x="5393107" y="4350245"/>
            <a:ext cx="3711272" cy="369332"/>
          </a:xfrm>
          <a:prstGeom prst="rect">
            <a:avLst/>
          </a:prstGeom>
          <a:noFill/>
        </p:spPr>
        <p:txBody>
          <a:bodyPr wrap="none" rtlCol="0">
            <a:spAutoFit/>
          </a:bodyPr>
          <a:lstStyle/>
          <a:p>
            <a:r>
              <a:rPr lang="en-US" dirty="0"/>
              <a:t>Performance Oriented (a=1, b=20)</a:t>
            </a:r>
          </a:p>
        </p:txBody>
      </p:sp>
      <p:pic>
        <p:nvPicPr>
          <p:cNvPr id="18" name="Content Placeholder 5">
            <a:extLst>
              <a:ext uri="{FF2B5EF4-FFF2-40B4-BE49-F238E27FC236}">
                <a16:creationId xmlns:a16="http://schemas.microsoft.com/office/drawing/2014/main" xmlns="" id="{D6A62554-A69B-4D08-889A-1D5CE1368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804" y="1982234"/>
            <a:ext cx="3552395" cy="326135"/>
          </a:xfrm>
          <a:prstGeom prst="rect">
            <a:avLst/>
          </a:prstGeom>
        </p:spPr>
      </p:pic>
    </p:spTree>
    <p:extLst>
      <p:ext uri="{BB962C8B-B14F-4D97-AF65-F5344CB8AC3E}">
        <p14:creationId xmlns:p14="http://schemas.microsoft.com/office/powerpoint/2010/main" val="16447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65055D-927F-4E3B-90BB-924623E249C6}"/>
              </a:ext>
            </a:extLst>
          </p:cNvPr>
          <p:cNvSpPr>
            <a:spLocks noGrp="1"/>
          </p:cNvSpPr>
          <p:nvPr>
            <p:ph type="title"/>
          </p:nvPr>
        </p:nvSpPr>
        <p:spPr/>
        <p:txBody>
          <a:bodyPr/>
          <a:lstStyle/>
          <a:p>
            <a:r>
              <a:rPr lang="en-US" dirty="0"/>
              <a:t>Implementation &amp; Overhead</a:t>
            </a:r>
          </a:p>
        </p:txBody>
      </p:sp>
      <p:sp>
        <p:nvSpPr>
          <p:cNvPr id="4" name="Footer Placeholder 3">
            <a:extLst>
              <a:ext uri="{FF2B5EF4-FFF2-40B4-BE49-F238E27FC236}">
                <a16:creationId xmlns:a16="http://schemas.microsoft.com/office/drawing/2014/main" xmlns="" id="{2301EFB6-4995-49C8-AA10-DD726FCA2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D6BDE9F-7FB0-4566-8C42-8DAC28FF4DE5}"/>
              </a:ext>
            </a:extLst>
          </p:cNvPr>
          <p:cNvSpPr>
            <a:spLocks noGrp="1"/>
          </p:cNvSpPr>
          <p:nvPr>
            <p:ph type="sldNum" sz="quarter" idx="12"/>
          </p:nvPr>
        </p:nvSpPr>
        <p:spPr/>
        <p:txBody>
          <a:bodyPr/>
          <a:lstStyle/>
          <a:p>
            <a:fld id="{98ECD8BD-D1A9-4DC4-89AE-4427480F30AB}" type="slidenum">
              <a:rPr lang="en-US" smtClean="0"/>
              <a:t>68</a:t>
            </a:fld>
            <a:endParaRPr lang="en-US"/>
          </a:p>
        </p:txBody>
      </p:sp>
      <p:pic>
        <p:nvPicPr>
          <p:cNvPr id="356" name="Picture 355">
            <a:extLst>
              <a:ext uri="{FF2B5EF4-FFF2-40B4-BE49-F238E27FC236}">
                <a16:creationId xmlns:a16="http://schemas.microsoft.com/office/drawing/2014/main" xmlns="" id="{0B540D4E-0F24-4AFC-A453-4C0A10790151}"/>
              </a:ext>
            </a:extLst>
          </p:cNvPr>
          <p:cNvPicPr>
            <a:picLocks noChangeAspect="1"/>
          </p:cNvPicPr>
          <p:nvPr/>
        </p:nvPicPr>
        <p:blipFill>
          <a:blip r:embed="rId2"/>
          <a:stretch>
            <a:fillRect/>
          </a:stretch>
        </p:blipFill>
        <p:spPr>
          <a:xfrm>
            <a:off x="934123" y="879442"/>
            <a:ext cx="7275755" cy="4046933"/>
          </a:xfrm>
          <a:prstGeom prst="rect">
            <a:avLst/>
          </a:prstGeom>
        </p:spPr>
      </p:pic>
    </p:spTree>
    <p:extLst>
      <p:ext uri="{BB962C8B-B14F-4D97-AF65-F5344CB8AC3E}">
        <p14:creationId xmlns:p14="http://schemas.microsoft.com/office/powerpoint/2010/main" val="1579870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71F9A-ECB4-4ED7-96E4-48986434D059}"/>
              </a:ext>
            </a:extLst>
          </p:cNvPr>
          <p:cNvSpPr>
            <a:spLocks noGrp="1"/>
          </p:cNvSpPr>
          <p:nvPr>
            <p:ph type="title"/>
          </p:nvPr>
        </p:nvSpPr>
        <p:spPr/>
        <p:txBody>
          <a:bodyPr/>
          <a:lstStyle/>
          <a:p>
            <a:r>
              <a:rPr lang="en-US" dirty="0"/>
              <a:t>Evaluation – Case Studies</a:t>
            </a:r>
          </a:p>
        </p:txBody>
      </p:sp>
      <p:sp>
        <p:nvSpPr>
          <p:cNvPr id="3" name="Footer Placeholder 2">
            <a:extLst>
              <a:ext uri="{FF2B5EF4-FFF2-40B4-BE49-F238E27FC236}">
                <a16:creationId xmlns:a16="http://schemas.microsoft.com/office/drawing/2014/main" xmlns="" id="{48D3B476-77EE-4FFD-83F6-7B5A413E3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A6AD567-2CC6-4148-8274-5395BDC6B1C6}"/>
              </a:ext>
            </a:extLst>
          </p:cNvPr>
          <p:cNvSpPr>
            <a:spLocks noGrp="1"/>
          </p:cNvSpPr>
          <p:nvPr>
            <p:ph type="sldNum" sz="quarter" idx="12"/>
          </p:nvPr>
        </p:nvSpPr>
        <p:spPr/>
        <p:txBody>
          <a:bodyPr/>
          <a:lstStyle/>
          <a:p>
            <a:fld id="{98ECD8BD-D1A9-4DC4-89AE-4427480F30AB}" type="slidenum">
              <a:rPr lang="en-US" smtClean="0"/>
              <a:t>69</a:t>
            </a:fld>
            <a:endParaRPr lang="en-US"/>
          </a:p>
        </p:txBody>
      </p:sp>
      <p:grpSp>
        <p:nvGrpSpPr>
          <p:cNvPr id="11" name="Group 10">
            <a:extLst>
              <a:ext uri="{FF2B5EF4-FFF2-40B4-BE49-F238E27FC236}">
                <a16:creationId xmlns:a16="http://schemas.microsoft.com/office/drawing/2014/main" xmlns="" id="{9E434648-CDC8-4E0E-9560-8A9FF7E52030}"/>
              </a:ext>
            </a:extLst>
          </p:cNvPr>
          <p:cNvGrpSpPr/>
          <p:nvPr/>
        </p:nvGrpSpPr>
        <p:grpSpPr>
          <a:xfrm>
            <a:off x="533849" y="1437501"/>
            <a:ext cx="3429000" cy="2334399"/>
            <a:chOff x="3810000" y="1916668"/>
            <a:chExt cx="4572000" cy="3112532"/>
          </a:xfrm>
        </p:grpSpPr>
        <p:grpSp>
          <p:nvGrpSpPr>
            <p:cNvPr id="9" name="Group 8">
              <a:extLst>
                <a:ext uri="{FF2B5EF4-FFF2-40B4-BE49-F238E27FC236}">
                  <a16:creationId xmlns:a16="http://schemas.microsoft.com/office/drawing/2014/main" xmlns="" id="{102AB30D-63BB-4840-8D43-06E6B1987637}"/>
                </a:ext>
              </a:extLst>
            </p:cNvPr>
            <p:cNvGrpSpPr/>
            <p:nvPr/>
          </p:nvGrpSpPr>
          <p:grpSpPr>
            <a:xfrm>
              <a:off x="3810000" y="2286000"/>
              <a:ext cx="4572000" cy="2743200"/>
              <a:chOff x="4267200" y="2286000"/>
              <a:chExt cx="4572000" cy="2743200"/>
            </a:xfrm>
          </p:grpSpPr>
          <p:graphicFrame>
            <p:nvGraphicFramePr>
              <p:cNvPr id="7" name="Chart 6">
                <a:extLst>
                  <a:ext uri="{FF2B5EF4-FFF2-40B4-BE49-F238E27FC236}">
                    <a16:creationId xmlns:a16="http://schemas.microsoft.com/office/drawing/2014/main" xmlns="" id="{0F34814A-1DBA-4147-ABC7-6A893D4A1BBC}"/>
                  </a:ext>
                </a:extLst>
              </p:cNvPr>
              <p:cNvGraphicFramePr>
                <a:graphicFrameLocks/>
              </p:cNvGraphicFramePr>
              <p:nvPr>
                <p:extLst/>
              </p:nvPr>
            </p:nvGraphicFramePr>
            <p:xfrm>
              <a:off x="4267200" y="2286000"/>
              <a:ext cx="4572000" cy="27432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xmlns="" id="{5134D9F2-27CB-42F0-B9C2-CAB6400D7E29}"/>
                  </a:ext>
                </a:extLst>
              </p:cNvPr>
              <p:cNvCxnSpPr/>
              <p:nvPr/>
            </p:nvCxnSpPr>
            <p:spPr>
              <a:xfrm>
                <a:off x="4701541" y="3626742"/>
                <a:ext cx="4005072" cy="0"/>
              </a:xfrm>
              <a:prstGeom prst="line">
                <a:avLst/>
              </a:prstGeom>
              <a:noFill/>
              <a:ln w="19050" cap="flat" cmpd="sng" algn="ctr">
                <a:solidFill>
                  <a:srgbClr val="FF0000"/>
                </a:solidFill>
                <a:prstDash val="lgDash"/>
                <a:miter lim="800000"/>
              </a:ln>
              <a:effectLst/>
            </p:spPr>
          </p:cxnSp>
        </p:grpSp>
        <p:sp>
          <p:nvSpPr>
            <p:cNvPr id="10" name="Rectangle 9">
              <a:extLst>
                <a:ext uri="{FF2B5EF4-FFF2-40B4-BE49-F238E27FC236}">
                  <a16:creationId xmlns:a16="http://schemas.microsoft.com/office/drawing/2014/main" xmlns="" id="{554825B0-D9EA-42BB-8B0E-BC36C47B94E1}"/>
                </a:ext>
              </a:extLst>
            </p:cNvPr>
            <p:cNvSpPr/>
            <p:nvPr/>
          </p:nvSpPr>
          <p:spPr>
            <a:xfrm>
              <a:off x="5036735" y="1916668"/>
              <a:ext cx="2118529" cy="400109"/>
            </a:xfrm>
            <a:prstGeom prst="rect">
              <a:avLst/>
            </a:prstGeom>
          </p:spPr>
          <p:txBody>
            <a:bodyPr wrap="none">
              <a:spAutoFit/>
            </a:bodyPr>
            <a:lstStyle/>
            <a:p>
              <a:pPr algn="ctr"/>
              <a:r>
                <a:rPr lang="en-US" sz="1350" b="1" dirty="0">
                  <a:solidFill>
                    <a:srgbClr val="0070C0"/>
                  </a:solidFill>
                </a:rPr>
                <a:t>Core Partitioning</a:t>
              </a:r>
              <a:endParaRPr lang="en-US" sz="1350" dirty="0">
                <a:solidFill>
                  <a:srgbClr val="0070C0"/>
                </a:solidFill>
              </a:endParaRPr>
            </a:p>
          </p:txBody>
        </p:sp>
      </p:grpSp>
      <p:sp>
        <p:nvSpPr>
          <p:cNvPr id="13" name="Rectangle: Rounded Corners 12">
            <a:extLst>
              <a:ext uri="{FF2B5EF4-FFF2-40B4-BE49-F238E27FC236}">
                <a16:creationId xmlns:a16="http://schemas.microsoft.com/office/drawing/2014/main" xmlns="" id="{2F5B1A1A-0A62-44B5-9A62-0BA8151E2C79}"/>
              </a:ext>
            </a:extLst>
          </p:cNvPr>
          <p:cNvSpPr/>
          <p:nvPr/>
        </p:nvSpPr>
        <p:spPr>
          <a:xfrm>
            <a:off x="3906567" y="1815354"/>
            <a:ext cx="4785196" cy="1896035"/>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214313" indent="-214313">
              <a:buFont typeface="Arial" panose="020B0604020202020204" pitchFamily="34" charset="0"/>
              <a:buChar char="•"/>
            </a:pPr>
            <a:r>
              <a:rPr lang="en-US" sz="1350" dirty="0">
                <a:solidFill>
                  <a:schemeClr val="tx1"/>
                </a:solidFill>
              </a:rPr>
              <a:t>PBS </a:t>
            </a:r>
            <a:r>
              <a:rPr lang="en-US" sz="1350" b="1" dirty="0">
                <a:solidFill>
                  <a:srgbClr val="FF0000"/>
                </a:solidFill>
              </a:rPr>
              <a:t>enhances WS and FI</a:t>
            </a:r>
            <a:r>
              <a:rPr lang="en-US" sz="1350" dirty="0"/>
              <a:t> under both equal and unequal core partitioning scenarios</a:t>
            </a:r>
          </a:p>
          <a:p>
            <a:pPr marL="214313" indent="-214313">
              <a:buFont typeface="Arial" panose="020B0604020202020204" pitchFamily="34" charset="0"/>
              <a:buChar char="•"/>
            </a:pPr>
            <a:endParaRPr lang="en-US" sz="1350" dirty="0">
              <a:solidFill>
                <a:schemeClr val="tx1"/>
              </a:solidFill>
            </a:endParaRPr>
          </a:p>
          <a:p>
            <a:pPr marL="214313" indent="-214313">
              <a:buFont typeface="Arial" panose="020B0604020202020204" pitchFamily="34" charset="0"/>
              <a:buChar char="•"/>
            </a:pPr>
            <a:r>
              <a:rPr lang="en-US" sz="1350" dirty="0"/>
              <a:t>PBS benefits reduce with unequal partitioning because with different core partitioning </a:t>
            </a:r>
            <a:r>
              <a:rPr lang="en-US" sz="1350" b="1" dirty="0">
                <a:solidFill>
                  <a:srgbClr val="FF0000"/>
                </a:solidFill>
              </a:rPr>
              <a:t>each application executes with a different amount of TLP</a:t>
            </a:r>
          </a:p>
          <a:p>
            <a:pPr algn="ctr"/>
            <a:endParaRPr lang="en-US" sz="1350" dirty="0">
              <a:solidFill>
                <a:schemeClr val="tx1"/>
              </a:solidFill>
            </a:endParaRPr>
          </a:p>
        </p:txBody>
      </p:sp>
      <p:sp>
        <p:nvSpPr>
          <p:cNvPr id="12" name="Rectangle: Rounded Corners 11">
            <a:extLst>
              <a:ext uri="{FF2B5EF4-FFF2-40B4-BE49-F238E27FC236}">
                <a16:creationId xmlns:a16="http://schemas.microsoft.com/office/drawing/2014/main" xmlns="" id="{EC4B8640-8C2B-42B9-A3B5-CAD77614034D}"/>
              </a:ext>
            </a:extLst>
          </p:cNvPr>
          <p:cNvSpPr/>
          <p:nvPr/>
        </p:nvSpPr>
        <p:spPr>
          <a:xfrm>
            <a:off x="1831490" y="3937299"/>
            <a:ext cx="5486400" cy="829964"/>
          </a:xfrm>
          <a:prstGeom prst="roundRect">
            <a:avLst/>
          </a:prstGeom>
          <a:noFill/>
          <a:ln w="19050">
            <a:prstDash val="lgDash"/>
          </a:ln>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solidFill>
                  <a:schemeClr val="tx1"/>
                </a:solidFill>
              </a:rPr>
              <a:t>Core partitioning techniques do not completely solve the interference problem and PBS can provide additional benefits</a:t>
            </a:r>
          </a:p>
        </p:txBody>
      </p:sp>
    </p:spTree>
    <p:extLst>
      <p:ext uri="{BB962C8B-B14F-4D97-AF65-F5344CB8AC3E}">
        <p14:creationId xmlns:p14="http://schemas.microsoft.com/office/powerpoint/2010/main" val="13995307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25" y="-38809"/>
            <a:ext cx="8931349" cy="857250"/>
          </a:xfrm>
        </p:spPr>
        <p:txBody>
          <a:bodyPr/>
          <a:lstStyle/>
          <a:p>
            <a:r>
              <a:rPr lang="en-US" dirty="0" smtClean="0"/>
              <a:t>How Acceleration Works</a:t>
            </a:r>
            <a:endParaRPr lang="en-US" dirty="0"/>
          </a:p>
        </p:txBody>
      </p:sp>
      <p:pic>
        <p:nvPicPr>
          <p:cNvPr id="5" name="Picture 4"/>
          <p:cNvPicPr>
            <a:picLocks noChangeAspect="1"/>
          </p:cNvPicPr>
          <p:nvPr/>
        </p:nvPicPr>
        <p:blipFill>
          <a:blip r:embed="rId3"/>
          <a:srcRect l="18871" t="29412" r="53641"/>
          <a:stretch>
            <a:fillRect/>
          </a:stretch>
        </p:blipFill>
        <p:spPr>
          <a:xfrm>
            <a:off x="1257300" y="800100"/>
            <a:ext cx="1600200" cy="2506980"/>
          </a:xfrm>
          <a:prstGeom prst="rect">
            <a:avLst/>
          </a:prstGeom>
        </p:spPr>
      </p:pic>
      <p:pic>
        <p:nvPicPr>
          <p:cNvPr id="6" name="Picture 5"/>
          <p:cNvPicPr>
            <a:picLocks noChangeAspect="1"/>
          </p:cNvPicPr>
          <p:nvPr/>
        </p:nvPicPr>
        <p:blipFill>
          <a:blip r:embed="rId3"/>
          <a:srcRect l="47275" t="29412" r="23405"/>
          <a:stretch>
            <a:fillRect/>
          </a:stretch>
        </p:blipFill>
        <p:spPr>
          <a:xfrm>
            <a:off x="5943600" y="768465"/>
            <a:ext cx="1828800" cy="2514600"/>
          </a:xfrm>
          <a:prstGeom prst="rect">
            <a:avLst/>
          </a:prstGeom>
        </p:spPr>
      </p:pic>
      <p:sp>
        <p:nvSpPr>
          <p:cNvPr id="7" name="Rounded Rectangle 6"/>
          <p:cNvSpPr/>
          <p:nvPr/>
        </p:nvSpPr>
        <p:spPr>
          <a:xfrm>
            <a:off x="1257300" y="3371851"/>
            <a:ext cx="1657350" cy="285749"/>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Fewer Cores</a:t>
            </a:r>
          </a:p>
        </p:txBody>
      </p:sp>
      <p:sp>
        <p:nvSpPr>
          <p:cNvPr id="8" name="Rounded Rectangle 7"/>
          <p:cNvSpPr/>
          <p:nvPr/>
        </p:nvSpPr>
        <p:spPr>
          <a:xfrm>
            <a:off x="1257300" y="3771900"/>
            <a:ext cx="1657350" cy="40005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Optimized for Latency</a:t>
            </a:r>
          </a:p>
        </p:txBody>
      </p:sp>
      <p:sp>
        <p:nvSpPr>
          <p:cNvPr id="9" name="Rounded Rectangle 8"/>
          <p:cNvSpPr/>
          <p:nvPr/>
        </p:nvSpPr>
        <p:spPr>
          <a:xfrm>
            <a:off x="1257300" y="4286250"/>
            <a:ext cx="1657350" cy="3429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Great for Sequential Code</a:t>
            </a:r>
          </a:p>
        </p:txBody>
      </p:sp>
      <p:sp>
        <p:nvSpPr>
          <p:cNvPr id="16" name="Rounded Rectangle 15"/>
          <p:cNvSpPr/>
          <p:nvPr/>
        </p:nvSpPr>
        <p:spPr>
          <a:xfrm>
            <a:off x="6057900" y="3371850"/>
            <a:ext cx="1657350" cy="3429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Large Number of Cores</a:t>
            </a:r>
          </a:p>
        </p:txBody>
      </p:sp>
      <p:sp>
        <p:nvSpPr>
          <p:cNvPr id="17" name="Rounded Rectangle 16"/>
          <p:cNvSpPr/>
          <p:nvPr/>
        </p:nvSpPr>
        <p:spPr>
          <a:xfrm>
            <a:off x="6057900" y="3771900"/>
            <a:ext cx="1657350" cy="40005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Optimized for Throughput</a:t>
            </a:r>
          </a:p>
        </p:txBody>
      </p:sp>
      <p:sp>
        <p:nvSpPr>
          <p:cNvPr id="18" name="Rounded Rectangle 17"/>
          <p:cNvSpPr/>
          <p:nvPr/>
        </p:nvSpPr>
        <p:spPr>
          <a:xfrm>
            <a:off x="6057900" y="4286250"/>
            <a:ext cx="1657350" cy="3429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Great for </a:t>
            </a:r>
          </a:p>
          <a:p>
            <a:pPr algn="ctr"/>
            <a:r>
              <a:rPr lang="en-US" sz="1275" b="1" dirty="0">
                <a:ln w="0"/>
                <a:solidFill>
                  <a:schemeClr val="tx1"/>
                </a:solidFill>
                <a:effectLst>
                  <a:outerShdw blurRad="38100" dist="19050" dir="2700000" algn="tl" rotWithShape="0">
                    <a:schemeClr val="dk1">
                      <a:alpha val="40000"/>
                    </a:schemeClr>
                  </a:outerShdw>
                </a:effectLst>
              </a:rPr>
              <a:t>Parallel Code</a:t>
            </a:r>
          </a:p>
        </p:txBody>
      </p:sp>
      <p:sp>
        <p:nvSpPr>
          <p:cNvPr id="27" name="Rounded Rectangle 26"/>
          <p:cNvSpPr/>
          <p:nvPr/>
        </p:nvSpPr>
        <p:spPr>
          <a:xfrm>
            <a:off x="3543300" y="800101"/>
            <a:ext cx="1714500" cy="285749"/>
          </a:xfrm>
          <a:prstGeom prst="roundRect">
            <a:avLst/>
          </a:pr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75" b="1" dirty="0">
                <a:ln w="0"/>
                <a:solidFill>
                  <a:schemeClr val="tx1"/>
                </a:solidFill>
                <a:effectLst>
                  <a:outerShdw blurRad="38100" dist="19050" dir="2700000" algn="tl" rotWithShape="0">
                    <a:schemeClr val="dk1">
                      <a:alpha val="40000"/>
                    </a:schemeClr>
                  </a:outerShdw>
                </a:effectLst>
              </a:rPr>
              <a:t>Application Code</a:t>
            </a:r>
          </a:p>
        </p:txBody>
      </p:sp>
      <p:grpSp>
        <p:nvGrpSpPr>
          <p:cNvPr id="3" name="Group 2"/>
          <p:cNvGrpSpPr/>
          <p:nvPr/>
        </p:nvGrpSpPr>
        <p:grpSpPr>
          <a:xfrm>
            <a:off x="3543300" y="1143000"/>
            <a:ext cx="1714500" cy="1771650"/>
            <a:chOff x="3200400" y="1524000"/>
            <a:chExt cx="2286000" cy="2362200"/>
          </a:xfrm>
        </p:grpSpPr>
        <p:sp>
          <p:nvSpPr>
            <p:cNvPr id="19" name="Rectangle 18"/>
            <p:cNvSpPr/>
            <p:nvPr/>
          </p:nvSpPr>
          <p:spPr>
            <a:xfrm>
              <a:off x="3352800" y="1702260"/>
              <a:ext cx="1905000" cy="65994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000000"/>
                  </a:solidFill>
                </a:rPr>
                <a:t>Sequential Code</a:t>
              </a:r>
            </a:p>
          </p:txBody>
        </p:sp>
        <p:sp>
          <p:nvSpPr>
            <p:cNvPr id="21" name="Rectangle 20"/>
            <p:cNvSpPr/>
            <p:nvPr/>
          </p:nvSpPr>
          <p:spPr>
            <a:xfrm>
              <a:off x="3352800" y="2472420"/>
              <a:ext cx="1905000" cy="651780"/>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rPr>
                <a:t>Parallel Code</a:t>
              </a:r>
            </a:p>
          </p:txBody>
        </p:sp>
        <p:sp>
          <p:nvSpPr>
            <p:cNvPr id="23" name="Rectangle 22"/>
            <p:cNvSpPr/>
            <p:nvPr/>
          </p:nvSpPr>
          <p:spPr>
            <a:xfrm>
              <a:off x="3352800" y="3302460"/>
              <a:ext cx="1981200" cy="53302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rgbClr val="000000"/>
                  </a:solidFill>
                </a:rPr>
                <a:t>Sequential Code</a:t>
              </a:r>
            </a:p>
          </p:txBody>
        </p:sp>
        <p:sp>
          <p:nvSpPr>
            <p:cNvPr id="28" name="Rectangle 27"/>
            <p:cNvSpPr/>
            <p:nvPr/>
          </p:nvSpPr>
          <p:spPr>
            <a:xfrm>
              <a:off x="3200400" y="1524000"/>
              <a:ext cx="2286000" cy="2362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9" name="Right Arrow 28"/>
          <p:cNvSpPr/>
          <p:nvPr/>
        </p:nvSpPr>
        <p:spPr>
          <a:xfrm>
            <a:off x="5143500" y="1943100"/>
            <a:ext cx="742950" cy="3429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ight Arrow 29"/>
          <p:cNvSpPr/>
          <p:nvPr/>
        </p:nvSpPr>
        <p:spPr>
          <a:xfrm rot="10800000">
            <a:off x="2872125" y="1371600"/>
            <a:ext cx="711315" cy="342900"/>
          </a:xfrm>
          <a:prstGeom prst="rightArrow">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ight Arrow 31"/>
          <p:cNvSpPr/>
          <p:nvPr/>
        </p:nvSpPr>
        <p:spPr>
          <a:xfrm rot="10800000">
            <a:off x="2874510" y="2440440"/>
            <a:ext cx="711315" cy="342900"/>
          </a:xfrm>
          <a:prstGeom prst="rightArrow">
            <a:avLst/>
          </a:prstGeom>
          <a:solidFill>
            <a:srgbClr val="33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ounded Rectangle 19"/>
          <p:cNvSpPr/>
          <p:nvPr/>
        </p:nvSpPr>
        <p:spPr>
          <a:xfrm>
            <a:off x="1232981" y="3316808"/>
            <a:ext cx="6743700" cy="1371600"/>
          </a:xfrm>
          <a:prstGeom prst="round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0"/>
                <a:solidFill>
                  <a:schemeClr val="tx1"/>
                </a:solidFill>
                <a:effectLst>
                  <a:outerShdw blurRad="38100" dist="19050" dir="2700000" algn="tl" rotWithShape="0">
                    <a:schemeClr val="dk1">
                      <a:alpha val="40000"/>
                    </a:schemeClr>
                  </a:outerShdw>
                </a:effectLst>
                <a:latin typeface="Arial"/>
                <a:cs typeface="Arial"/>
              </a:rPr>
              <a:t>Many supercomputers </a:t>
            </a:r>
            <a:endParaRPr lang="en-US" sz="2400" b="1" dirty="0">
              <a:ln w="0"/>
              <a:solidFill>
                <a:schemeClr val="tx1"/>
              </a:solidFill>
              <a:effectLst>
                <a:outerShdw blurRad="38100" dist="19050" dir="2700000" algn="tl" rotWithShape="0">
                  <a:schemeClr val="dk1">
                    <a:alpha val="40000"/>
                  </a:schemeClr>
                </a:outerShdw>
              </a:effectLst>
              <a:latin typeface="Arial"/>
              <a:cs typeface="Arial"/>
            </a:endParaRPr>
          </a:p>
          <a:p>
            <a:pPr algn="ctr"/>
            <a:r>
              <a:rPr lang="en-US" sz="2400" b="1" dirty="0">
                <a:ln w="0"/>
                <a:solidFill>
                  <a:schemeClr val="tx1"/>
                </a:solidFill>
                <a:effectLst>
                  <a:outerShdw blurRad="38100" dist="19050" dir="2700000" algn="tl" rotWithShape="0">
                    <a:schemeClr val="dk1">
                      <a:alpha val="40000"/>
                    </a:schemeClr>
                  </a:outerShdw>
                </a:effectLst>
                <a:latin typeface="Arial"/>
                <a:cs typeface="Arial"/>
              </a:rPr>
              <a:t>in the green500 list employ accelerators. </a:t>
            </a:r>
          </a:p>
        </p:txBody>
      </p:sp>
      <p:sp>
        <p:nvSpPr>
          <p:cNvPr id="24" name="Rectangle 23"/>
          <p:cNvSpPr/>
          <p:nvPr/>
        </p:nvSpPr>
        <p:spPr>
          <a:xfrm>
            <a:off x="6057900" y="2743200"/>
            <a:ext cx="1714500" cy="514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25" b="1" dirty="0">
                <a:latin typeface="Arial"/>
                <a:cs typeface="Arial"/>
              </a:rPr>
              <a:t>Accelerator </a:t>
            </a:r>
          </a:p>
          <a:p>
            <a:pPr algn="ctr"/>
            <a:r>
              <a:rPr lang="en-US" sz="1725" b="1" dirty="0">
                <a:latin typeface="Arial"/>
                <a:cs typeface="Arial"/>
              </a:rPr>
              <a:t>(e.g., GPU)</a:t>
            </a:r>
          </a:p>
        </p:txBody>
      </p:sp>
      <p:sp>
        <p:nvSpPr>
          <p:cNvPr id="22" name="Slide Number Placeholder 21"/>
          <p:cNvSpPr>
            <a:spLocks noGrp="1"/>
          </p:cNvSpPr>
          <p:nvPr>
            <p:ph type="sldNum" sz="quarter" idx="11"/>
          </p:nvPr>
        </p:nvSpPr>
        <p:spPr/>
        <p:txBody>
          <a:bodyPr/>
          <a:lstStyle/>
          <a:p>
            <a:fld id="{323594FA-E141-4234-AE05-360401972BE7}" type="slidenum">
              <a:rPr lang="en-US" altLang="en-US" smtClean="0"/>
              <a:pPr/>
              <a:t>7</a:t>
            </a:fld>
            <a:endParaRPr lang="en-US" altLang="en-US" dirty="0"/>
          </a:p>
        </p:txBody>
      </p:sp>
    </p:spTree>
    <p:extLst>
      <p:ext uri="{BB962C8B-B14F-4D97-AF65-F5344CB8AC3E}">
        <p14:creationId xmlns:p14="http://schemas.microsoft.com/office/powerpoint/2010/main" val="160204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7" grpId="0" animBg="1"/>
      <p:bldP spid="18" grpId="0" animBg="1"/>
      <p:bldP spid="27" grpId="0" animBg="1"/>
      <p:bldP spid="29" grpId="0" animBg="1"/>
      <p:bldP spid="30" grpId="0" animBg="1"/>
      <p:bldP spid="32"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71F9A-ECB4-4ED7-96E4-48986434D059}"/>
              </a:ext>
            </a:extLst>
          </p:cNvPr>
          <p:cNvSpPr>
            <a:spLocks noGrp="1"/>
          </p:cNvSpPr>
          <p:nvPr>
            <p:ph type="title"/>
          </p:nvPr>
        </p:nvSpPr>
        <p:spPr/>
        <p:txBody>
          <a:bodyPr/>
          <a:lstStyle/>
          <a:p>
            <a:r>
              <a:rPr lang="en-US" dirty="0"/>
              <a:t>Evaluation – Case Studies</a:t>
            </a:r>
          </a:p>
        </p:txBody>
      </p:sp>
      <p:sp>
        <p:nvSpPr>
          <p:cNvPr id="3" name="Footer Placeholder 2">
            <a:extLst>
              <a:ext uri="{FF2B5EF4-FFF2-40B4-BE49-F238E27FC236}">
                <a16:creationId xmlns:a16="http://schemas.microsoft.com/office/drawing/2014/main" xmlns="" id="{48D3B476-77EE-4FFD-83F6-7B5A413E3E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A6AD567-2CC6-4148-8274-5395BDC6B1C6}"/>
              </a:ext>
            </a:extLst>
          </p:cNvPr>
          <p:cNvSpPr>
            <a:spLocks noGrp="1"/>
          </p:cNvSpPr>
          <p:nvPr>
            <p:ph type="sldNum" sz="quarter" idx="12"/>
          </p:nvPr>
        </p:nvSpPr>
        <p:spPr/>
        <p:txBody>
          <a:bodyPr/>
          <a:lstStyle/>
          <a:p>
            <a:fld id="{98ECD8BD-D1A9-4DC4-89AE-4427480F30AB}" type="slidenum">
              <a:rPr lang="en-US" smtClean="0"/>
              <a:t>70</a:t>
            </a:fld>
            <a:endParaRPr lang="en-US"/>
          </a:p>
        </p:txBody>
      </p:sp>
      <p:grpSp>
        <p:nvGrpSpPr>
          <p:cNvPr id="4" name="Group 3">
            <a:extLst>
              <a:ext uri="{FF2B5EF4-FFF2-40B4-BE49-F238E27FC236}">
                <a16:creationId xmlns:a16="http://schemas.microsoft.com/office/drawing/2014/main" xmlns="" id="{7C690270-A459-4212-A4C5-053F2BA90525}"/>
              </a:ext>
            </a:extLst>
          </p:cNvPr>
          <p:cNvGrpSpPr/>
          <p:nvPr/>
        </p:nvGrpSpPr>
        <p:grpSpPr>
          <a:xfrm>
            <a:off x="533851" y="1437501"/>
            <a:ext cx="3429000" cy="2334399"/>
            <a:chOff x="3810000" y="1916668"/>
            <a:chExt cx="4572000" cy="3112532"/>
          </a:xfrm>
        </p:grpSpPr>
        <p:graphicFrame>
          <p:nvGraphicFramePr>
            <p:cNvPr id="7" name="Chart 6">
              <a:extLst>
                <a:ext uri="{FF2B5EF4-FFF2-40B4-BE49-F238E27FC236}">
                  <a16:creationId xmlns:a16="http://schemas.microsoft.com/office/drawing/2014/main" xmlns="" id="{6ACB1416-8F20-4AAF-982C-D580E163650B}"/>
                </a:ext>
              </a:extLst>
            </p:cNvPr>
            <p:cNvGraphicFramePr>
              <a:graphicFrameLocks/>
            </p:cNvGraphicFramePr>
            <p:nvPr>
              <p:extLst/>
            </p:nvPr>
          </p:nvGraphicFramePr>
          <p:xfrm>
            <a:off x="3810000" y="2286000"/>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xmlns="" id="{7132F75B-C5C8-4B7D-AA52-3DB51E48C2DC}"/>
                </a:ext>
              </a:extLst>
            </p:cNvPr>
            <p:cNvSpPr/>
            <p:nvPr/>
          </p:nvSpPr>
          <p:spPr>
            <a:xfrm>
              <a:off x="4953380" y="1916668"/>
              <a:ext cx="2285241" cy="400109"/>
            </a:xfrm>
            <a:prstGeom prst="rect">
              <a:avLst/>
            </a:prstGeom>
          </p:spPr>
          <p:txBody>
            <a:bodyPr wrap="none">
              <a:spAutoFit/>
            </a:bodyPr>
            <a:lstStyle/>
            <a:p>
              <a:pPr algn="ctr"/>
              <a:r>
                <a:rPr lang="en-US" sz="1350" b="1" dirty="0">
                  <a:solidFill>
                    <a:srgbClr val="0070C0"/>
                  </a:solidFill>
                </a:rPr>
                <a:t>Cache Partitioning</a:t>
              </a:r>
              <a:endParaRPr lang="en-US" sz="1350" dirty="0">
                <a:solidFill>
                  <a:srgbClr val="0070C0"/>
                </a:solidFill>
              </a:endParaRPr>
            </a:p>
          </p:txBody>
        </p:sp>
      </p:grpSp>
      <p:sp>
        <p:nvSpPr>
          <p:cNvPr id="10" name="Rectangle: Rounded Corners 9">
            <a:extLst>
              <a:ext uri="{FF2B5EF4-FFF2-40B4-BE49-F238E27FC236}">
                <a16:creationId xmlns:a16="http://schemas.microsoft.com/office/drawing/2014/main" xmlns="" id="{99789ECE-7E6E-4D08-A2F7-0517CA51EBB5}"/>
              </a:ext>
            </a:extLst>
          </p:cNvPr>
          <p:cNvSpPr/>
          <p:nvPr/>
        </p:nvSpPr>
        <p:spPr>
          <a:xfrm>
            <a:off x="3906567" y="1815354"/>
            <a:ext cx="4785196" cy="1896035"/>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214313" indent="-214313">
              <a:buFont typeface="Arial" panose="020B0604020202020204" pitchFamily="34" charset="0"/>
              <a:buChar char="•"/>
            </a:pPr>
            <a:r>
              <a:rPr lang="en-US" sz="1350" dirty="0">
                <a:solidFill>
                  <a:schemeClr val="tx1"/>
                </a:solidFill>
              </a:rPr>
              <a:t>PBS</a:t>
            </a:r>
            <a:r>
              <a:rPr lang="en-US" sz="1350" b="1" dirty="0">
                <a:solidFill>
                  <a:srgbClr val="FF0000"/>
                </a:solidFill>
              </a:rPr>
              <a:t> improves WS and FI</a:t>
            </a:r>
            <a:r>
              <a:rPr lang="en-US" sz="1350" dirty="0"/>
              <a:t> under both Shared and Equal scenarios</a:t>
            </a:r>
          </a:p>
          <a:p>
            <a:pPr marL="214313" indent="-214313">
              <a:buFont typeface="Arial" panose="020B0604020202020204" pitchFamily="34" charset="0"/>
              <a:buChar char="•"/>
            </a:pPr>
            <a:endParaRPr lang="en-US" sz="1350" dirty="0">
              <a:solidFill>
                <a:schemeClr val="tx1"/>
              </a:solidFill>
            </a:endParaRPr>
          </a:p>
          <a:p>
            <a:pPr marL="214313" indent="-214313">
              <a:buFont typeface="Arial" panose="020B0604020202020204" pitchFamily="34" charset="0"/>
              <a:buChar char="•"/>
            </a:pPr>
            <a:r>
              <a:rPr lang="en-US" sz="1350" dirty="0"/>
              <a:t>Cache partitioning can alleviate the interference at L2</a:t>
            </a:r>
          </a:p>
        </p:txBody>
      </p:sp>
      <p:sp>
        <p:nvSpPr>
          <p:cNvPr id="9" name="Rectangle: Rounded Corners 8">
            <a:extLst>
              <a:ext uri="{FF2B5EF4-FFF2-40B4-BE49-F238E27FC236}">
                <a16:creationId xmlns:a16="http://schemas.microsoft.com/office/drawing/2014/main" xmlns="" id="{2CAA35C7-7335-4CB4-B32E-4366466504AE}"/>
              </a:ext>
            </a:extLst>
          </p:cNvPr>
          <p:cNvSpPr/>
          <p:nvPr/>
        </p:nvSpPr>
        <p:spPr>
          <a:xfrm>
            <a:off x="1831490" y="3937299"/>
            <a:ext cx="5486400" cy="829964"/>
          </a:xfrm>
          <a:prstGeom prst="roundRect">
            <a:avLst/>
          </a:prstGeom>
          <a:noFill/>
          <a:ln w="19050">
            <a:prstDash val="lgDash"/>
          </a:ln>
        </p:spPr>
        <p:style>
          <a:lnRef idx="2">
            <a:schemeClr val="dk1"/>
          </a:lnRef>
          <a:fillRef idx="1">
            <a:schemeClr val="lt1"/>
          </a:fillRef>
          <a:effectRef idx="0">
            <a:schemeClr val="dk1"/>
          </a:effectRef>
          <a:fontRef idx="minor">
            <a:schemeClr val="dk1"/>
          </a:fontRef>
        </p:style>
        <p:txBody>
          <a:bodyPr rtlCol="0" anchor="ctr"/>
          <a:lstStyle/>
          <a:p>
            <a:pPr algn="ctr"/>
            <a:r>
              <a:rPr lang="en-US" sz="1350" b="1" dirty="0"/>
              <a:t>Cache partitioning might be </a:t>
            </a:r>
            <a:r>
              <a:rPr lang="en-US" sz="1350" b="1" dirty="0">
                <a:solidFill>
                  <a:schemeClr val="tx1"/>
                </a:solidFill>
              </a:rPr>
              <a:t>suboptimal (</a:t>
            </a:r>
            <a:r>
              <a:rPr lang="en-US" sz="1350" b="1" dirty="0">
                <a:solidFill>
                  <a:srgbClr val="FF0000"/>
                </a:solidFill>
              </a:rPr>
              <a:t>underutilization</a:t>
            </a:r>
            <a:r>
              <a:rPr lang="en-US" sz="1350" b="1" dirty="0">
                <a:solidFill>
                  <a:schemeClr val="tx1"/>
                </a:solidFill>
              </a:rPr>
              <a:t>) </a:t>
            </a:r>
            <a:r>
              <a:rPr lang="en-US" sz="1350" b="1" dirty="0"/>
              <a:t>when different applications utilize the caches differently</a:t>
            </a:r>
            <a:endParaRPr lang="en-US" sz="1350" b="1" dirty="0">
              <a:solidFill>
                <a:schemeClr val="tx1"/>
              </a:solidFill>
            </a:endParaRPr>
          </a:p>
        </p:txBody>
      </p:sp>
    </p:spTree>
    <p:extLst>
      <p:ext uri="{BB962C8B-B14F-4D97-AF65-F5344CB8AC3E}">
        <p14:creationId xmlns:p14="http://schemas.microsoft.com/office/powerpoint/2010/main" val="4564412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p:nvPr/>
        </p:nvGrpSpPr>
        <p:grpSpPr>
          <a:xfrm>
            <a:off x="742950" y="797715"/>
            <a:ext cx="4171950" cy="3317085"/>
            <a:chOff x="-658837" y="1125527"/>
            <a:chExt cx="6161649" cy="4970473"/>
          </a:xfrm>
        </p:grpSpPr>
        <p:sp>
          <p:nvSpPr>
            <p:cNvPr id="96" name="TextBox 95"/>
            <p:cNvSpPr txBox="1"/>
            <p:nvPr/>
          </p:nvSpPr>
          <p:spPr>
            <a:xfrm>
              <a:off x="-658837" y="1125527"/>
              <a:ext cx="6161649" cy="553424"/>
            </a:xfrm>
            <a:prstGeom prst="rect">
              <a:avLst/>
            </a:prstGeom>
            <a:noFill/>
          </p:spPr>
          <p:txBody>
            <a:bodyPr wrap="square" rtlCol="0">
              <a:spAutoFit/>
            </a:bodyPr>
            <a:lstStyle/>
            <a:p>
              <a:pPr algn="ctr"/>
              <a:r>
                <a:rPr lang="en-US" b="1" dirty="0">
                  <a:latin typeface="Arial"/>
                  <a:cs typeface="Arial"/>
                </a:rPr>
                <a:t>SIMT Cores</a:t>
              </a:r>
            </a:p>
          </p:txBody>
        </p:sp>
        <p:grpSp>
          <p:nvGrpSpPr>
            <p:cNvPr id="4" name="Group 68"/>
            <p:cNvGrpSpPr/>
            <p:nvPr/>
          </p:nvGrpSpPr>
          <p:grpSpPr>
            <a:xfrm>
              <a:off x="152400" y="4876800"/>
              <a:ext cx="1752600" cy="1219200"/>
              <a:chOff x="228600" y="4419600"/>
              <a:chExt cx="1752600" cy="1219200"/>
            </a:xfrm>
          </p:grpSpPr>
          <p:sp>
            <p:nvSpPr>
              <p:cNvPr id="89" name="Rectangle 88"/>
              <p:cNvSpPr/>
              <p:nvPr/>
            </p:nvSpPr>
            <p:spPr>
              <a:xfrm>
                <a:off x="228600" y="4419600"/>
                <a:ext cx="1752600" cy="1219200"/>
              </a:xfrm>
              <a:prstGeom prst="rect">
                <a:avLst/>
              </a:prstGeom>
              <a:solidFill>
                <a:srgbClr val="0000F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latin typeface="Arial" pitchFamily="34" charset="0"/>
                    <a:cs typeface="Arial" pitchFamily="34" charset="0"/>
                  </a:rPr>
                  <a:t>GPU</a:t>
                </a:r>
              </a:p>
              <a:p>
                <a:pPr algn="ctr"/>
                <a:r>
                  <a:rPr lang="en-US" b="1" dirty="0">
                    <a:latin typeface="Arial" pitchFamily="34" charset="0"/>
                    <a:cs typeface="Arial" pitchFamily="34" charset="0"/>
                  </a:rPr>
                  <a:t>Memory</a:t>
                </a:r>
              </a:p>
            </p:txBody>
          </p:sp>
          <p:sp>
            <p:nvSpPr>
              <p:cNvPr id="85" name="Rectangle 84"/>
              <p:cNvSpPr/>
              <p:nvPr/>
            </p:nvSpPr>
            <p:spPr>
              <a:xfrm>
                <a:off x="228600" y="4419600"/>
                <a:ext cx="1752600" cy="381000"/>
              </a:xfrm>
              <a:prstGeom prst="rect">
                <a:avLst/>
              </a:prstGeom>
              <a:solidFill>
                <a:srgbClr val="FF0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92" name="Rectangle 91"/>
              <p:cNvSpPr/>
              <p:nvPr/>
            </p:nvSpPr>
            <p:spPr>
              <a:xfrm>
                <a:off x="228600" y="4419600"/>
                <a:ext cx="1752600" cy="381000"/>
              </a:xfrm>
              <a:prstGeom prst="rect">
                <a:avLst/>
              </a:prstGeom>
              <a:solidFill>
                <a:srgbClr val="FF0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L2 cache</a:t>
                </a:r>
              </a:p>
            </p:txBody>
          </p:sp>
        </p:grpSp>
        <p:sp>
          <p:nvSpPr>
            <p:cNvPr id="93" name="Cloud 92"/>
            <p:cNvSpPr/>
            <p:nvPr/>
          </p:nvSpPr>
          <p:spPr>
            <a:xfrm>
              <a:off x="164121" y="3111500"/>
              <a:ext cx="3903787" cy="1093317"/>
            </a:xfrm>
            <a:prstGeom prst="cloud">
              <a:avLst/>
            </a:prstGeom>
            <a:solidFill>
              <a:srgbClr val="00B0F0"/>
            </a:solidFill>
            <a:ln w="28575">
              <a:solidFill>
                <a:schemeClr val="tx2">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latin typeface="Arial" pitchFamily="34" charset="0"/>
                  <a:cs typeface="Arial" pitchFamily="34" charset="0"/>
                </a:rPr>
                <a:t>Interconnect</a:t>
              </a:r>
              <a:endParaRPr lang="en-US" sz="1650" b="1" dirty="0">
                <a:latin typeface="Arial" pitchFamily="34" charset="0"/>
                <a:cs typeface="Arial" pitchFamily="34" charset="0"/>
              </a:endParaRPr>
            </a:p>
          </p:txBody>
        </p:sp>
        <p:sp>
          <p:nvSpPr>
            <p:cNvPr id="3" name="Down Arrow 2"/>
            <p:cNvSpPr/>
            <p:nvPr/>
          </p:nvSpPr>
          <p:spPr>
            <a:xfrm>
              <a:off x="1981200" y="2590800"/>
              <a:ext cx="458130" cy="533400"/>
            </a:xfrm>
            <a:prstGeom prst="down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dirty="0"/>
            </a:p>
          </p:txBody>
        </p:sp>
        <p:sp>
          <p:nvSpPr>
            <p:cNvPr id="91" name="Down Arrow 90"/>
            <p:cNvSpPr/>
            <p:nvPr/>
          </p:nvSpPr>
          <p:spPr>
            <a:xfrm>
              <a:off x="2057400" y="4267200"/>
              <a:ext cx="458130" cy="533400"/>
            </a:xfrm>
            <a:prstGeom prst="downArrow">
              <a:avLst/>
            </a:prstGeom>
            <a:solidFill>
              <a:srgbClr val="92D05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dirty="0"/>
            </a:p>
          </p:txBody>
        </p:sp>
        <p:grpSp>
          <p:nvGrpSpPr>
            <p:cNvPr id="5" name="Group 67"/>
            <p:cNvGrpSpPr/>
            <p:nvPr/>
          </p:nvGrpSpPr>
          <p:grpSpPr>
            <a:xfrm>
              <a:off x="533400" y="1828800"/>
              <a:ext cx="3505200" cy="1062978"/>
              <a:chOff x="228600" y="1600200"/>
              <a:chExt cx="3505200" cy="1062978"/>
            </a:xfrm>
          </p:grpSpPr>
          <p:sp>
            <p:nvSpPr>
              <p:cNvPr id="59" name="Rectangle 58"/>
              <p:cNvSpPr/>
              <p:nvPr/>
            </p:nvSpPr>
            <p:spPr>
              <a:xfrm>
                <a:off x="228600" y="1600200"/>
                <a:ext cx="609600" cy="685800"/>
              </a:xfrm>
              <a:prstGeom prst="rect">
                <a:avLst/>
              </a:prstGeom>
              <a:gradFill flip="none" rotWithShape="1">
                <a:gsLst>
                  <a:gs pos="0">
                    <a:schemeClr val="accent6">
                      <a:shade val="51000"/>
                      <a:satMod val="130000"/>
                      <a:lumMod val="71000"/>
                    </a:schemeClr>
                  </a:gs>
                  <a:gs pos="80000">
                    <a:schemeClr val="accent6">
                      <a:shade val="93000"/>
                      <a:satMod val="130000"/>
                    </a:schemeClr>
                  </a:gs>
                  <a:gs pos="100000">
                    <a:schemeClr val="accent6">
                      <a:shade val="94000"/>
                      <a:satMod val="135000"/>
                      <a:lumMod val="82000"/>
                      <a:lumOff val="18000"/>
                    </a:schemeClr>
                  </a:gs>
                </a:gsLst>
                <a:path path="circle">
                  <a:fillToRect l="100000" t="100000"/>
                </a:path>
                <a:tileRect r="-100000" b="-100000"/>
              </a:gradFill>
              <a:ln>
                <a:solidFill>
                  <a:schemeClr val="tx2">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dirty="0"/>
              </a:p>
            </p:txBody>
          </p:sp>
          <p:sp>
            <p:nvSpPr>
              <p:cNvPr id="63" name="Rectangle 62"/>
              <p:cNvSpPr/>
              <p:nvPr/>
            </p:nvSpPr>
            <p:spPr>
              <a:xfrm>
                <a:off x="1066800" y="1600200"/>
                <a:ext cx="609600" cy="685800"/>
              </a:xfrm>
              <a:prstGeom prst="rect">
                <a:avLst/>
              </a:prstGeom>
              <a:gradFill flip="none" rotWithShape="1">
                <a:gsLst>
                  <a:gs pos="0">
                    <a:schemeClr val="accent6">
                      <a:shade val="51000"/>
                      <a:satMod val="130000"/>
                      <a:lumMod val="71000"/>
                    </a:schemeClr>
                  </a:gs>
                  <a:gs pos="80000">
                    <a:schemeClr val="accent6">
                      <a:shade val="93000"/>
                      <a:satMod val="130000"/>
                    </a:schemeClr>
                  </a:gs>
                  <a:gs pos="100000">
                    <a:schemeClr val="accent6">
                      <a:shade val="94000"/>
                      <a:satMod val="135000"/>
                      <a:lumMod val="82000"/>
                      <a:lumOff val="18000"/>
                    </a:schemeClr>
                  </a:gs>
                </a:gsLst>
                <a:path path="circle">
                  <a:fillToRect l="100000" t="100000"/>
                </a:path>
                <a:tileRect r="-100000" b="-100000"/>
              </a:gradFill>
              <a:ln>
                <a:solidFill>
                  <a:schemeClr val="tx2">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dirty="0"/>
              </a:p>
            </p:txBody>
          </p:sp>
          <p:sp>
            <p:nvSpPr>
              <p:cNvPr id="64" name="Rectangle 63"/>
              <p:cNvSpPr/>
              <p:nvPr/>
            </p:nvSpPr>
            <p:spPr>
              <a:xfrm>
                <a:off x="1905000" y="1600200"/>
                <a:ext cx="609600" cy="685800"/>
              </a:xfrm>
              <a:prstGeom prst="rect">
                <a:avLst/>
              </a:prstGeom>
              <a:gradFill flip="none" rotWithShape="1">
                <a:gsLst>
                  <a:gs pos="0">
                    <a:schemeClr val="accent6">
                      <a:shade val="51000"/>
                      <a:satMod val="130000"/>
                      <a:lumMod val="71000"/>
                    </a:schemeClr>
                  </a:gs>
                  <a:gs pos="80000">
                    <a:schemeClr val="accent6">
                      <a:shade val="93000"/>
                      <a:satMod val="130000"/>
                    </a:schemeClr>
                  </a:gs>
                  <a:gs pos="100000">
                    <a:schemeClr val="accent6">
                      <a:shade val="94000"/>
                      <a:satMod val="135000"/>
                      <a:lumMod val="82000"/>
                      <a:lumOff val="18000"/>
                    </a:schemeClr>
                  </a:gs>
                </a:gsLst>
                <a:path path="circle">
                  <a:fillToRect l="100000" t="100000"/>
                </a:path>
                <a:tileRect r="-100000" b="-100000"/>
              </a:gradFill>
              <a:ln>
                <a:solidFill>
                  <a:schemeClr val="tx2">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dirty="0"/>
              </a:p>
            </p:txBody>
          </p:sp>
          <p:sp>
            <p:nvSpPr>
              <p:cNvPr id="66" name="Rectangle 65"/>
              <p:cNvSpPr/>
              <p:nvPr/>
            </p:nvSpPr>
            <p:spPr>
              <a:xfrm>
                <a:off x="3124200" y="1600200"/>
                <a:ext cx="609600" cy="685800"/>
              </a:xfrm>
              <a:prstGeom prst="rect">
                <a:avLst/>
              </a:prstGeom>
              <a:gradFill flip="none" rotWithShape="1">
                <a:gsLst>
                  <a:gs pos="0">
                    <a:schemeClr val="accent6">
                      <a:shade val="51000"/>
                      <a:satMod val="130000"/>
                      <a:lumMod val="71000"/>
                    </a:schemeClr>
                  </a:gs>
                  <a:gs pos="80000">
                    <a:schemeClr val="accent6">
                      <a:shade val="93000"/>
                      <a:satMod val="130000"/>
                    </a:schemeClr>
                  </a:gs>
                  <a:gs pos="100000">
                    <a:schemeClr val="accent6">
                      <a:shade val="94000"/>
                      <a:satMod val="135000"/>
                      <a:lumMod val="82000"/>
                      <a:lumOff val="18000"/>
                    </a:schemeClr>
                  </a:gs>
                </a:gsLst>
                <a:path path="circle">
                  <a:fillToRect l="100000" t="100000"/>
                </a:path>
                <a:tileRect r="-100000" b="-100000"/>
              </a:gradFill>
              <a:ln>
                <a:solidFill>
                  <a:schemeClr val="tx2">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dirty="0"/>
              </a:p>
            </p:txBody>
          </p:sp>
          <p:sp>
            <p:nvSpPr>
              <p:cNvPr id="67" name="TextBox 66"/>
              <p:cNvSpPr txBox="1">
                <a:spLocks noChangeArrowheads="1"/>
              </p:cNvSpPr>
              <p:nvPr/>
            </p:nvSpPr>
            <p:spPr bwMode="auto">
              <a:xfrm rot="10800000">
                <a:off x="2628899" y="1763865"/>
                <a:ext cx="478139" cy="899313"/>
              </a:xfrm>
              <a:prstGeom prst="rect">
                <a:avLst/>
              </a:prstGeom>
              <a:noFill/>
              <a:ln w="9525">
                <a:noFill/>
                <a:miter lim="800000"/>
                <a:headEnd/>
                <a:tailEnd/>
              </a:ln>
            </p:spPr>
            <p:txBody>
              <a:bodyPr wrap="square">
                <a:spAutoFit/>
              </a:bodyPr>
              <a:lstStyle/>
              <a:p>
                <a:r>
                  <a:rPr lang="en-CA" sz="3300" dirty="0"/>
                  <a:t>…</a:t>
                </a:r>
              </a:p>
            </p:txBody>
          </p:sp>
        </p:grpSp>
        <p:grpSp>
          <p:nvGrpSpPr>
            <p:cNvPr id="6" name="Group 69"/>
            <p:cNvGrpSpPr/>
            <p:nvPr/>
          </p:nvGrpSpPr>
          <p:grpSpPr>
            <a:xfrm>
              <a:off x="2819400" y="4876800"/>
              <a:ext cx="1752600" cy="1219200"/>
              <a:chOff x="228600" y="4419600"/>
              <a:chExt cx="1752600" cy="1219200"/>
            </a:xfrm>
          </p:grpSpPr>
          <p:sp>
            <p:nvSpPr>
              <p:cNvPr id="71" name="Rectangle 70"/>
              <p:cNvSpPr/>
              <p:nvPr/>
            </p:nvSpPr>
            <p:spPr>
              <a:xfrm>
                <a:off x="228600" y="4419600"/>
                <a:ext cx="1752600" cy="1219200"/>
              </a:xfrm>
              <a:prstGeom prst="rect">
                <a:avLst/>
              </a:prstGeom>
              <a:solidFill>
                <a:srgbClr val="0000FF"/>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a:latin typeface="Arial" pitchFamily="34" charset="0"/>
                    <a:cs typeface="Arial" pitchFamily="34" charset="0"/>
                  </a:rPr>
                  <a:t>GPU</a:t>
                </a:r>
              </a:p>
              <a:p>
                <a:pPr algn="ctr"/>
                <a:r>
                  <a:rPr lang="en-US" b="1" dirty="0">
                    <a:latin typeface="Arial" pitchFamily="34" charset="0"/>
                    <a:cs typeface="Arial" pitchFamily="34" charset="0"/>
                  </a:rPr>
                  <a:t>Memory</a:t>
                </a:r>
              </a:p>
            </p:txBody>
          </p:sp>
          <p:sp>
            <p:nvSpPr>
              <p:cNvPr id="72" name="Rectangle 71"/>
              <p:cNvSpPr/>
              <p:nvPr/>
            </p:nvSpPr>
            <p:spPr>
              <a:xfrm>
                <a:off x="228600" y="4419600"/>
                <a:ext cx="1752600" cy="381000"/>
              </a:xfrm>
              <a:prstGeom prst="rect">
                <a:avLst/>
              </a:prstGeom>
              <a:solidFill>
                <a:srgbClr val="FF0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73" name="Rectangle 72"/>
              <p:cNvSpPr/>
              <p:nvPr/>
            </p:nvSpPr>
            <p:spPr>
              <a:xfrm>
                <a:off x="228600" y="4419600"/>
                <a:ext cx="1752600" cy="381000"/>
              </a:xfrm>
              <a:prstGeom prst="rect">
                <a:avLst/>
              </a:prstGeom>
              <a:solidFill>
                <a:srgbClr val="FF000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itchFamily="34" charset="0"/>
                    <a:cs typeface="Arial" pitchFamily="34" charset="0"/>
                  </a:rPr>
                  <a:t>L2 cache</a:t>
                </a:r>
              </a:p>
            </p:txBody>
          </p:sp>
        </p:grpSp>
        <p:sp>
          <p:nvSpPr>
            <p:cNvPr id="74" name="TextBox 73"/>
            <p:cNvSpPr txBox="1">
              <a:spLocks noChangeArrowheads="1"/>
            </p:cNvSpPr>
            <p:nvPr/>
          </p:nvSpPr>
          <p:spPr bwMode="auto">
            <a:xfrm rot="10800000">
              <a:off x="2210974" y="5040466"/>
              <a:ext cx="478139" cy="899313"/>
            </a:xfrm>
            <a:prstGeom prst="rect">
              <a:avLst/>
            </a:prstGeom>
            <a:noFill/>
            <a:ln w="9525">
              <a:noFill/>
              <a:miter lim="800000"/>
              <a:headEnd/>
              <a:tailEnd/>
            </a:ln>
          </p:spPr>
          <p:txBody>
            <a:bodyPr wrap="square">
              <a:spAutoFit/>
            </a:bodyPr>
            <a:lstStyle/>
            <a:p>
              <a:r>
                <a:rPr lang="en-CA" sz="3300" dirty="0"/>
                <a:t>…</a:t>
              </a:r>
            </a:p>
          </p:txBody>
        </p:sp>
      </p:grpSp>
      <p:grpSp>
        <p:nvGrpSpPr>
          <p:cNvPr id="7" name="Group 265"/>
          <p:cNvGrpSpPr/>
          <p:nvPr/>
        </p:nvGrpSpPr>
        <p:grpSpPr>
          <a:xfrm>
            <a:off x="3914775" y="1266824"/>
            <a:ext cx="4357688" cy="1933575"/>
            <a:chOff x="3619500" y="1384300"/>
            <a:chExt cx="5810250" cy="2578100"/>
          </a:xfrm>
        </p:grpSpPr>
        <p:sp>
          <p:nvSpPr>
            <p:cNvPr id="137" name="Rectangle 136"/>
            <p:cNvSpPr/>
            <p:nvPr/>
          </p:nvSpPr>
          <p:spPr>
            <a:xfrm>
              <a:off x="4343400" y="1828800"/>
              <a:ext cx="3352800" cy="2057400"/>
            </a:xfrm>
            <a:prstGeom prst="rect">
              <a:avLst/>
            </a:prstGeom>
            <a:gradFill flip="none" rotWithShape="1">
              <a:gsLst>
                <a:gs pos="0">
                  <a:schemeClr val="accent6">
                    <a:shade val="51000"/>
                    <a:satMod val="130000"/>
                    <a:lumMod val="71000"/>
                  </a:schemeClr>
                </a:gs>
                <a:gs pos="80000">
                  <a:schemeClr val="accent6">
                    <a:shade val="93000"/>
                    <a:satMod val="130000"/>
                  </a:schemeClr>
                </a:gs>
                <a:gs pos="100000">
                  <a:schemeClr val="accent6">
                    <a:shade val="94000"/>
                    <a:satMod val="135000"/>
                    <a:lumMod val="82000"/>
                    <a:lumOff val="18000"/>
                  </a:schemeClr>
                </a:gs>
              </a:gsLst>
              <a:path path="circle">
                <a:fillToRect l="100000" t="100000"/>
              </a:path>
              <a:tileRect r="-100000" b="-100000"/>
            </a:gradFill>
            <a:ln>
              <a:solidFill>
                <a:schemeClr val="tx2">
                  <a:lumMod val="75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dirty="0"/>
            </a:p>
          </p:txBody>
        </p:sp>
        <p:sp>
          <p:nvSpPr>
            <p:cNvPr id="138" name="Rounded Rectangle 137"/>
            <p:cNvSpPr/>
            <p:nvPr/>
          </p:nvSpPr>
          <p:spPr>
            <a:xfrm>
              <a:off x="4572000" y="2514600"/>
              <a:ext cx="2928938" cy="533400"/>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Scheduler</a:t>
              </a:r>
            </a:p>
          </p:txBody>
        </p:sp>
        <p:sp>
          <p:nvSpPr>
            <p:cNvPr id="140" name="Rectangle 139"/>
            <p:cNvSpPr/>
            <p:nvPr/>
          </p:nvSpPr>
          <p:spPr>
            <a:xfrm>
              <a:off x="6324600" y="3200400"/>
              <a:ext cx="1052512" cy="609600"/>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latin typeface="Arial" pitchFamily="34" charset="0"/>
                  <a:cs typeface="Arial" pitchFamily="34" charset="0"/>
                </a:rPr>
                <a:t>SIMT</a:t>
              </a:r>
            </a:p>
            <a:p>
              <a:pPr algn="ctr"/>
              <a:r>
                <a:rPr lang="en-US" sz="1350" b="1" dirty="0">
                  <a:solidFill>
                    <a:schemeClr val="tx1"/>
                  </a:solidFill>
                  <a:latin typeface="Arial" pitchFamily="34" charset="0"/>
                  <a:cs typeface="Arial" pitchFamily="34" charset="0"/>
                </a:rPr>
                <a:t>Lanes</a:t>
              </a:r>
            </a:p>
          </p:txBody>
        </p:sp>
        <p:sp>
          <p:nvSpPr>
            <p:cNvPr id="141" name="Rectangle 140"/>
            <p:cNvSpPr/>
            <p:nvPr/>
          </p:nvSpPr>
          <p:spPr>
            <a:xfrm>
              <a:off x="4724400" y="3200400"/>
              <a:ext cx="1143000" cy="609600"/>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solidFill>
                  <a:latin typeface="Arial" pitchFamily="34" charset="0"/>
                  <a:cs typeface="Arial" pitchFamily="34" charset="0"/>
                </a:rPr>
                <a:t>L1 Caches</a:t>
              </a:r>
            </a:p>
          </p:txBody>
        </p:sp>
        <p:sp>
          <p:nvSpPr>
            <p:cNvPr id="246" name="TextBox 245"/>
            <p:cNvSpPr txBox="1"/>
            <p:nvPr/>
          </p:nvSpPr>
          <p:spPr>
            <a:xfrm>
              <a:off x="7696200" y="1976735"/>
              <a:ext cx="1733550" cy="492443"/>
            </a:xfrm>
            <a:prstGeom prst="rect">
              <a:avLst/>
            </a:prstGeom>
            <a:noFill/>
          </p:spPr>
          <p:txBody>
            <a:bodyPr wrap="square" rtlCol="0">
              <a:spAutoFit/>
            </a:bodyPr>
            <a:lstStyle/>
            <a:p>
              <a:r>
                <a:rPr lang="en-US" b="1" dirty="0">
                  <a:latin typeface="Arial" pitchFamily="34" charset="0"/>
                  <a:cs typeface="Arial" pitchFamily="34" charset="0"/>
                </a:rPr>
                <a:t>Threads</a:t>
              </a:r>
            </a:p>
          </p:txBody>
        </p:sp>
        <p:grpSp>
          <p:nvGrpSpPr>
            <p:cNvPr id="8" name="Group 263"/>
            <p:cNvGrpSpPr/>
            <p:nvPr/>
          </p:nvGrpSpPr>
          <p:grpSpPr>
            <a:xfrm>
              <a:off x="4497659" y="1981201"/>
              <a:ext cx="3076807" cy="360363"/>
              <a:chOff x="4497659" y="1981201"/>
              <a:chExt cx="3076807" cy="360363"/>
            </a:xfrm>
          </p:grpSpPr>
          <p:cxnSp>
            <p:nvCxnSpPr>
              <p:cNvPr id="145" name="Curved Connector 144"/>
              <p:cNvCxnSpPr/>
              <p:nvPr/>
            </p:nvCxnSpPr>
            <p:spPr>
              <a:xfrm rot="16200000" flipH="1">
                <a:off x="4372769"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46" name="Curved Connector 145"/>
              <p:cNvCxnSpPr/>
              <p:nvPr/>
            </p:nvCxnSpPr>
            <p:spPr>
              <a:xfrm rot="16200000" flipH="1">
                <a:off x="4528886"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47" name="Curved Connector 146"/>
              <p:cNvCxnSpPr/>
              <p:nvPr/>
            </p:nvCxnSpPr>
            <p:spPr>
              <a:xfrm rot="16200000" flipH="1">
                <a:off x="4685003"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48" name="Curved Connector 147"/>
              <p:cNvCxnSpPr/>
              <p:nvPr/>
            </p:nvCxnSpPr>
            <p:spPr>
              <a:xfrm rot="16200000" flipH="1">
                <a:off x="4841120"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49" name="Curved Connector 148"/>
              <p:cNvCxnSpPr/>
              <p:nvPr/>
            </p:nvCxnSpPr>
            <p:spPr>
              <a:xfrm rot="16200000" flipH="1">
                <a:off x="4997237"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0" name="Curved Connector 149"/>
              <p:cNvCxnSpPr/>
              <p:nvPr/>
            </p:nvCxnSpPr>
            <p:spPr>
              <a:xfrm rot="16200000" flipH="1">
                <a:off x="5153354"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1" name="Curved Connector 150"/>
              <p:cNvCxnSpPr/>
              <p:nvPr/>
            </p:nvCxnSpPr>
            <p:spPr>
              <a:xfrm rot="16200000" flipH="1">
                <a:off x="5309471"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2" name="Curved Connector 151"/>
              <p:cNvCxnSpPr/>
              <p:nvPr/>
            </p:nvCxnSpPr>
            <p:spPr>
              <a:xfrm rot="16200000" flipH="1">
                <a:off x="5465589"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3" name="Curved Connector 152"/>
              <p:cNvCxnSpPr/>
              <p:nvPr/>
            </p:nvCxnSpPr>
            <p:spPr>
              <a:xfrm rot="16200000" flipH="1">
                <a:off x="5621706"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4" name="Curved Connector 153"/>
              <p:cNvCxnSpPr/>
              <p:nvPr/>
            </p:nvCxnSpPr>
            <p:spPr>
              <a:xfrm rot="16200000" flipH="1">
                <a:off x="5777823"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5" name="Curved Connector 154"/>
              <p:cNvCxnSpPr/>
              <p:nvPr/>
            </p:nvCxnSpPr>
            <p:spPr>
              <a:xfrm rot="16200000" flipH="1">
                <a:off x="5933940"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6" name="Curved Connector 155"/>
              <p:cNvCxnSpPr/>
              <p:nvPr/>
            </p:nvCxnSpPr>
            <p:spPr>
              <a:xfrm rot="16200000" flipH="1">
                <a:off x="6090057"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7" name="Curved Connector 156"/>
              <p:cNvCxnSpPr/>
              <p:nvPr/>
            </p:nvCxnSpPr>
            <p:spPr>
              <a:xfrm rot="16200000" flipH="1">
                <a:off x="6246174"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8" name="Curved Connector 157"/>
              <p:cNvCxnSpPr/>
              <p:nvPr/>
            </p:nvCxnSpPr>
            <p:spPr>
              <a:xfrm rot="16200000" flipH="1">
                <a:off x="6402291"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59" name="Curved Connector 158"/>
              <p:cNvCxnSpPr/>
              <p:nvPr/>
            </p:nvCxnSpPr>
            <p:spPr>
              <a:xfrm rot="16200000" flipH="1">
                <a:off x="6558408"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60" name="Curved Connector 159"/>
              <p:cNvCxnSpPr/>
              <p:nvPr/>
            </p:nvCxnSpPr>
            <p:spPr>
              <a:xfrm rot="16200000" flipH="1">
                <a:off x="6714525"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61" name="Curved Connector 160"/>
              <p:cNvCxnSpPr/>
              <p:nvPr/>
            </p:nvCxnSpPr>
            <p:spPr>
              <a:xfrm rot="16200000" flipH="1">
                <a:off x="6870642"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62" name="Curved Connector 161"/>
              <p:cNvCxnSpPr/>
              <p:nvPr/>
            </p:nvCxnSpPr>
            <p:spPr>
              <a:xfrm rot="16200000" flipH="1">
                <a:off x="7026759"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63" name="Curved Connector 162"/>
              <p:cNvCxnSpPr/>
              <p:nvPr/>
            </p:nvCxnSpPr>
            <p:spPr>
              <a:xfrm rot="16200000" flipH="1">
                <a:off x="7182876"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cxnSp>
            <p:nvCxnSpPr>
              <p:cNvPr id="164" name="Curved Connector 163"/>
              <p:cNvCxnSpPr/>
              <p:nvPr/>
            </p:nvCxnSpPr>
            <p:spPr>
              <a:xfrm rot="16200000" flipH="1">
                <a:off x="7338993" y="2106091"/>
                <a:ext cx="360363" cy="110583"/>
              </a:xfrm>
              <a:prstGeom prst="curvedConnector3">
                <a:avLst>
                  <a:gd name="adj1" fmla="val 50000"/>
                </a:avLst>
              </a:prstGeom>
              <a:solidFill>
                <a:srgbClr val="C00000"/>
              </a:solidFill>
              <a:ln w="25400" cap="flat" cmpd="sng" algn="ctr">
                <a:solidFill>
                  <a:schemeClr val="bg1"/>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grpSp>
        <p:cxnSp>
          <p:nvCxnSpPr>
            <p:cNvPr id="259" name="Straight Arrow Connector 258"/>
            <p:cNvCxnSpPr/>
            <p:nvPr/>
          </p:nvCxnSpPr>
          <p:spPr>
            <a:xfrm>
              <a:off x="3619500" y="1384300"/>
              <a:ext cx="1808536" cy="427036"/>
            </a:xfrm>
            <a:prstGeom prst="straightConnector1">
              <a:avLst/>
            </a:prstGeom>
            <a:ln w="60325" cap="flat" cmpd="sng" algn="ctr">
              <a:solidFill>
                <a:schemeClr val="tx1"/>
              </a:solidFill>
              <a:prstDash val="solid"/>
              <a:round/>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261" name="Straight Arrow Connector 260"/>
            <p:cNvCxnSpPr/>
            <p:nvPr/>
          </p:nvCxnSpPr>
          <p:spPr>
            <a:xfrm rot="16200000" flipH="1">
              <a:off x="3009900" y="2590800"/>
              <a:ext cx="1981200" cy="762000"/>
            </a:xfrm>
            <a:prstGeom prst="straightConnector1">
              <a:avLst/>
            </a:prstGeom>
            <a:ln w="60325" cap="flat" cmpd="sng" algn="ctr">
              <a:solidFill>
                <a:schemeClr val="tx1"/>
              </a:solidFill>
              <a:prstDash val="solid"/>
              <a:round/>
              <a:headEnd type="none" w="med" len="med"/>
              <a:tailEnd type="stealth" w="lg" len="lg"/>
            </a:ln>
          </p:spPr>
          <p:style>
            <a:lnRef idx="1">
              <a:schemeClr val="accent1"/>
            </a:lnRef>
            <a:fillRef idx="0">
              <a:schemeClr val="accent1"/>
            </a:fillRef>
            <a:effectRef idx="0">
              <a:schemeClr val="accent1"/>
            </a:effectRef>
            <a:fontRef idx="minor">
              <a:schemeClr val="tx1"/>
            </a:fontRef>
          </p:style>
        </p:cxnSp>
      </p:grpSp>
      <p:grpSp>
        <p:nvGrpSpPr>
          <p:cNvPr id="9" name="Group 264"/>
          <p:cNvGrpSpPr/>
          <p:nvPr/>
        </p:nvGrpSpPr>
        <p:grpSpPr>
          <a:xfrm>
            <a:off x="4514850" y="1714500"/>
            <a:ext cx="3886202" cy="2132232"/>
            <a:chOff x="4419600" y="1905000"/>
            <a:chExt cx="5181602" cy="2842975"/>
          </a:xfrm>
        </p:grpSpPr>
        <p:grpSp>
          <p:nvGrpSpPr>
            <p:cNvPr id="10" name="Group 230"/>
            <p:cNvGrpSpPr/>
            <p:nvPr/>
          </p:nvGrpSpPr>
          <p:grpSpPr>
            <a:xfrm>
              <a:off x="4419600" y="1905000"/>
              <a:ext cx="3200400" cy="457200"/>
              <a:chOff x="2209800" y="1828800"/>
              <a:chExt cx="3200400" cy="457200"/>
            </a:xfrm>
            <a:solidFill>
              <a:srgbClr val="C00000"/>
            </a:solidFill>
          </p:grpSpPr>
          <p:sp>
            <p:nvSpPr>
              <p:cNvPr id="253" name="Rectangle 252"/>
              <p:cNvSpPr/>
              <p:nvPr/>
            </p:nvSpPr>
            <p:spPr>
              <a:xfrm>
                <a:off x="2743200" y="1828800"/>
                <a:ext cx="533400" cy="45720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Arial" pitchFamily="34" charset="0"/>
                    <a:cs typeface="Arial" pitchFamily="34" charset="0"/>
                  </a:rPr>
                  <a:t>W</a:t>
                </a:r>
              </a:p>
            </p:txBody>
          </p:sp>
          <p:sp>
            <p:nvSpPr>
              <p:cNvPr id="254" name="Rectangle 253"/>
              <p:cNvSpPr/>
              <p:nvPr/>
            </p:nvSpPr>
            <p:spPr>
              <a:xfrm>
                <a:off x="2209800" y="1828800"/>
                <a:ext cx="533400" cy="45720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Arial" pitchFamily="34" charset="0"/>
                    <a:cs typeface="Arial" pitchFamily="34" charset="0"/>
                  </a:rPr>
                  <a:t>W</a:t>
                </a:r>
              </a:p>
            </p:txBody>
          </p:sp>
          <p:sp>
            <p:nvSpPr>
              <p:cNvPr id="255" name="Rectangle 254"/>
              <p:cNvSpPr/>
              <p:nvPr/>
            </p:nvSpPr>
            <p:spPr>
              <a:xfrm>
                <a:off x="3276600" y="1828800"/>
                <a:ext cx="533400" cy="45720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Arial" pitchFamily="34" charset="0"/>
                    <a:cs typeface="Arial" pitchFamily="34" charset="0"/>
                  </a:rPr>
                  <a:t>W</a:t>
                </a:r>
              </a:p>
            </p:txBody>
          </p:sp>
          <p:sp>
            <p:nvSpPr>
              <p:cNvPr id="256" name="Rectangle 255"/>
              <p:cNvSpPr/>
              <p:nvPr/>
            </p:nvSpPr>
            <p:spPr>
              <a:xfrm>
                <a:off x="3810000" y="1828800"/>
                <a:ext cx="533400" cy="45720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Arial" pitchFamily="34" charset="0"/>
                    <a:cs typeface="Arial" pitchFamily="34" charset="0"/>
                  </a:rPr>
                  <a:t>W</a:t>
                </a:r>
              </a:p>
            </p:txBody>
          </p:sp>
          <p:sp>
            <p:nvSpPr>
              <p:cNvPr id="257" name="Rectangle 256"/>
              <p:cNvSpPr/>
              <p:nvPr/>
            </p:nvSpPr>
            <p:spPr>
              <a:xfrm>
                <a:off x="4343400" y="1828800"/>
                <a:ext cx="533400" cy="45720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Arial" pitchFamily="34" charset="0"/>
                    <a:cs typeface="Arial" pitchFamily="34" charset="0"/>
                  </a:rPr>
                  <a:t>W</a:t>
                </a:r>
              </a:p>
            </p:txBody>
          </p:sp>
          <p:sp>
            <p:nvSpPr>
              <p:cNvPr id="258" name="Rectangle 257"/>
              <p:cNvSpPr/>
              <p:nvPr/>
            </p:nvSpPr>
            <p:spPr>
              <a:xfrm>
                <a:off x="4876800" y="1828800"/>
                <a:ext cx="533400" cy="457200"/>
              </a:xfrm>
              <a:prstGeom prst="rect">
                <a:avLst/>
              </a:prstGeom>
              <a:gr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latin typeface="Arial" pitchFamily="34" charset="0"/>
                    <a:cs typeface="Arial" pitchFamily="34" charset="0"/>
                  </a:rPr>
                  <a:t>W</a:t>
                </a:r>
              </a:p>
            </p:txBody>
          </p:sp>
        </p:grpSp>
        <p:sp>
          <p:nvSpPr>
            <p:cNvPr id="248" name="Down Arrow 247"/>
            <p:cNvSpPr/>
            <p:nvPr/>
          </p:nvSpPr>
          <p:spPr>
            <a:xfrm>
              <a:off x="8195553" y="2438400"/>
              <a:ext cx="415047" cy="1295400"/>
            </a:xfrm>
            <a:prstGeom prst="downArrow">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dirty="0">
                <a:latin typeface="Arial" pitchFamily="34" charset="0"/>
                <a:cs typeface="Arial" pitchFamily="34" charset="0"/>
              </a:endParaRPr>
            </a:p>
          </p:txBody>
        </p:sp>
        <p:sp>
          <p:nvSpPr>
            <p:cNvPr id="251" name="TextBox 250"/>
            <p:cNvSpPr txBox="1"/>
            <p:nvPr/>
          </p:nvSpPr>
          <p:spPr>
            <a:xfrm>
              <a:off x="7867652" y="3886200"/>
              <a:ext cx="1733550" cy="861775"/>
            </a:xfrm>
            <a:prstGeom prst="rect">
              <a:avLst/>
            </a:prstGeom>
            <a:noFill/>
          </p:spPr>
          <p:txBody>
            <a:bodyPr wrap="square" rtlCol="0">
              <a:spAutoFit/>
            </a:bodyPr>
            <a:lstStyle/>
            <a:p>
              <a:r>
                <a:rPr lang="en-US" b="1" dirty="0">
                  <a:latin typeface="Arial" pitchFamily="34" charset="0"/>
                  <a:cs typeface="Arial" pitchFamily="34" charset="0"/>
                </a:rPr>
                <a:t>Warps</a:t>
              </a:r>
            </a:p>
            <a:p>
              <a:r>
                <a:rPr lang="en-US" b="1" dirty="0">
                  <a:latin typeface="Arial" pitchFamily="34" charset="0"/>
                  <a:cs typeface="Arial" pitchFamily="34" charset="0"/>
                </a:rPr>
                <a:t>   </a:t>
              </a:r>
            </a:p>
          </p:txBody>
        </p:sp>
      </p:grpSp>
      <p:sp>
        <p:nvSpPr>
          <p:cNvPr id="267" name="Rounded Rectangle 266"/>
          <p:cNvSpPr/>
          <p:nvPr/>
        </p:nvSpPr>
        <p:spPr>
          <a:xfrm>
            <a:off x="4629150" y="2114550"/>
            <a:ext cx="2196704" cy="400050"/>
          </a:xfrm>
          <a:prstGeom prst="round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itchFamily="34" charset="0"/>
                <a:cs typeface="Arial" pitchFamily="34" charset="0"/>
              </a:rPr>
              <a:t>Warp Scheduler</a:t>
            </a:r>
          </a:p>
        </p:txBody>
      </p:sp>
      <p:sp>
        <p:nvSpPr>
          <p:cNvPr id="79" name="Title 78"/>
          <p:cNvSpPr>
            <a:spLocks noGrp="1"/>
          </p:cNvSpPr>
          <p:nvPr>
            <p:ph type="title"/>
          </p:nvPr>
        </p:nvSpPr>
        <p:spPr>
          <a:xfrm>
            <a:off x="145532" y="-49040"/>
            <a:ext cx="8624336" cy="917518"/>
          </a:xfrm>
        </p:spPr>
        <p:txBody>
          <a:bodyPr>
            <a:normAutofit/>
          </a:bodyPr>
          <a:lstStyle/>
          <a:p>
            <a:r>
              <a:rPr lang="en-US" b="1" dirty="0" smtClean="0">
                <a:solidFill>
                  <a:schemeClr val="tx1"/>
                </a:solidFill>
              </a:rPr>
              <a:t>GPUs </a:t>
            </a:r>
            <a:r>
              <a:rPr lang="mr-IN" b="1" dirty="0" smtClean="0">
                <a:solidFill>
                  <a:schemeClr val="tx1"/>
                </a:solidFill>
              </a:rPr>
              <a:t>–</a:t>
            </a:r>
            <a:r>
              <a:rPr lang="en-US" b="1" dirty="0" smtClean="0">
                <a:solidFill>
                  <a:schemeClr val="tx1"/>
                </a:solidFill>
              </a:rPr>
              <a:t> A Closer Look</a:t>
            </a:r>
            <a:endParaRPr lang="en-US" b="1" dirty="0">
              <a:solidFill>
                <a:schemeClr val="tx1"/>
              </a:solidFill>
            </a:endParaRPr>
          </a:p>
        </p:txBody>
      </p:sp>
      <p:sp>
        <p:nvSpPr>
          <p:cNvPr id="65" name="Slide Number Placeholder 28"/>
          <p:cNvSpPr>
            <a:spLocks noGrp="1"/>
          </p:cNvSpPr>
          <p:nvPr>
            <p:ph type="sldNum" sz="quarter" idx="11"/>
          </p:nvPr>
        </p:nvSpPr>
        <p:spPr>
          <a:xfrm>
            <a:off x="6286500" y="4743450"/>
            <a:ext cx="1600200" cy="342900"/>
          </a:xfrm>
        </p:spPr>
        <p:txBody>
          <a:bodyPr/>
          <a:lstStyle/>
          <a:p>
            <a:fld id="{323594FA-E141-4234-AE05-360401972BE7}" type="slidenum">
              <a:rPr lang="en-US" altLang="en-US" sz="1875"/>
              <a:pPr/>
              <a:t>71</a:t>
            </a:fld>
            <a:endParaRPr lang="en-US" altLang="en-US" sz="1875" dirty="0"/>
          </a:p>
        </p:txBody>
      </p:sp>
    </p:spTree>
    <p:custDataLst>
      <p:tags r:id="rId1"/>
    </p:custDataLst>
    <p:extLst>
      <p:ext uri="{BB962C8B-B14F-4D97-AF65-F5344CB8AC3E}">
        <p14:creationId xmlns:p14="http://schemas.microsoft.com/office/powerpoint/2010/main" val="494712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Working Philosophy </a:t>
            </a:r>
            <a:endParaRPr lang="en-US" dirty="0"/>
          </a:p>
        </p:txBody>
      </p:sp>
      <p:sp>
        <p:nvSpPr>
          <p:cNvPr id="3" name="Content Placeholder 2"/>
          <p:cNvSpPr>
            <a:spLocks noGrp="1"/>
          </p:cNvSpPr>
          <p:nvPr>
            <p:ph idx="1"/>
          </p:nvPr>
        </p:nvSpPr>
        <p:spPr/>
        <p:txBody>
          <a:bodyPr/>
          <a:lstStyle/>
          <a:p>
            <a:r>
              <a:rPr dirty="0" smtClean="0">
                <a:latin typeface="Arial"/>
                <a:cs typeface="Arial"/>
              </a:rPr>
              <a:t>Execution </a:t>
            </a:r>
            <a:r>
              <a:rPr dirty="0">
                <a:latin typeface="Arial"/>
                <a:cs typeface="Arial"/>
              </a:rPr>
              <a:t>in </a:t>
            </a:r>
            <a:r>
              <a:rPr dirty="0" smtClean="0">
                <a:latin typeface="Arial"/>
                <a:cs typeface="Arial"/>
              </a:rPr>
              <a:t>a </a:t>
            </a:r>
            <a:r>
              <a:rPr dirty="0">
                <a:latin typeface="Arial"/>
                <a:cs typeface="Arial"/>
              </a:rPr>
              <a:t>SIMT Core</a:t>
            </a:r>
          </a:p>
          <a:p>
            <a:pPr>
              <a:buNone/>
            </a:pPr>
            <a:endParaRPr dirty="0" smtClean="0"/>
          </a:p>
          <a:p>
            <a:pPr>
              <a:buNone/>
            </a:pPr>
            <a:endParaRPr dirty="0" smtClean="0"/>
          </a:p>
          <a:p>
            <a:pPr>
              <a:buNone/>
            </a:pPr>
            <a:endParaRPr dirty="0" smtClean="0"/>
          </a:p>
          <a:p>
            <a:pPr>
              <a:buNone/>
            </a:pPr>
            <a:endParaRPr dirty="0" smtClean="0"/>
          </a:p>
          <a:p>
            <a:pPr>
              <a:buNone/>
            </a:pPr>
            <a:endParaRPr dirty="0" smtClean="0"/>
          </a:p>
          <a:p>
            <a:pPr>
              <a:buNone/>
            </a:pPr>
            <a:endParaRPr dirty="0"/>
          </a:p>
        </p:txBody>
      </p:sp>
      <p:sp>
        <p:nvSpPr>
          <p:cNvPr id="5" name="Rounded Rectangle 4"/>
          <p:cNvSpPr/>
          <p:nvPr/>
        </p:nvSpPr>
        <p:spPr>
          <a:xfrm>
            <a:off x="1371600" y="2400300"/>
            <a:ext cx="457200" cy="3429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W1</a:t>
            </a:r>
          </a:p>
        </p:txBody>
      </p:sp>
      <p:sp>
        <p:nvSpPr>
          <p:cNvPr id="6" name="Rounded Rectangle 5"/>
          <p:cNvSpPr/>
          <p:nvPr/>
        </p:nvSpPr>
        <p:spPr>
          <a:xfrm>
            <a:off x="1828800" y="2400300"/>
            <a:ext cx="1028700" cy="3429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ounded Rectangle 7"/>
          <p:cNvSpPr/>
          <p:nvPr/>
        </p:nvSpPr>
        <p:spPr>
          <a:xfrm>
            <a:off x="2857500" y="2400300"/>
            <a:ext cx="457200" cy="3429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ounded Rectangle 9"/>
          <p:cNvSpPr/>
          <p:nvPr/>
        </p:nvSpPr>
        <p:spPr>
          <a:xfrm>
            <a:off x="1828800" y="2057400"/>
            <a:ext cx="457200" cy="3429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W2</a:t>
            </a:r>
          </a:p>
        </p:txBody>
      </p:sp>
      <p:grpSp>
        <p:nvGrpSpPr>
          <p:cNvPr id="4" name="Group 16"/>
          <p:cNvGrpSpPr/>
          <p:nvPr/>
        </p:nvGrpSpPr>
        <p:grpSpPr>
          <a:xfrm>
            <a:off x="2286000" y="2057400"/>
            <a:ext cx="1485900" cy="342900"/>
            <a:chOff x="1524000" y="2743200"/>
            <a:chExt cx="1981200" cy="457200"/>
          </a:xfrm>
        </p:grpSpPr>
        <p:sp>
          <p:nvSpPr>
            <p:cNvPr id="11" name="Rounded Rectangle 10"/>
            <p:cNvSpPr/>
            <p:nvPr/>
          </p:nvSpPr>
          <p:spPr>
            <a:xfrm>
              <a:off x="1524000" y="2743200"/>
              <a:ext cx="1371600"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2" name="Rounded Rectangle 11"/>
            <p:cNvSpPr/>
            <p:nvPr/>
          </p:nvSpPr>
          <p:spPr>
            <a:xfrm>
              <a:off x="2895600" y="2743200"/>
              <a:ext cx="609600" cy="4572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grpSp>
        <p:nvGrpSpPr>
          <p:cNvPr id="7" name="Group 19"/>
          <p:cNvGrpSpPr/>
          <p:nvPr/>
        </p:nvGrpSpPr>
        <p:grpSpPr>
          <a:xfrm>
            <a:off x="2286000" y="1714500"/>
            <a:ext cx="1943100" cy="342900"/>
            <a:chOff x="1524000" y="2286000"/>
            <a:chExt cx="2590800" cy="457200"/>
          </a:xfrm>
        </p:grpSpPr>
        <p:sp>
          <p:nvSpPr>
            <p:cNvPr id="14" name="Rounded Rectangle 13"/>
            <p:cNvSpPr/>
            <p:nvPr/>
          </p:nvSpPr>
          <p:spPr>
            <a:xfrm>
              <a:off x="1524000" y="2286000"/>
              <a:ext cx="609600" cy="4572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W3</a:t>
              </a:r>
            </a:p>
          </p:txBody>
        </p:sp>
        <p:sp>
          <p:nvSpPr>
            <p:cNvPr id="15" name="Rounded Rectangle 14"/>
            <p:cNvSpPr/>
            <p:nvPr/>
          </p:nvSpPr>
          <p:spPr>
            <a:xfrm>
              <a:off x="2133600" y="2286000"/>
              <a:ext cx="1371600" cy="4572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Rounded Rectangle 15"/>
            <p:cNvSpPr/>
            <p:nvPr/>
          </p:nvSpPr>
          <p:spPr>
            <a:xfrm>
              <a:off x="3505200" y="2286000"/>
              <a:ext cx="609600" cy="4572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18" name="Rounded Rectangle 17"/>
          <p:cNvSpPr/>
          <p:nvPr/>
        </p:nvSpPr>
        <p:spPr>
          <a:xfrm>
            <a:off x="5486400" y="1714500"/>
            <a:ext cx="1371600" cy="342900"/>
          </a:xfrm>
          <a:prstGeom prst="roundRect">
            <a:avLst/>
          </a:prstGeom>
          <a:solidFill>
            <a:srgbClr val="3B812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Computation</a:t>
            </a:r>
          </a:p>
        </p:txBody>
      </p:sp>
      <p:sp>
        <p:nvSpPr>
          <p:cNvPr id="19" name="Rounded Rectangle 18"/>
          <p:cNvSpPr/>
          <p:nvPr/>
        </p:nvSpPr>
        <p:spPr>
          <a:xfrm>
            <a:off x="5429250" y="2228850"/>
            <a:ext cx="2034806" cy="51435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Waiting for Data from GPU Memory</a:t>
            </a:r>
          </a:p>
        </p:txBody>
      </p:sp>
      <p:sp>
        <p:nvSpPr>
          <p:cNvPr id="21" name="Rounded Rectangle 20"/>
          <p:cNvSpPr/>
          <p:nvPr/>
        </p:nvSpPr>
        <p:spPr>
          <a:xfrm>
            <a:off x="1885950" y="3200400"/>
            <a:ext cx="5029200" cy="1205646"/>
          </a:xfrm>
          <a:prstGeom prst="round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25" dirty="0">
                <a:solidFill>
                  <a:srgbClr val="000000"/>
                </a:solidFill>
                <a:latin typeface="Arial"/>
                <a:cs typeface="Arial"/>
              </a:rPr>
              <a:t>GPU attempts to hide long memory latency with computation from </a:t>
            </a:r>
          </a:p>
          <a:p>
            <a:pPr algn="ctr"/>
            <a:r>
              <a:rPr lang="en-US" sz="2325" dirty="0">
                <a:solidFill>
                  <a:srgbClr val="000000"/>
                </a:solidFill>
                <a:latin typeface="Arial"/>
                <a:cs typeface="Arial"/>
              </a:rPr>
              <a:t>other thread warps</a:t>
            </a:r>
          </a:p>
        </p:txBody>
      </p:sp>
      <p:sp>
        <p:nvSpPr>
          <p:cNvPr id="20" name="Slide Number Placeholder 28"/>
          <p:cNvSpPr>
            <a:spLocks noGrp="1"/>
          </p:cNvSpPr>
          <p:nvPr>
            <p:ph type="sldNum" sz="quarter" idx="11"/>
          </p:nvPr>
        </p:nvSpPr>
        <p:spPr>
          <a:xfrm>
            <a:off x="6229350" y="4686300"/>
            <a:ext cx="1600200" cy="342900"/>
          </a:xfrm>
        </p:spPr>
        <p:txBody>
          <a:bodyPr/>
          <a:lstStyle/>
          <a:p>
            <a:fld id="{323594FA-E141-4234-AE05-360401972BE7}" type="slidenum">
              <a:rPr lang="en-US" altLang="en-US" sz="1875"/>
              <a:pPr/>
              <a:t>72</a:t>
            </a:fld>
            <a:endParaRPr lang="en-US" altLang="en-US" sz="1875" dirty="0"/>
          </a:p>
        </p:txBody>
      </p:sp>
    </p:spTree>
    <p:extLst>
      <p:ext uri="{BB962C8B-B14F-4D97-AF65-F5344CB8AC3E}">
        <p14:creationId xmlns:p14="http://schemas.microsoft.com/office/powerpoint/2010/main" val="1519676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Bandwidth Challenge</a:t>
            </a:r>
            <a:endParaRPr lang="en-US" dirty="0"/>
          </a:p>
        </p:txBody>
      </p:sp>
      <p:sp>
        <p:nvSpPr>
          <p:cNvPr id="3" name="Content Placeholder 2"/>
          <p:cNvSpPr>
            <a:spLocks noGrp="1"/>
          </p:cNvSpPr>
          <p:nvPr>
            <p:ph idx="1"/>
          </p:nvPr>
        </p:nvSpPr>
        <p:spPr>
          <a:xfrm>
            <a:off x="68225" y="684210"/>
            <a:ext cx="8931349" cy="3729858"/>
          </a:xfrm>
        </p:spPr>
        <p:txBody>
          <a:bodyPr/>
          <a:lstStyle/>
          <a:p>
            <a:r>
              <a:rPr lang="en-US" dirty="0" smtClean="0"/>
              <a:t>GPUs are under-utilized </a:t>
            </a:r>
            <a:endParaRPr lang="en-US" dirty="0"/>
          </a:p>
        </p:txBody>
      </p:sp>
      <p:sp>
        <p:nvSpPr>
          <p:cNvPr id="4" name="Slide Number Placeholder 3"/>
          <p:cNvSpPr>
            <a:spLocks noGrp="1"/>
          </p:cNvSpPr>
          <p:nvPr>
            <p:ph type="sldNum" sz="quarter" idx="12"/>
          </p:nvPr>
        </p:nvSpPr>
        <p:spPr/>
        <p:txBody>
          <a:bodyPr/>
          <a:lstStyle/>
          <a:p>
            <a:fld id="{3CD5B470-24F1-6744-BE88-730898E97D2D}" type="slidenum">
              <a:rPr lang="en-US" smtClean="0"/>
              <a:pPr/>
              <a:t>73</a:t>
            </a:fld>
            <a:endParaRPr lang="en-US" dirty="0"/>
          </a:p>
        </p:txBody>
      </p:sp>
      <p:graphicFrame>
        <p:nvGraphicFramePr>
          <p:cNvPr id="5" name="Chart 4"/>
          <p:cNvGraphicFramePr>
            <a:graphicFrameLocks noGrp="1"/>
          </p:cNvGraphicFramePr>
          <p:nvPr>
            <p:extLst/>
          </p:nvPr>
        </p:nvGraphicFramePr>
        <p:xfrm>
          <a:off x="393405" y="1355618"/>
          <a:ext cx="8420986" cy="238704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traight Arrow Connector 6"/>
          <p:cNvCxnSpPr/>
          <p:nvPr/>
        </p:nvCxnSpPr>
        <p:spPr>
          <a:xfrm rot="16200000" flipH="1">
            <a:off x="7808617" y="1635115"/>
            <a:ext cx="628650" cy="5143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513342" y="1252134"/>
            <a:ext cx="590550" cy="338554"/>
          </a:xfrm>
          <a:prstGeom prst="rect">
            <a:avLst/>
          </a:prstGeom>
          <a:noFill/>
        </p:spPr>
        <p:txBody>
          <a:bodyPr wrap="square" rtlCol="0">
            <a:spAutoFit/>
          </a:bodyPr>
          <a:lstStyle/>
          <a:p>
            <a:r>
              <a:rPr lang="en-US" sz="1600" dirty="0">
                <a:latin typeface="Arial" pitchFamily="34" charset="0"/>
                <a:cs typeface="Arial" pitchFamily="34" charset="0"/>
              </a:rPr>
              <a:t>55%</a:t>
            </a:r>
          </a:p>
        </p:txBody>
      </p:sp>
      <p:sp>
        <p:nvSpPr>
          <p:cNvPr id="12" name="TextBox 11"/>
          <p:cNvSpPr txBox="1"/>
          <p:nvPr/>
        </p:nvSpPr>
        <p:spPr>
          <a:xfrm>
            <a:off x="3274607" y="3399802"/>
            <a:ext cx="3028950" cy="369332"/>
          </a:xfrm>
          <a:prstGeom prst="rect">
            <a:avLst/>
          </a:prstGeom>
          <a:noFill/>
        </p:spPr>
        <p:txBody>
          <a:bodyPr wrap="square" rtlCol="0">
            <a:spAutoFit/>
          </a:bodyPr>
          <a:lstStyle/>
          <a:p>
            <a:pPr algn="ctr"/>
            <a:r>
              <a:rPr lang="en-US" dirty="0">
                <a:latin typeface="Arial" pitchFamily="34" charset="0"/>
                <a:cs typeface="Arial" pitchFamily="34" charset="0"/>
              </a:rPr>
              <a:t>GPGPU  Applications</a:t>
            </a:r>
          </a:p>
        </p:txBody>
      </p:sp>
      <p:sp>
        <p:nvSpPr>
          <p:cNvPr id="13" name="TextBox 12"/>
          <p:cNvSpPr txBox="1"/>
          <p:nvPr/>
        </p:nvSpPr>
        <p:spPr>
          <a:xfrm>
            <a:off x="0" y="3797467"/>
            <a:ext cx="8915400" cy="1846659"/>
          </a:xfrm>
          <a:prstGeom prst="rect">
            <a:avLst/>
          </a:prstGeom>
          <a:noFill/>
        </p:spPr>
        <p:txBody>
          <a:bodyPr wrap="square" rtlCol="0">
            <a:spAutoFit/>
          </a:bodyPr>
          <a:lstStyle/>
          <a:p>
            <a:pPr algn="ctr"/>
            <a:r>
              <a:rPr lang="en-US" sz="2400" dirty="0" smtClean="0">
                <a:latin typeface="Arial" pitchFamily="34" charset="0"/>
                <a:cs typeface="Arial" pitchFamily="34" charset="0"/>
              </a:rPr>
              <a:t>Percentage of total execution cycles </a:t>
            </a:r>
            <a:r>
              <a:rPr lang="en-US" sz="2400" dirty="0" smtClean="0">
                <a:solidFill>
                  <a:srgbClr val="FF0000"/>
                </a:solidFill>
                <a:latin typeface="Arial" pitchFamily="34" charset="0"/>
                <a:cs typeface="Arial" pitchFamily="34" charset="0"/>
              </a:rPr>
              <a:t>wasted </a:t>
            </a:r>
            <a:r>
              <a:rPr lang="en-US" sz="2400" dirty="0" smtClean="0">
                <a:latin typeface="Arial" pitchFamily="34" charset="0"/>
                <a:cs typeface="Arial" pitchFamily="34" charset="0"/>
              </a:rPr>
              <a:t>waiting for the data to come back from memory </a:t>
            </a:r>
            <a:r>
              <a:rPr lang="en-US" sz="2400" dirty="0" smtClean="0">
                <a:latin typeface="Arial" pitchFamily="34" charset="0"/>
                <a:cs typeface="Arial" pitchFamily="34" charset="0"/>
                <a:sym typeface="Wingdings"/>
              </a:rPr>
              <a:t> </a:t>
            </a:r>
            <a:r>
              <a:rPr lang="en-US" sz="2400" b="1" dirty="0" smtClean="0">
                <a:latin typeface="Arial" pitchFamily="34" charset="0"/>
                <a:cs typeface="Arial" pitchFamily="34" charset="0"/>
                <a:sym typeface="Wingdings"/>
              </a:rPr>
              <a:t>Memory Bandwidth </a:t>
            </a:r>
            <a:r>
              <a:rPr lang="en-US" sz="2400" dirty="0" smtClean="0">
                <a:latin typeface="Arial" pitchFamily="34" charset="0"/>
                <a:cs typeface="Arial" pitchFamily="34" charset="0"/>
                <a:sym typeface="Wingdings"/>
              </a:rPr>
              <a:t>is the primary bottleneck</a:t>
            </a:r>
            <a:endParaRPr lang="en-US" sz="2400" dirty="0" smtClean="0">
              <a:latin typeface="Arial" pitchFamily="34" charset="0"/>
              <a:cs typeface="Arial" pitchFamily="34" charset="0"/>
            </a:endParaRPr>
          </a:p>
          <a:p>
            <a:pPr algn="ctr"/>
            <a:endParaRPr lang="en-US" sz="2400" dirty="0" smtClean="0">
              <a:latin typeface="Arial" pitchFamily="34" charset="0"/>
              <a:cs typeface="Arial" pitchFamily="34" charset="0"/>
            </a:endParaRPr>
          </a:p>
          <a:p>
            <a:pPr algn="ctr"/>
            <a:endParaRPr lang="en-US" dirty="0">
              <a:latin typeface="Arial" pitchFamily="34" charset="0"/>
              <a:cs typeface="Arial" pitchFamily="34" charset="0"/>
            </a:endParaRPr>
          </a:p>
        </p:txBody>
      </p:sp>
    </p:spTree>
    <p:extLst>
      <p:ext uri="{BB962C8B-B14F-4D97-AF65-F5344CB8AC3E}">
        <p14:creationId xmlns:p14="http://schemas.microsoft.com/office/powerpoint/2010/main" val="1886736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5A7307-C431-42D3-AC42-3B0797F848F4}"/>
              </a:ext>
            </a:extLst>
          </p:cNvPr>
          <p:cNvSpPr>
            <a:spLocks noGrp="1"/>
          </p:cNvSpPr>
          <p:nvPr>
            <p:ph type="title"/>
          </p:nvPr>
        </p:nvSpPr>
        <p:spPr>
          <a:xfrm>
            <a:off x="106325" y="-71069"/>
            <a:ext cx="8931349" cy="857250"/>
          </a:xfrm>
        </p:spPr>
        <p:txBody>
          <a:bodyPr>
            <a:normAutofit/>
          </a:bodyPr>
          <a:lstStyle/>
          <a:p>
            <a:r>
              <a:rPr lang="en-US" sz="3200" b="1" dirty="0" err="1"/>
              <a:t>RCoal</a:t>
            </a:r>
            <a:r>
              <a:rPr lang="en-US" sz="3200" b="1" dirty="0"/>
              <a:t> Security Enhancement</a:t>
            </a:r>
          </a:p>
        </p:txBody>
      </p:sp>
      <p:sp>
        <p:nvSpPr>
          <p:cNvPr id="3" name="Content Placeholder 2">
            <a:extLst>
              <a:ext uri="{FF2B5EF4-FFF2-40B4-BE49-F238E27FC236}">
                <a16:creationId xmlns:a16="http://schemas.microsoft.com/office/drawing/2014/main" xmlns="" id="{F10B29DE-A717-4EAA-8778-94FA67BAB7D9}"/>
              </a:ext>
            </a:extLst>
          </p:cNvPr>
          <p:cNvSpPr>
            <a:spLocks noGrp="1"/>
          </p:cNvSpPr>
          <p:nvPr>
            <p:ph idx="1"/>
          </p:nvPr>
        </p:nvSpPr>
        <p:spPr>
          <a:xfrm>
            <a:off x="106325" y="968841"/>
            <a:ext cx="8931349" cy="3729858"/>
          </a:xfrm>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sz="2900" dirty="0"/>
          </a:p>
          <a:p>
            <a:r>
              <a:rPr lang="en-US" sz="2900" dirty="0"/>
              <a:t>Except FSS, all defense mechanisms show improvement in the security</a:t>
            </a:r>
          </a:p>
          <a:p>
            <a:r>
              <a:rPr lang="en-US" sz="2900" dirty="0"/>
              <a:t>RSS based mechanisms generally offer better security </a:t>
            </a:r>
          </a:p>
          <a:p>
            <a:r>
              <a:rPr lang="en-US" sz="2900" dirty="0"/>
              <a:t>Theoretically </a:t>
            </a:r>
            <a:r>
              <a:rPr lang="en-US" sz="2900" dirty="0">
                <a:solidFill>
                  <a:srgbClr val="FF0000"/>
                </a:solidFill>
              </a:rPr>
              <a:t>24x</a:t>
            </a:r>
            <a:r>
              <a:rPr lang="en-US" sz="2900" dirty="0"/>
              <a:t> to </a:t>
            </a:r>
            <a:r>
              <a:rPr lang="en-US" sz="2900" dirty="0">
                <a:solidFill>
                  <a:srgbClr val="FF0000"/>
                </a:solidFill>
              </a:rPr>
              <a:t>961x</a:t>
            </a:r>
            <a:r>
              <a:rPr lang="en-US" sz="2900" dirty="0"/>
              <a:t> improvement (detailed analysis in paper)</a:t>
            </a:r>
          </a:p>
        </p:txBody>
      </p:sp>
      <p:sp>
        <p:nvSpPr>
          <p:cNvPr id="12" name="Slide Number Placeholder 11">
            <a:extLst>
              <a:ext uri="{FF2B5EF4-FFF2-40B4-BE49-F238E27FC236}">
                <a16:creationId xmlns:a16="http://schemas.microsoft.com/office/drawing/2014/main" xmlns="" id="{CF851B6A-112F-4E6A-9A57-01F487B1B7D4}"/>
              </a:ext>
            </a:extLst>
          </p:cNvPr>
          <p:cNvSpPr>
            <a:spLocks noGrp="1"/>
          </p:cNvSpPr>
          <p:nvPr>
            <p:ph type="sldNum" sz="quarter" idx="12"/>
          </p:nvPr>
        </p:nvSpPr>
        <p:spPr/>
        <p:txBody>
          <a:bodyPr/>
          <a:lstStyle/>
          <a:p>
            <a:fld id="{FB86036A-A961-4FA9-B8B8-F964629D4DC8}" type="slidenum">
              <a:rPr lang="en-US" smtClean="0"/>
              <a:pPr/>
              <a:t>74</a:t>
            </a:fld>
            <a:endParaRPr lang="en-US" dirty="0"/>
          </a:p>
        </p:txBody>
      </p:sp>
      <p:graphicFrame>
        <p:nvGraphicFramePr>
          <p:cNvPr id="20" name="Chart 19">
            <a:extLst>
              <a:ext uri="{FF2B5EF4-FFF2-40B4-BE49-F238E27FC236}">
                <a16:creationId xmlns:a16="http://schemas.microsoft.com/office/drawing/2014/main" xmlns="" id="{C0F31DCA-616C-4C10-93CF-D1CD7464779C}"/>
              </a:ext>
            </a:extLst>
          </p:cNvPr>
          <p:cNvGraphicFramePr>
            <a:graphicFrameLocks/>
          </p:cNvGraphicFramePr>
          <p:nvPr>
            <p:extLst/>
          </p:nvPr>
        </p:nvGraphicFramePr>
        <p:xfrm>
          <a:off x="525154" y="630355"/>
          <a:ext cx="8087837" cy="277343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Rounded Corners 3">
            <a:extLst>
              <a:ext uri="{FF2B5EF4-FFF2-40B4-BE49-F238E27FC236}">
                <a16:creationId xmlns:a16="http://schemas.microsoft.com/office/drawing/2014/main" xmlns="" id="{B2395775-FA08-4005-815F-B8A0A06F8078}"/>
              </a:ext>
            </a:extLst>
          </p:cNvPr>
          <p:cNvSpPr/>
          <p:nvPr/>
        </p:nvSpPr>
        <p:spPr>
          <a:xfrm>
            <a:off x="7411844" y="1950531"/>
            <a:ext cx="1000607" cy="3391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xmlns="" id="{957CD656-EC1E-434E-843C-9B6BEA514C93}"/>
              </a:ext>
            </a:extLst>
          </p:cNvPr>
          <p:cNvSpPr txBox="1"/>
          <p:nvPr/>
        </p:nvSpPr>
        <p:spPr>
          <a:xfrm>
            <a:off x="7208947" y="1419615"/>
            <a:ext cx="1359668" cy="523220"/>
          </a:xfrm>
          <a:prstGeom prst="rect">
            <a:avLst/>
          </a:prstGeom>
          <a:noFill/>
        </p:spPr>
        <p:txBody>
          <a:bodyPr wrap="none" rtlCol="0">
            <a:spAutoFit/>
          </a:bodyPr>
          <a:lstStyle/>
          <a:p>
            <a:r>
              <a:rPr lang="en-US" sz="1400" dirty="0">
                <a:solidFill>
                  <a:srgbClr val="FF0000"/>
                </a:solidFill>
              </a:rPr>
              <a:t>No coalescing,</a:t>
            </a:r>
          </a:p>
          <a:p>
            <a:r>
              <a:rPr lang="en-US" sz="1400" dirty="0">
                <a:solidFill>
                  <a:srgbClr val="FF0000"/>
                </a:solidFill>
              </a:rPr>
              <a:t>No correlation</a:t>
            </a:r>
          </a:p>
        </p:txBody>
      </p:sp>
      <p:sp>
        <p:nvSpPr>
          <p:cNvPr id="13" name="Arrow: Down 12">
            <a:extLst>
              <a:ext uri="{FF2B5EF4-FFF2-40B4-BE49-F238E27FC236}">
                <a16:creationId xmlns:a16="http://schemas.microsoft.com/office/drawing/2014/main" xmlns="" id="{87E1DE9A-1154-4C38-AE9A-5A7A72EF67B2}"/>
              </a:ext>
            </a:extLst>
          </p:cNvPr>
          <p:cNvSpPr/>
          <p:nvPr/>
        </p:nvSpPr>
        <p:spPr>
          <a:xfrm rot="16826002">
            <a:off x="4754078" y="-891365"/>
            <a:ext cx="171637" cy="4807896"/>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Rounded Corners 14">
            <a:extLst>
              <a:ext uri="{FF2B5EF4-FFF2-40B4-BE49-F238E27FC236}">
                <a16:creationId xmlns:a16="http://schemas.microsoft.com/office/drawing/2014/main" xmlns="" id="{0C07D636-01A7-4320-B305-017B4B5DC51E}"/>
              </a:ext>
            </a:extLst>
          </p:cNvPr>
          <p:cNvSpPr/>
          <p:nvPr/>
        </p:nvSpPr>
        <p:spPr>
          <a:xfrm>
            <a:off x="3198978" y="1839739"/>
            <a:ext cx="585843" cy="4499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Rounded Corners 15">
            <a:extLst>
              <a:ext uri="{FF2B5EF4-FFF2-40B4-BE49-F238E27FC236}">
                <a16:creationId xmlns:a16="http://schemas.microsoft.com/office/drawing/2014/main" xmlns="" id="{769B588B-B5D2-4E1D-940C-0203BEBAC3D0}"/>
              </a:ext>
            </a:extLst>
          </p:cNvPr>
          <p:cNvSpPr/>
          <p:nvPr/>
        </p:nvSpPr>
        <p:spPr>
          <a:xfrm>
            <a:off x="4369144" y="1839740"/>
            <a:ext cx="585843" cy="4499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Rounded Corners 16">
            <a:extLst>
              <a:ext uri="{FF2B5EF4-FFF2-40B4-BE49-F238E27FC236}">
                <a16:creationId xmlns:a16="http://schemas.microsoft.com/office/drawing/2014/main" xmlns="" id="{3F2250AD-73FB-4B64-911D-3C0F1D8868E1}"/>
              </a:ext>
            </a:extLst>
          </p:cNvPr>
          <p:cNvSpPr/>
          <p:nvPr/>
        </p:nvSpPr>
        <p:spPr>
          <a:xfrm>
            <a:off x="5527289" y="1839740"/>
            <a:ext cx="585843" cy="4499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Rounded Corners 17">
            <a:extLst>
              <a:ext uri="{FF2B5EF4-FFF2-40B4-BE49-F238E27FC236}">
                <a16:creationId xmlns:a16="http://schemas.microsoft.com/office/drawing/2014/main" xmlns="" id="{B89753C7-F3EC-4376-A228-3BDD78B0401C}"/>
              </a:ext>
            </a:extLst>
          </p:cNvPr>
          <p:cNvSpPr/>
          <p:nvPr/>
        </p:nvSpPr>
        <p:spPr>
          <a:xfrm>
            <a:off x="6689371" y="1839134"/>
            <a:ext cx="585843" cy="4499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895642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0" grpId="0">
        <p:bldAsOne/>
      </p:bldGraphic>
      <p:bldP spid="4" grpId="0" animBg="1"/>
      <p:bldP spid="4" grpId="1" animBg="1"/>
      <p:bldP spid="10" grpId="0"/>
      <p:bldP spid="10" grpId="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xmlns="" id="{FEEB7C72-82AE-43CB-9497-4D59EE31188F}"/>
              </a:ext>
            </a:extLst>
          </p:cNvPr>
          <p:cNvSpPr txBox="1">
            <a:spLocks/>
          </p:cNvSpPr>
          <p:nvPr/>
        </p:nvSpPr>
        <p:spPr>
          <a:xfrm>
            <a:off x="347505" y="1227593"/>
            <a:ext cx="8448990" cy="3501141"/>
          </a:xfrm>
          <a:prstGeom prst="rect">
            <a:avLst/>
          </a:prstGeom>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100" dirty="0"/>
          </a:p>
          <a:p>
            <a:endParaRPr lang="en-US" sz="2100" dirty="0"/>
          </a:p>
          <a:p>
            <a:endParaRPr lang="en-US" sz="2100" dirty="0"/>
          </a:p>
          <a:p>
            <a:endParaRPr lang="en-US" sz="2100" dirty="0"/>
          </a:p>
          <a:p>
            <a:endParaRPr lang="en-US" sz="2100" dirty="0"/>
          </a:p>
          <a:p>
            <a:endParaRPr lang="en-US" sz="2100" dirty="0"/>
          </a:p>
          <a:p>
            <a:endParaRPr lang="en-US" sz="2100" dirty="0"/>
          </a:p>
          <a:p>
            <a:endParaRPr lang="en-US" sz="2200" dirty="0"/>
          </a:p>
          <a:p>
            <a:r>
              <a:rPr lang="en-US" sz="2400" dirty="0"/>
              <a:t>Performance suffers as number of </a:t>
            </a:r>
            <a:r>
              <a:rPr lang="en-US" sz="2400" dirty="0" err="1"/>
              <a:t>subwarp</a:t>
            </a:r>
            <a:r>
              <a:rPr lang="en-US" sz="2400" dirty="0"/>
              <a:t> increase</a:t>
            </a:r>
          </a:p>
          <a:p>
            <a:r>
              <a:rPr lang="en-US" sz="2400" dirty="0"/>
              <a:t>RSS offers better performance as compared to FSS</a:t>
            </a:r>
          </a:p>
          <a:p>
            <a:r>
              <a:rPr lang="en-US" sz="2400" dirty="0"/>
              <a:t>RTS does not affect the performance</a:t>
            </a:r>
          </a:p>
        </p:txBody>
      </p:sp>
      <p:sp>
        <p:nvSpPr>
          <p:cNvPr id="2" name="Title 1">
            <a:extLst>
              <a:ext uri="{FF2B5EF4-FFF2-40B4-BE49-F238E27FC236}">
                <a16:creationId xmlns:a16="http://schemas.microsoft.com/office/drawing/2014/main" xmlns="" id="{F858E6AE-BE45-42A2-AD57-1CE8304968D5}"/>
              </a:ext>
            </a:extLst>
          </p:cNvPr>
          <p:cNvSpPr>
            <a:spLocks noGrp="1"/>
          </p:cNvSpPr>
          <p:nvPr>
            <p:ph type="title"/>
          </p:nvPr>
        </p:nvSpPr>
        <p:spPr>
          <a:xfrm>
            <a:off x="85725" y="-112560"/>
            <a:ext cx="8962574" cy="994172"/>
          </a:xfrm>
        </p:spPr>
        <p:txBody>
          <a:bodyPr>
            <a:normAutofit/>
          </a:bodyPr>
          <a:lstStyle/>
          <a:p>
            <a:r>
              <a:rPr lang="en-US" sz="3600" b="1" dirty="0" err="1"/>
              <a:t>RCoal</a:t>
            </a:r>
            <a:r>
              <a:rPr lang="en-US" sz="3600" b="1" dirty="0"/>
              <a:t> Performance</a:t>
            </a:r>
          </a:p>
        </p:txBody>
      </p:sp>
      <p:graphicFrame>
        <p:nvGraphicFramePr>
          <p:cNvPr id="14" name="Content Placeholder 13">
            <a:extLst>
              <a:ext uri="{FF2B5EF4-FFF2-40B4-BE49-F238E27FC236}">
                <a16:creationId xmlns:a16="http://schemas.microsoft.com/office/drawing/2014/main" xmlns="" id="{CC2D9B29-3C6B-478F-BBF9-53567CB25BA8}"/>
              </a:ext>
            </a:extLst>
          </p:cNvPr>
          <p:cNvGraphicFramePr>
            <a:graphicFrameLocks noGrp="1"/>
          </p:cNvGraphicFramePr>
          <p:nvPr>
            <p:ph idx="1"/>
            <p:extLst/>
          </p:nvPr>
        </p:nvGraphicFramePr>
        <p:xfrm>
          <a:off x="548639" y="674364"/>
          <a:ext cx="7975159" cy="2763565"/>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xmlns="" id="{B850EDA9-FAE6-4A57-975C-E5E914367EAC}"/>
              </a:ext>
            </a:extLst>
          </p:cNvPr>
          <p:cNvSpPr>
            <a:spLocks noGrp="1"/>
          </p:cNvSpPr>
          <p:nvPr>
            <p:ph type="sldNum" sz="quarter" idx="12"/>
          </p:nvPr>
        </p:nvSpPr>
        <p:spPr/>
        <p:txBody>
          <a:bodyPr/>
          <a:lstStyle/>
          <a:p>
            <a:fld id="{FB86036A-A961-4FA9-B8B8-F964629D4DC8}" type="slidenum">
              <a:rPr lang="en-US" smtClean="0"/>
              <a:pPr/>
              <a:t>75</a:t>
            </a:fld>
            <a:endParaRPr lang="en-US" dirty="0"/>
          </a:p>
        </p:txBody>
      </p:sp>
      <p:sp>
        <p:nvSpPr>
          <p:cNvPr id="4" name="Arrow: Down 3">
            <a:extLst>
              <a:ext uri="{FF2B5EF4-FFF2-40B4-BE49-F238E27FC236}">
                <a16:creationId xmlns:a16="http://schemas.microsoft.com/office/drawing/2014/main" xmlns="" id="{61D58C6E-9860-4AA2-9E04-61BCAAC49A4F}"/>
              </a:ext>
            </a:extLst>
          </p:cNvPr>
          <p:cNvSpPr/>
          <p:nvPr/>
        </p:nvSpPr>
        <p:spPr>
          <a:xfrm rot="15755150">
            <a:off x="4662303" y="-1310538"/>
            <a:ext cx="254064" cy="4471745"/>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Rounded Corners 5">
            <a:extLst>
              <a:ext uri="{FF2B5EF4-FFF2-40B4-BE49-F238E27FC236}">
                <a16:creationId xmlns:a16="http://schemas.microsoft.com/office/drawing/2014/main" xmlns="" id="{BB6DF2C3-4C1E-4579-95C2-9571ED965EEA}"/>
              </a:ext>
            </a:extLst>
          </p:cNvPr>
          <p:cNvSpPr/>
          <p:nvPr/>
        </p:nvSpPr>
        <p:spPr>
          <a:xfrm>
            <a:off x="2651776" y="795130"/>
            <a:ext cx="4512529" cy="21597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Connector: Elbow 16">
            <a:extLst>
              <a:ext uri="{FF2B5EF4-FFF2-40B4-BE49-F238E27FC236}">
                <a16:creationId xmlns:a16="http://schemas.microsoft.com/office/drawing/2014/main" xmlns="" id="{5CEB4845-0A2F-467F-BD2B-12BCCEFF3706}"/>
              </a:ext>
            </a:extLst>
          </p:cNvPr>
          <p:cNvCxnSpPr>
            <a:cxnSpLocks/>
          </p:cNvCxnSpPr>
          <p:nvPr/>
        </p:nvCxnSpPr>
        <p:spPr>
          <a:xfrm>
            <a:off x="2811394" y="1100808"/>
            <a:ext cx="858573" cy="106376"/>
          </a:xfrm>
          <a:prstGeom prst="bentConnector3">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nector: Elbow 17">
            <a:extLst>
              <a:ext uri="{FF2B5EF4-FFF2-40B4-BE49-F238E27FC236}">
                <a16:creationId xmlns:a16="http://schemas.microsoft.com/office/drawing/2014/main" xmlns="" id="{342D7253-2944-4F3D-890A-3C732B510C76}"/>
              </a:ext>
            </a:extLst>
          </p:cNvPr>
          <p:cNvCxnSpPr>
            <a:cxnSpLocks/>
          </p:cNvCxnSpPr>
          <p:nvPr/>
        </p:nvCxnSpPr>
        <p:spPr>
          <a:xfrm>
            <a:off x="5128266" y="1001262"/>
            <a:ext cx="838746" cy="115448"/>
          </a:xfrm>
          <a:prstGeom prst="bentConnector3">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Connector: Elbow 19">
            <a:extLst>
              <a:ext uri="{FF2B5EF4-FFF2-40B4-BE49-F238E27FC236}">
                <a16:creationId xmlns:a16="http://schemas.microsoft.com/office/drawing/2014/main" xmlns="" id="{D9D0D380-8582-4694-9304-82A4A2610AF2}"/>
              </a:ext>
            </a:extLst>
          </p:cNvPr>
          <p:cNvCxnSpPr>
            <a:cxnSpLocks/>
          </p:cNvCxnSpPr>
          <p:nvPr/>
        </p:nvCxnSpPr>
        <p:spPr>
          <a:xfrm>
            <a:off x="6248158" y="933294"/>
            <a:ext cx="887671" cy="102080"/>
          </a:xfrm>
          <a:prstGeom prst="bentConnector3">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nector: Elbow 20">
            <a:extLst>
              <a:ext uri="{FF2B5EF4-FFF2-40B4-BE49-F238E27FC236}">
                <a16:creationId xmlns:a16="http://schemas.microsoft.com/office/drawing/2014/main" xmlns="" id="{56C92B63-63AD-45AC-83BF-22B38F3DEF3B}"/>
              </a:ext>
            </a:extLst>
          </p:cNvPr>
          <p:cNvCxnSpPr>
            <a:cxnSpLocks/>
          </p:cNvCxnSpPr>
          <p:nvPr/>
        </p:nvCxnSpPr>
        <p:spPr>
          <a:xfrm>
            <a:off x="3982969" y="1074486"/>
            <a:ext cx="864101" cy="84674"/>
          </a:xfrm>
          <a:prstGeom prst="bentConnector3">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042394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4" grpId="0" animBg="1"/>
      <p:bldP spid="4" grpId="1"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21726" cy="778835"/>
          </a:xfrm>
        </p:spPr>
        <p:txBody>
          <a:bodyPr>
            <a:normAutofit/>
          </a:bodyPr>
          <a:lstStyle/>
          <a:p>
            <a:r>
              <a:rPr lang="en-US" dirty="0" smtClean="0"/>
              <a:t>SUMMIT Super Computer</a:t>
            </a:r>
            <a:endParaRPr lang="en-US" dirty="0"/>
          </a:p>
        </p:txBody>
      </p:sp>
      <p:pic>
        <p:nvPicPr>
          <p:cNvPr id="5" name="Picture 4"/>
          <p:cNvPicPr>
            <a:picLocks noChangeAspect="1"/>
          </p:cNvPicPr>
          <p:nvPr/>
        </p:nvPicPr>
        <p:blipFill>
          <a:blip r:embed="rId2"/>
          <a:stretch>
            <a:fillRect/>
          </a:stretch>
        </p:blipFill>
        <p:spPr>
          <a:xfrm>
            <a:off x="2019804" y="742951"/>
            <a:ext cx="4952497" cy="2899283"/>
          </a:xfrm>
          <a:prstGeom prst="rect">
            <a:avLst/>
          </a:prstGeom>
        </p:spPr>
      </p:pic>
      <p:sp>
        <p:nvSpPr>
          <p:cNvPr id="8" name="Rounded Rectangle 7"/>
          <p:cNvSpPr/>
          <p:nvPr/>
        </p:nvSpPr>
        <p:spPr>
          <a:xfrm>
            <a:off x="1314450" y="3486150"/>
            <a:ext cx="1885950" cy="11430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75" b="1" dirty="0">
                <a:ln w="0"/>
                <a:solidFill>
                  <a:schemeClr val="tx1"/>
                </a:solidFill>
                <a:effectLst>
                  <a:outerShdw blurRad="38100" dist="19050" dir="2700000" algn="tl" rotWithShape="0">
                    <a:schemeClr val="dk1">
                      <a:alpha val="40000"/>
                    </a:schemeClr>
                  </a:outerShdw>
                </a:effectLst>
              </a:rPr>
              <a:t>Multiple Volta GPUs</a:t>
            </a:r>
          </a:p>
        </p:txBody>
      </p:sp>
      <p:sp>
        <p:nvSpPr>
          <p:cNvPr id="9" name="Rounded Rectangle 8"/>
          <p:cNvSpPr/>
          <p:nvPr/>
        </p:nvSpPr>
        <p:spPr>
          <a:xfrm>
            <a:off x="3600450" y="3486150"/>
            <a:ext cx="1885950" cy="11430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75" b="1" dirty="0" err="1">
                <a:ln w="0"/>
                <a:solidFill>
                  <a:schemeClr val="tx1"/>
                </a:solidFill>
                <a:effectLst>
                  <a:outerShdw blurRad="38100" dist="19050" dir="2700000" algn="tl" rotWithShape="0">
                    <a:schemeClr val="dk1">
                      <a:alpha val="40000"/>
                    </a:schemeClr>
                  </a:outerShdw>
                </a:effectLst>
              </a:rPr>
              <a:t>NVLink</a:t>
            </a:r>
            <a:endParaRPr lang="en-US" sz="2175" b="1" dirty="0">
              <a:ln w="0"/>
              <a:solidFill>
                <a:schemeClr val="tx1"/>
              </a:solidFill>
              <a:effectLst>
                <a:outerShdw blurRad="38100" dist="19050" dir="2700000" algn="tl" rotWithShape="0">
                  <a:schemeClr val="dk1">
                    <a:alpha val="40000"/>
                  </a:schemeClr>
                </a:outerShdw>
              </a:effectLst>
            </a:endParaRPr>
          </a:p>
        </p:txBody>
      </p:sp>
      <p:sp>
        <p:nvSpPr>
          <p:cNvPr id="10" name="Rounded Rectangle 9"/>
          <p:cNvSpPr/>
          <p:nvPr/>
        </p:nvSpPr>
        <p:spPr>
          <a:xfrm>
            <a:off x="6057900" y="3486150"/>
            <a:ext cx="1885950" cy="1143000"/>
          </a:xfrm>
          <a:prstGeom prst="roundRect">
            <a:avLst/>
          </a:prstGeom>
          <a:solidFill>
            <a:srgbClr val="19FF1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75" b="1" dirty="0">
                <a:ln w="0"/>
                <a:solidFill>
                  <a:schemeClr val="tx1"/>
                </a:solidFill>
                <a:effectLst>
                  <a:outerShdw blurRad="38100" dist="19050" dir="2700000" algn="tl" rotWithShape="0">
                    <a:schemeClr val="dk1">
                      <a:alpha val="40000"/>
                    </a:schemeClr>
                  </a:outerShdw>
                </a:effectLst>
              </a:rPr>
              <a:t>HBM + DDR4</a:t>
            </a:r>
          </a:p>
        </p:txBody>
      </p:sp>
      <p:sp>
        <p:nvSpPr>
          <p:cNvPr id="3" name="Rectangle 2"/>
          <p:cNvSpPr/>
          <p:nvPr/>
        </p:nvSpPr>
        <p:spPr>
          <a:xfrm>
            <a:off x="1144329" y="4633721"/>
            <a:ext cx="7542471" cy="369332"/>
          </a:xfrm>
          <a:prstGeom prst="rect">
            <a:avLst/>
          </a:prstGeom>
        </p:spPr>
        <p:txBody>
          <a:bodyPr wrap="square">
            <a:spAutoFit/>
          </a:bodyPr>
          <a:lstStyle/>
          <a:p>
            <a:r>
              <a:rPr lang="en-US" dirty="0"/>
              <a:t>https://</a:t>
            </a:r>
            <a:r>
              <a:rPr lang="en-US" dirty="0" err="1"/>
              <a:t>www.olcf.ornl.gov</a:t>
            </a:r>
            <a:r>
              <a:rPr lang="en-US" dirty="0"/>
              <a:t>/</a:t>
            </a:r>
            <a:r>
              <a:rPr lang="en-US" dirty="0" err="1"/>
              <a:t>olcf</a:t>
            </a:r>
            <a:r>
              <a:rPr lang="en-US" dirty="0"/>
              <a:t>-resources/compute-systems/summit/</a:t>
            </a:r>
          </a:p>
        </p:txBody>
      </p:sp>
    </p:spTree>
    <p:extLst>
      <p:ext uri="{BB962C8B-B14F-4D97-AF65-F5344CB8AC3E}">
        <p14:creationId xmlns:p14="http://schemas.microsoft.com/office/powerpoint/2010/main" val="1085142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15022" y="1199205"/>
            <a:ext cx="9260967" cy="4112542"/>
            <a:chOff x="197619" y="1516709"/>
            <a:chExt cx="9260967" cy="4112542"/>
          </a:xfrm>
        </p:grpSpPr>
        <p:pic>
          <p:nvPicPr>
            <p:cNvPr id="18" name="Picture 17"/>
            <p:cNvPicPr>
              <a:picLocks noChangeAspect="1"/>
            </p:cNvPicPr>
            <p:nvPr/>
          </p:nvPicPr>
          <p:blipFill>
            <a:blip r:embed="rId3"/>
            <a:srcRect/>
            <a:stretch>
              <a:fillRect/>
            </a:stretch>
          </p:blipFill>
          <p:spPr bwMode="auto">
            <a:xfrm>
              <a:off x="197619" y="1555751"/>
              <a:ext cx="1115179" cy="1143000"/>
            </a:xfrm>
            <a:prstGeom prst="rect">
              <a:avLst/>
            </a:prstGeom>
            <a:noFill/>
            <a:ln w="9525">
              <a:noFill/>
              <a:miter lim="800000"/>
              <a:headEnd/>
              <a:tailEnd/>
            </a:ln>
          </p:spPr>
        </p:pic>
        <p:pic>
          <p:nvPicPr>
            <p:cNvPr id="19" name="Picture 18"/>
            <p:cNvPicPr>
              <a:picLocks noChangeAspect="1"/>
            </p:cNvPicPr>
            <p:nvPr/>
          </p:nvPicPr>
          <p:blipFill>
            <a:blip r:embed="rId4"/>
            <a:stretch>
              <a:fillRect/>
            </a:stretch>
          </p:blipFill>
          <p:spPr>
            <a:xfrm>
              <a:off x="3127187" y="1577694"/>
              <a:ext cx="1246958" cy="1241888"/>
            </a:xfrm>
            <a:prstGeom prst="rect">
              <a:avLst/>
            </a:prstGeom>
          </p:spPr>
        </p:pic>
        <p:pic>
          <p:nvPicPr>
            <p:cNvPr id="20" name="Picture 19"/>
            <p:cNvPicPr>
              <a:picLocks noChangeAspect="1"/>
            </p:cNvPicPr>
            <p:nvPr/>
          </p:nvPicPr>
          <p:blipFill>
            <a:blip r:embed="rId5"/>
            <a:stretch>
              <a:fillRect/>
            </a:stretch>
          </p:blipFill>
          <p:spPr>
            <a:xfrm>
              <a:off x="1594245" y="1579461"/>
              <a:ext cx="1238250" cy="1154714"/>
            </a:xfrm>
            <a:prstGeom prst="rect">
              <a:avLst/>
            </a:prstGeom>
          </p:spPr>
        </p:pic>
        <p:pic>
          <p:nvPicPr>
            <p:cNvPr id="21" name="Picture 20" descr="footer.jpg"/>
            <p:cNvPicPr>
              <a:picLocks noChangeAspect="1"/>
            </p:cNvPicPr>
            <p:nvPr/>
          </p:nvPicPr>
          <p:blipFill>
            <a:blip r:embed="rId6"/>
            <a:stretch>
              <a:fillRect/>
            </a:stretch>
          </p:blipFill>
          <p:spPr>
            <a:xfrm>
              <a:off x="4668837" y="1583767"/>
              <a:ext cx="1487299" cy="1201858"/>
            </a:xfrm>
            <a:prstGeom prst="rect">
              <a:avLst/>
            </a:prstGeom>
          </p:spPr>
        </p:pic>
        <p:sp>
          <p:nvSpPr>
            <p:cNvPr id="22" name="TextBox 7"/>
            <p:cNvSpPr txBox="1"/>
            <p:nvPr/>
          </p:nvSpPr>
          <p:spPr>
            <a:xfrm>
              <a:off x="4268097" y="2951595"/>
              <a:ext cx="2085847"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dirty="0">
                  <a:latin typeface="Arial"/>
                  <a:cs typeface="Arial"/>
                </a:rPr>
                <a:t>GTX 980 </a:t>
              </a:r>
            </a:p>
            <a:p>
              <a:pPr algn="ctr"/>
              <a:r>
                <a:rPr lang="en-US" sz="2100" i="1" dirty="0">
                  <a:latin typeface="Arial"/>
                  <a:cs typeface="Arial"/>
                </a:rPr>
                <a:t>(Maxwell) </a:t>
              </a:r>
            </a:p>
            <a:p>
              <a:pPr algn="ctr"/>
              <a:r>
                <a:rPr lang="en-US" sz="2100" dirty="0">
                  <a:solidFill>
                    <a:srgbClr val="FF6600"/>
                  </a:solidFill>
                  <a:latin typeface="Arial"/>
                  <a:cs typeface="Arial"/>
                </a:rPr>
                <a:t>2048</a:t>
              </a:r>
            </a:p>
            <a:p>
              <a:pPr algn="ctr"/>
              <a:r>
                <a:rPr lang="en-US" sz="2100" dirty="0">
                  <a:latin typeface="Arial"/>
                  <a:cs typeface="Arial"/>
                </a:rPr>
                <a:t>CUDA </a:t>
              </a:r>
            </a:p>
            <a:p>
              <a:pPr algn="ctr"/>
              <a:r>
                <a:rPr lang="en-US" sz="2100" dirty="0" smtClean="0">
                  <a:latin typeface="Arial"/>
                  <a:cs typeface="Arial"/>
                </a:rPr>
                <a:t>Cores</a:t>
              </a:r>
            </a:p>
            <a:p>
              <a:pPr algn="ctr"/>
              <a:r>
                <a:rPr lang="en-US" sz="2100" dirty="0" smtClean="0">
                  <a:solidFill>
                    <a:srgbClr val="0000FF"/>
                  </a:solidFill>
                  <a:cs typeface="Arial"/>
                </a:rPr>
                <a:t>(224 </a:t>
              </a:r>
              <a:endParaRPr lang="en-US" sz="2100" dirty="0">
                <a:solidFill>
                  <a:srgbClr val="0000FF"/>
                </a:solidFill>
                <a:cs typeface="Arial"/>
              </a:endParaRPr>
            </a:p>
            <a:p>
              <a:pPr algn="ctr"/>
              <a:r>
                <a:rPr lang="en-US" sz="2100" dirty="0">
                  <a:solidFill>
                    <a:srgbClr val="0000FF"/>
                  </a:solidFill>
                  <a:cs typeface="Arial"/>
                </a:rPr>
                <a:t>GB/sec) </a:t>
              </a:r>
            </a:p>
            <a:p>
              <a:pPr algn="ctr"/>
              <a:endParaRPr lang="en-US" sz="2100" dirty="0">
                <a:latin typeface="Arial"/>
                <a:cs typeface="Arial"/>
              </a:endParaRPr>
            </a:p>
          </p:txBody>
        </p:sp>
        <p:sp>
          <p:nvSpPr>
            <p:cNvPr id="23" name="TextBox 22"/>
            <p:cNvSpPr txBox="1"/>
            <p:nvPr/>
          </p:nvSpPr>
          <p:spPr>
            <a:xfrm>
              <a:off x="5824064" y="2948722"/>
              <a:ext cx="2085847"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dirty="0" smtClean="0">
                  <a:latin typeface="Arial"/>
                  <a:cs typeface="Arial"/>
                </a:rPr>
                <a:t>GP 100</a:t>
              </a:r>
              <a:endParaRPr lang="en-US" sz="2100" dirty="0">
                <a:latin typeface="Arial"/>
                <a:cs typeface="Arial"/>
              </a:endParaRPr>
            </a:p>
            <a:p>
              <a:pPr algn="ctr"/>
              <a:r>
                <a:rPr lang="en-US" sz="2100" i="1" dirty="0" smtClean="0">
                  <a:latin typeface="Arial"/>
                  <a:cs typeface="Arial"/>
                </a:rPr>
                <a:t>(Pascal) </a:t>
              </a:r>
              <a:endParaRPr lang="en-US" sz="2100" i="1" dirty="0">
                <a:latin typeface="Arial"/>
                <a:cs typeface="Arial"/>
              </a:endParaRPr>
            </a:p>
            <a:p>
              <a:pPr algn="ctr"/>
              <a:r>
                <a:rPr lang="en-US" sz="2100" dirty="0" smtClean="0">
                  <a:solidFill>
                    <a:srgbClr val="FF6600"/>
                  </a:solidFill>
                  <a:latin typeface="Arial"/>
                  <a:cs typeface="Arial"/>
                </a:rPr>
                <a:t>3584</a:t>
              </a:r>
              <a:endParaRPr lang="en-US" sz="2100" dirty="0">
                <a:solidFill>
                  <a:srgbClr val="FF6600"/>
                </a:solidFill>
                <a:latin typeface="Arial"/>
                <a:cs typeface="Arial"/>
              </a:endParaRPr>
            </a:p>
            <a:p>
              <a:pPr algn="ctr"/>
              <a:r>
                <a:rPr lang="en-US" sz="2100" dirty="0">
                  <a:latin typeface="Arial"/>
                  <a:cs typeface="Arial"/>
                </a:rPr>
                <a:t>CUDA </a:t>
              </a:r>
            </a:p>
            <a:p>
              <a:pPr algn="ctr"/>
              <a:r>
                <a:rPr lang="en-US" sz="2100" dirty="0" smtClean="0">
                  <a:latin typeface="Arial"/>
                  <a:cs typeface="Arial"/>
                </a:rPr>
                <a:t>Cores</a:t>
              </a:r>
            </a:p>
            <a:p>
              <a:pPr algn="ctr"/>
              <a:r>
                <a:rPr lang="en-US" sz="2100" dirty="0" smtClean="0">
                  <a:solidFill>
                    <a:srgbClr val="0000FF"/>
                  </a:solidFill>
                  <a:cs typeface="Arial"/>
                </a:rPr>
                <a:t>(720</a:t>
              </a:r>
              <a:endParaRPr lang="en-US" sz="2100" dirty="0">
                <a:solidFill>
                  <a:srgbClr val="0000FF"/>
                </a:solidFill>
                <a:cs typeface="Arial"/>
              </a:endParaRPr>
            </a:p>
            <a:p>
              <a:pPr algn="ctr"/>
              <a:r>
                <a:rPr lang="en-US" sz="2100" dirty="0">
                  <a:solidFill>
                    <a:srgbClr val="0000FF"/>
                  </a:solidFill>
                  <a:cs typeface="Arial"/>
                </a:rPr>
                <a:t>GB/sec) </a:t>
              </a:r>
            </a:p>
            <a:p>
              <a:pPr algn="ctr"/>
              <a:endParaRPr lang="en-US" sz="2100" dirty="0">
                <a:latin typeface="Arial"/>
                <a:cs typeface="Arial"/>
              </a:endParaRPr>
            </a:p>
          </p:txBody>
        </p:sp>
        <p:sp>
          <p:nvSpPr>
            <p:cNvPr id="24" name="TextBox 7"/>
            <p:cNvSpPr txBox="1"/>
            <p:nvPr/>
          </p:nvSpPr>
          <p:spPr>
            <a:xfrm>
              <a:off x="7372739" y="2931039"/>
              <a:ext cx="2085847"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dirty="0" smtClean="0">
                  <a:latin typeface="Arial"/>
                  <a:cs typeface="Arial"/>
                </a:rPr>
                <a:t>GV 100 </a:t>
              </a:r>
              <a:endParaRPr lang="en-US" sz="2100" dirty="0">
                <a:latin typeface="Arial"/>
                <a:cs typeface="Arial"/>
              </a:endParaRPr>
            </a:p>
            <a:p>
              <a:pPr algn="ctr"/>
              <a:r>
                <a:rPr lang="en-US" sz="2100" i="1" dirty="0" smtClean="0">
                  <a:latin typeface="Arial"/>
                  <a:cs typeface="Arial"/>
                </a:rPr>
                <a:t>(Volta) </a:t>
              </a:r>
              <a:endParaRPr lang="en-US" sz="2100" i="1" dirty="0">
                <a:latin typeface="Arial"/>
                <a:cs typeface="Arial"/>
              </a:endParaRPr>
            </a:p>
            <a:p>
              <a:pPr algn="ctr"/>
              <a:r>
                <a:rPr lang="en-US" sz="2100" dirty="0" smtClean="0">
                  <a:solidFill>
                    <a:srgbClr val="FF6600"/>
                  </a:solidFill>
                  <a:latin typeface="Arial"/>
                  <a:cs typeface="Arial"/>
                </a:rPr>
                <a:t>5120</a:t>
              </a:r>
              <a:endParaRPr lang="en-US" sz="2100" dirty="0">
                <a:solidFill>
                  <a:srgbClr val="FF6600"/>
                </a:solidFill>
                <a:latin typeface="Arial"/>
                <a:cs typeface="Arial"/>
              </a:endParaRPr>
            </a:p>
            <a:p>
              <a:pPr algn="ctr"/>
              <a:r>
                <a:rPr lang="en-US" sz="2100" dirty="0">
                  <a:latin typeface="Arial"/>
                  <a:cs typeface="Arial"/>
                </a:rPr>
                <a:t>CUDA </a:t>
              </a:r>
            </a:p>
            <a:p>
              <a:pPr algn="ctr"/>
              <a:r>
                <a:rPr lang="en-US" sz="2100" dirty="0" smtClean="0">
                  <a:latin typeface="Arial"/>
                  <a:cs typeface="Arial"/>
                </a:rPr>
                <a:t>Cores</a:t>
              </a:r>
            </a:p>
            <a:p>
              <a:pPr algn="ctr"/>
              <a:r>
                <a:rPr lang="en-US" sz="2100" dirty="0" smtClean="0">
                  <a:solidFill>
                    <a:srgbClr val="0000FF"/>
                  </a:solidFill>
                  <a:cs typeface="Arial"/>
                </a:rPr>
                <a:t>(900</a:t>
              </a:r>
              <a:endParaRPr lang="en-US" sz="2100" dirty="0">
                <a:solidFill>
                  <a:srgbClr val="0000FF"/>
                </a:solidFill>
                <a:cs typeface="Arial"/>
              </a:endParaRPr>
            </a:p>
            <a:p>
              <a:pPr algn="ctr"/>
              <a:r>
                <a:rPr lang="en-US" sz="2100" dirty="0">
                  <a:solidFill>
                    <a:srgbClr val="0000FF"/>
                  </a:solidFill>
                  <a:cs typeface="Arial"/>
                </a:rPr>
                <a:t>GB/sec) </a:t>
              </a:r>
            </a:p>
            <a:p>
              <a:pPr algn="ctr"/>
              <a:endParaRPr lang="en-US" sz="2100" dirty="0">
                <a:latin typeface="Arial"/>
                <a:cs typeface="Arial"/>
              </a:endParaRPr>
            </a:p>
          </p:txBody>
        </p:sp>
        <p:pic>
          <p:nvPicPr>
            <p:cNvPr id="25" name="Picture 24"/>
            <p:cNvPicPr>
              <a:picLocks noChangeAspect="1"/>
            </p:cNvPicPr>
            <p:nvPr/>
          </p:nvPicPr>
          <p:blipFill>
            <a:blip r:embed="rId7"/>
            <a:stretch>
              <a:fillRect/>
            </a:stretch>
          </p:blipFill>
          <p:spPr>
            <a:xfrm>
              <a:off x="6277020" y="1577694"/>
              <a:ext cx="1442619" cy="1225997"/>
            </a:xfrm>
            <a:prstGeom prst="rect">
              <a:avLst/>
            </a:prstGeom>
          </p:spPr>
        </p:pic>
        <p:pic>
          <p:nvPicPr>
            <p:cNvPr id="26" name="Picture 25"/>
            <p:cNvPicPr>
              <a:picLocks noChangeAspect="1"/>
            </p:cNvPicPr>
            <p:nvPr/>
          </p:nvPicPr>
          <p:blipFill>
            <a:blip r:embed="rId8"/>
            <a:stretch>
              <a:fillRect/>
            </a:stretch>
          </p:blipFill>
          <p:spPr>
            <a:xfrm>
              <a:off x="7840523" y="1516709"/>
              <a:ext cx="1150281" cy="1363857"/>
            </a:xfrm>
            <a:prstGeom prst="rect">
              <a:avLst/>
            </a:prstGeom>
          </p:spPr>
        </p:pic>
      </p:grpSp>
      <p:sp>
        <p:nvSpPr>
          <p:cNvPr id="27" name="TextBox 7"/>
          <p:cNvSpPr txBox="1"/>
          <p:nvPr/>
        </p:nvSpPr>
        <p:spPr>
          <a:xfrm>
            <a:off x="2729533" y="2639550"/>
            <a:ext cx="2085847"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dirty="0" smtClean="0">
                <a:latin typeface="Arial"/>
                <a:cs typeface="Arial"/>
              </a:rPr>
              <a:t>GTX 680 </a:t>
            </a:r>
          </a:p>
          <a:p>
            <a:pPr algn="ctr"/>
            <a:r>
              <a:rPr lang="en-US" sz="2100" i="1" dirty="0" smtClean="0">
                <a:latin typeface="Arial"/>
                <a:cs typeface="Arial"/>
              </a:rPr>
              <a:t>(Kepler) </a:t>
            </a:r>
          </a:p>
          <a:p>
            <a:pPr algn="ctr"/>
            <a:r>
              <a:rPr lang="en-US" sz="2100" dirty="0" smtClean="0">
                <a:solidFill>
                  <a:srgbClr val="FF6600"/>
                </a:solidFill>
                <a:latin typeface="Arial"/>
                <a:cs typeface="Arial"/>
              </a:rPr>
              <a:t>1536</a:t>
            </a:r>
          </a:p>
          <a:p>
            <a:pPr algn="ctr"/>
            <a:r>
              <a:rPr lang="en-US" sz="2100" dirty="0" smtClean="0">
                <a:latin typeface="Arial"/>
                <a:cs typeface="Arial"/>
              </a:rPr>
              <a:t>CUDA </a:t>
            </a:r>
          </a:p>
          <a:p>
            <a:pPr algn="ctr"/>
            <a:r>
              <a:rPr lang="en-US" sz="2100" dirty="0" smtClean="0">
                <a:latin typeface="Arial"/>
                <a:cs typeface="Arial"/>
              </a:rPr>
              <a:t>Cores</a:t>
            </a:r>
          </a:p>
          <a:p>
            <a:pPr algn="ctr"/>
            <a:r>
              <a:rPr lang="en-US" sz="2100" dirty="0">
                <a:solidFill>
                  <a:srgbClr val="0000FF"/>
                </a:solidFill>
                <a:cs typeface="Arial"/>
              </a:rPr>
              <a:t>(</a:t>
            </a:r>
            <a:r>
              <a:rPr lang="en-US" sz="2100" dirty="0" smtClean="0">
                <a:solidFill>
                  <a:srgbClr val="0000FF"/>
                </a:solidFill>
                <a:cs typeface="Arial"/>
              </a:rPr>
              <a:t>192 </a:t>
            </a:r>
            <a:endParaRPr lang="en-US" sz="2100" dirty="0">
              <a:solidFill>
                <a:srgbClr val="0000FF"/>
              </a:solidFill>
              <a:cs typeface="Arial"/>
            </a:endParaRPr>
          </a:p>
          <a:p>
            <a:pPr algn="ctr"/>
            <a:r>
              <a:rPr lang="en-US" sz="2100" dirty="0">
                <a:solidFill>
                  <a:srgbClr val="0000FF"/>
                </a:solidFill>
                <a:cs typeface="Arial"/>
              </a:rPr>
              <a:t>GB/sec) </a:t>
            </a:r>
          </a:p>
          <a:p>
            <a:pPr algn="ctr"/>
            <a:endParaRPr lang="en-US" sz="2100" dirty="0">
              <a:solidFill>
                <a:srgbClr val="0000FF"/>
              </a:solidFill>
              <a:latin typeface="Arial"/>
              <a:cs typeface="Arial"/>
            </a:endParaRPr>
          </a:p>
        </p:txBody>
      </p:sp>
      <p:sp>
        <p:nvSpPr>
          <p:cNvPr id="28" name="TextBox 8"/>
          <p:cNvSpPr txBox="1"/>
          <p:nvPr/>
        </p:nvSpPr>
        <p:spPr>
          <a:xfrm>
            <a:off x="-106304" y="2589853"/>
            <a:ext cx="1809750"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dirty="0">
                <a:latin typeface="Arial"/>
                <a:cs typeface="Arial"/>
              </a:rPr>
              <a:t>GTX 275 </a:t>
            </a:r>
          </a:p>
          <a:p>
            <a:pPr algn="ctr"/>
            <a:r>
              <a:rPr lang="en-US" sz="2100" i="1" dirty="0">
                <a:latin typeface="Arial"/>
                <a:cs typeface="Arial"/>
              </a:rPr>
              <a:t>(Tesla) </a:t>
            </a:r>
          </a:p>
          <a:p>
            <a:pPr algn="ctr"/>
            <a:r>
              <a:rPr lang="en-US" sz="2100" dirty="0">
                <a:solidFill>
                  <a:srgbClr val="FF6600"/>
                </a:solidFill>
                <a:latin typeface="Arial"/>
                <a:cs typeface="Arial"/>
              </a:rPr>
              <a:t>240 </a:t>
            </a:r>
          </a:p>
          <a:p>
            <a:pPr algn="ctr"/>
            <a:r>
              <a:rPr lang="en-US" sz="2100" dirty="0">
                <a:latin typeface="Arial"/>
                <a:cs typeface="Arial"/>
              </a:rPr>
              <a:t>CUDA </a:t>
            </a:r>
          </a:p>
          <a:p>
            <a:pPr algn="ctr"/>
            <a:r>
              <a:rPr lang="en-US" sz="2100" dirty="0">
                <a:latin typeface="Arial"/>
                <a:cs typeface="Arial"/>
              </a:rPr>
              <a:t>Cores</a:t>
            </a:r>
          </a:p>
          <a:p>
            <a:pPr algn="ctr"/>
            <a:r>
              <a:rPr lang="en-US" sz="2100" dirty="0" smtClean="0">
                <a:solidFill>
                  <a:srgbClr val="0000FF"/>
                </a:solidFill>
                <a:cs typeface="Arial"/>
              </a:rPr>
              <a:t>(</a:t>
            </a:r>
            <a:r>
              <a:rPr lang="en-US" sz="2100" dirty="0">
                <a:solidFill>
                  <a:srgbClr val="0000FF"/>
                </a:solidFill>
                <a:cs typeface="Arial"/>
              </a:rPr>
              <a:t>127 </a:t>
            </a:r>
            <a:endParaRPr lang="en-US" sz="2100" dirty="0" smtClean="0">
              <a:solidFill>
                <a:srgbClr val="0000FF"/>
              </a:solidFill>
              <a:cs typeface="Arial"/>
            </a:endParaRPr>
          </a:p>
          <a:p>
            <a:pPr algn="ctr"/>
            <a:r>
              <a:rPr lang="en-US" sz="2100" dirty="0" smtClean="0">
                <a:solidFill>
                  <a:srgbClr val="0000FF"/>
                </a:solidFill>
                <a:cs typeface="Arial"/>
              </a:rPr>
              <a:t>GB/sec</a:t>
            </a:r>
            <a:r>
              <a:rPr lang="en-US" sz="2100" dirty="0">
                <a:solidFill>
                  <a:srgbClr val="0000FF"/>
                </a:solidFill>
                <a:cs typeface="Arial"/>
              </a:rPr>
              <a:t>) </a:t>
            </a:r>
          </a:p>
          <a:p>
            <a:pPr algn="ctr"/>
            <a:r>
              <a:rPr lang="en-US" sz="2100" dirty="0" smtClean="0">
                <a:solidFill>
                  <a:srgbClr val="FFC000"/>
                </a:solidFill>
                <a:latin typeface="Arial"/>
                <a:cs typeface="Arial"/>
              </a:rPr>
              <a:t> </a:t>
            </a:r>
            <a:endParaRPr lang="en-US" sz="2100" dirty="0">
              <a:solidFill>
                <a:srgbClr val="0000FF"/>
              </a:solidFill>
              <a:latin typeface="Arial"/>
              <a:cs typeface="Arial"/>
            </a:endParaRPr>
          </a:p>
        </p:txBody>
      </p:sp>
      <p:sp>
        <p:nvSpPr>
          <p:cNvPr id="29" name="TextBox 10"/>
          <p:cNvSpPr txBox="1"/>
          <p:nvPr/>
        </p:nvSpPr>
        <p:spPr>
          <a:xfrm>
            <a:off x="1191954" y="2611010"/>
            <a:ext cx="2238375" cy="267765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100" dirty="0">
                <a:latin typeface="Arial"/>
                <a:cs typeface="Arial"/>
              </a:rPr>
              <a:t>GTX 480 </a:t>
            </a:r>
          </a:p>
          <a:p>
            <a:pPr algn="ctr"/>
            <a:r>
              <a:rPr lang="en-US" sz="2100" i="1" dirty="0">
                <a:latin typeface="Arial"/>
                <a:cs typeface="Arial"/>
              </a:rPr>
              <a:t>(Fermi) </a:t>
            </a:r>
          </a:p>
          <a:p>
            <a:pPr algn="ctr"/>
            <a:r>
              <a:rPr lang="en-US" sz="2100" dirty="0">
                <a:solidFill>
                  <a:srgbClr val="FF6600"/>
                </a:solidFill>
                <a:latin typeface="Arial"/>
                <a:cs typeface="Arial"/>
              </a:rPr>
              <a:t>448</a:t>
            </a:r>
          </a:p>
          <a:p>
            <a:pPr algn="ctr"/>
            <a:r>
              <a:rPr lang="en-US" sz="2100" dirty="0">
                <a:latin typeface="Arial"/>
                <a:cs typeface="Arial"/>
              </a:rPr>
              <a:t>CUDA </a:t>
            </a:r>
          </a:p>
          <a:p>
            <a:pPr algn="ctr"/>
            <a:r>
              <a:rPr lang="en-US" sz="2100" dirty="0">
                <a:latin typeface="Arial"/>
                <a:cs typeface="Arial"/>
              </a:rPr>
              <a:t>Cores</a:t>
            </a:r>
          </a:p>
          <a:p>
            <a:pPr algn="ctr"/>
            <a:r>
              <a:rPr lang="en-US" sz="2100" dirty="0">
                <a:solidFill>
                  <a:srgbClr val="0000FF"/>
                </a:solidFill>
                <a:cs typeface="Arial"/>
              </a:rPr>
              <a:t>(</a:t>
            </a:r>
            <a:r>
              <a:rPr lang="en-US" sz="2100" dirty="0" smtClean="0">
                <a:solidFill>
                  <a:srgbClr val="0000FF"/>
                </a:solidFill>
                <a:cs typeface="Arial"/>
              </a:rPr>
              <a:t>139 </a:t>
            </a:r>
          </a:p>
          <a:p>
            <a:pPr algn="ctr"/>
            <a:r>
              <a:rPr lang="en-US" sz="2100" dirty="0" smtClean="0">
                <a:solidFill>
                  <a:srgbClr val="0000FF"/>
                </a:solidFill>
                <a:cs typeface="Arial"/>
              </a:rPr>
              <a:t>GB/sec</a:t>
            </a:r>
            <a:r>
              <a:rPr lang="en-US" sz="2100" dirty="0">
                <a:solidFill>
                  <a:srgbClr val="0000FF"/>
                </a:solidFill>
                <a:cs typeface="Arial"/>
              </a:rPr>
              <a:t>) </a:t>
            </a:r>
          </a:p>
          <a:p>
            <a:pPr algn="ctr"/>
            <a:r>
              <a:rPr lang="en-US" sz="2100" dirty="0" smtClean="0">
                <a:solidFill>
                  <a:srgbClr val="FFC000"/>
                </a:solidFill>
                <a:latin typeface="Arial"/>
                <a:cs typeface="Arial"/>
              </a:rPr>
              <a:t> </a:t>
            </a:r>
            <a:endParaRPr lang="en-US" sz="2100" dirty="0">
              <a:solidFill>
                <a:srgbClr val="0000FF"/>
              </a:solidFill>
              <a:latin typeface="Arial"/>
              <a:cs typeface="Arial"/>
            </a:endParaRPr>
          </a:p>
        </p:txBody>
      </p:sp>
      <p:sp>
        <p:nvSpPr>
          <p:cNvPr id="31" name="Right Arrow 30"/>
          <p:cNvSpPr/>
          <p:nvPr/>
        </p:nvSpPr>
        <p:spPr>
          <a:xfrm>
            <a:off x="772609" y="-31777"/>
            <a:ext cx="7629525" cy="1022376"/>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0" name="Title 1"/>
          <p:cNvSpPr>
            <a:spLocks noGrp="1"/>
          </p:cNvSpPr>
          <p:nvPr>
            <p:ph type="title"/>
          </p:nvPr>
        </p:nvSpPr>
        <p:spPr>
          <a:xfrm>
            <a:off x="772608" y="83102"/>
            <a:ext cx="7629525" cy="742950"/>
          </a:xfrm>
        </p:spPr>
        <p:txBody>
          <a:bodyPr>
            <a:normAutofit/>
          </a:bodyPr>
          <a:lstStyle/>
          <a:p>
            <a:r>
              <a:rPr lang="en-US" dirty="0" smtClean="0"/>
              <a:t>GPU Scaling Trends</a:t>
            </a:r>
            <a:endParaRPr lang="en-US" dirty="0"/>
          </a:p>
        </p:txBody>
      </p:sp>
    </p:spTree>
    <p:extLst>
      <p:ext uri="{BB962C8B-B14F-4D97-AF65-F5344CB8AC3E}">
        <p14:creationId xmlns:p14="http://schemas.microsoft.com/office/powerpoint/2010/main" val="45757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0.7|0.6|0.7"/>
</p:tagLst>
</file>

<file path=ppt/theme/theme1.xml><?xml version="1.0" encoding="utf-8"?>
<a:theme xmlns:a="http://schemas.openxmlformats.org/drawingml/2006/main" name="informal_presentation_powerpoint_2">
  <a:themeElements>
    <a:clrScheme name="Custom WM">
      <a:dk1>
        <a:sysClr val="windowText" lastClr="000000"/>
      </a:dk1>
      <a:lt1>
        <a:sysClr val="window" lastClr="FFFFFF"/>
      </a:lt1>
      <a:dk2>
        <a:srgbClr val="B9975B"/>
      </a:dk2>
      <a:lt2>
        <a:srgbClr val="EEECE1"/>
      </a:lt2>
      <a:accent1>
        <a:srgbClr val="115740"/>
      </a:accent1>
      <a:accent2>
        <a:srgbClr val="D0D3D4"/>
      </a:accent2>
      <a:accent3>
        <a:srgbClr val="FFFFFF"/>
      </a:accent3>
      <a:accent4>
        <a:srgbClr val="FFFFFF"/>
      </a:accent4>
      <a:accent5>
        <a:srgbClr val="FFFFFF"/>
      </a:accent5>
      <a:accent6>
        <a:srgbClr val="FFFFFF"/>
      </a:accent6>
      <a:hlink>
        <a:srgbClr val="006600"/>
      </a:hlink>
      <a:folHlink>
        <a:srgbClr val="0066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8747</TotalTime>
  <Words>7554</Words>
  <Application>Microsoft Macintosh PowerPoint</Application>
  <PresentationFormat>On-screen Show (16:9)</PresentationFormat>
  <Paragraphs>1388</Paragraphs>
  <Slides>75</Slides>
  <Notes>53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75</vt:i4>
      </vt:variant>
    </vt:vector>
  </HeadingPairs>
  <TitlesOfParts>
    <vt:vector size="85" baseType="lpstr">
      <vt:lpstr>Avenir Next Regular</vt:lpstr>
      <vt:lpstr>Calibri</vt:lpstr>
      <vt:lpstr>Cambria Math</vt:lpstr>
      <vt:lpstr>Consolas</vt:lpstr>
      <vt:lpstr>Mangal</vt:lpstr>
      <vt:lpstr>Times New Roman</vt:lpstr>
      <vt:lpstr>Wingdings</vt:lpstr>
      <vt:lpstr>Yu Gothic</vt:lpstr>
      <vt:lpstr>Arial</vt:lpstr>
      <vt:lpstr>informal_presentation_powerpoint_2</vt:lpstr>
      <vt:lpstr>Memory Bandwidth Management for Enhanced Throughput and Security in GPUs</vt:lpstr>
      <vt:lpstr>William &amp; Mary</vt:lpstr>
      <vt:lpstr>Insight Computer Architecture Lab</vt:lpstr>
      <vt:lpstr>Current Research Interests</vt:lpstr>
      <vt:lpstr>Why GPUs? </vt:lpstr>
      <vt:lpstr>Why GPUs? </vt:lpstr>
      <vt:lpstr>How Acceleration Works</vt:lpstr>
      <vt:lpstr>SUMMIT Super Computer</vt:lpstr>
      <vt:lpstr>GPU Scaling Trends</vt:lpstr>
      <vt:lpstr>Making Good Use of Resources (1)</vt:lpstr>
      <vt:lpstr>Making Good Use of Resources (2)</vt:lpstr>
      <vt:lpstr>Memory Bandwidth</vt:lpstr>
      <vt:lpstr>Outline</vt:lpstr>
      <vt:lpstr>Efficient and Fair Multi-programming in GPUs via Effective Bandwidth Management</vt:lpstr>
      <vt:lpstr>Executive Summary</vt:lpstr>
      <vt:lpstr>Managing TLP for Single-Application</vt:lpstr>
      <vt:lpstr>Managing TLP for Single-Application</vt:lpstr>
      <vt:lpstr>Challenges of Managing TLP for Multi-Application</vt:lpstr>
      <vt:lpstr>Why?</vt:lpstr>
      <vt:lpstr>Proposal</vt:lpstr>
      <vt:lpstr>Effective Bandwidth: A New Metric to Measure Resource Consumption</vt:lpstr>
      <vt:lpstr>Effective Bandwidth: A New Metric to Measure Resource Consumption</vt:lpstr>
      <vt:lpstr>EB in Multi-Application Environment</vt:lpstr>
      <vt:lpstr>EB in Multi-Application Environment</vt:lpstr>
      <vt:lpstr>Challenge? Search Space</vt:lpstr>
      <vt:lpstr>Pattern-Based Searching (PBS)</vt:lpstr>
      <vt:lpstr>Pattern-Based Searching (PBS)</vt:lpstr>
      <vt:lpstr>PBS – High-level Searching Process</vt:lpstr>
      <vt:lpstr>Evaluation Methodology</vt:lpstr>
      <vt:lpstr>Evaluation – Throughput</vt:lpstr>
      <vt:lpstr>Evaluation – Fairness</vt:lpstr>
      <vt:lpstr>Conclusion</vt:lpstr>
      <vt:lpstr>Outline</vt:lpstr>
      <vt:lpstr>RCoal: Mitigating GPU Timing Attack via Subwarp-based Randomized Coalescing Techniques</vt:lpstr>
      <vt:lpstr>Security Concerns </vt:lpstr>
      <vt:lpstr>Security Attacks </vt:lpstr>
      <vt:lpstr>Correlation Timing Attacks</vt:lpstr>
      <vt:lpstr>Correlation Timing Attacks</vt:lpstr>
      <vt:lpstr>Summary of our HPCA’18 work</vt:lpstr>
      <vt:lpstr>Memory Access Coalescing in GPUs</vt:lpstr>
      <vt:lpstr>Memory Access Coalescing in GPUs</vt:lpstr>
      <vt:lpstr>Memory Access Coalescing in GPUs </vt:lpstr>
      <vt:lpstr>AES implementation on GPU</vt:lpstr>
      <vt:lpstr>Last Round of AES on GPU</vt:lpstr>
      <vt:lpstr>Last Round of AES on GPU</vt:lpstr>
      <vt:lpstr>Correlation Timing Attack on GPU</vt:lpstr>
      <vt:lpstr>Attacker calculates the # of coalesced accesses</vt:lpstr>
      <vt:lpstr>Coalesced Accesses and Execution Time</vt:lpstr>
      <vt:lpstr>Finding the Correct Key Value</vt:lpstr>
      <vt:lpstr>Simulating Timing Attack on our Set-up</vt:lpstr>
      <vt:lpstr>Naïve Solution</vt:lpstr>
      <vt:lpstr>RCoal: Fixed Sized Subwarp (FSS)</vt:lpstr>
      <vt:lpstr>FSS Security against Baseline Attack</vt:lpstr>
      <vt:lpstr>FSS Performance</vt:lpstr>
      <vt:lpstr>FSS against FSS attack</vt:lpstr>
      <vt:lpstr>FSS against FSS attack</vt:lpstr>
      <vt:lpstr>FSS against FSS attack</vt:lpstr>
      <vt:lpstr>RCoal: Random Sized Subwarp (RSS)</vt:lpstr>
      <vt:lpstr>RCoal: Random-Threaded Subwarp (RTS)</vt:lpstr>
      <vt:lpstr>RCoal: Random-Threaded Subwarp (RTS)</vt:lpstr>
      <vt:lpstr>Evaluation Set-up</vt:lpstr>
      <vt:lpstr>PowerPoint Presentation</vt:lpstr>
      <vt:lpstr>Conclusions</vt:lpstr>
      <vt:lpstr>Future Work</vt:lpstr>
      <vt:lpstr>Acknowledgements</vt:lpstr>
      <vt:lpstr>Memory Bandwidth Management for Enhanced Throughput and Security in GPUs</vt:lpstr>
      <vt:lpstr>RCoal_Score</vt:lpstr>
      <vt:lpstr>Implementation &amp; Overhead</vt:lpstr>
      <vt:lpstr>Evaluation – Case Studies</vt:lpstr>
      <vt:lpstr>Evaluation – Case Studies</vt:lpstr>
      <vt:lpstr>GPUs – A Closer Look</vt:lpstr>
      <vt:lpstr>Working Philosophy </vt:lpstr>
      <vt:lpstr>Bandwidth Challenge</vt:lpstr>
      <vt:lpstr>RCoal Security Enhancement</vt:lpstr>
      <vt:lpstr>RCoal Performance</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RCoal: Mitigating GPU Timing Attack via Subwarp-based Randomized Coalescing Techniques</dc:title>
  <dc:creator>Gurunath Anandrao Kadam</dc:creator>
  <cp:lastModifiedBy>Jog, Adwait</cp:lastModifiedBy>
  <cp:revision>529</cp:revision>
  <dcterms:created xsi:type="dcterms:W3CDTF">2018-02-16T21:32:20Z</dcterms:created>
  <dcterms:modified xsi:type="dcterms:W3CDTF">2018-04-13T10:47:20Z</dcterms:modified>
</cp:coreProperties>
</file>